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audio1.wav" ContentType="audio/wav"/>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6"/>
  </p:notesMasterIdLst>
  <p:handoutMasterIdLst>
    <p:handoutMasterId r:id="rId27"/>
  </p:handoutMasterIdLst>
  <p:sldIdLst>
    <p:sldId id="257" r:id="rId6"/>
    <p:sldId id="305" r:id="rId7"/>
    <p:sldId id="306" r:id="rId8"/>
    <p:sldId id="307" r:id="rId9"/>
    <p:sldId id="308" r:id="rId10"/>
    <p:sldId id="309" r:id="rId11"/>
    <p:sldId id="310" r:id="rId12"/>
    <p:sldId id="311" r:id="rId13"/>
    <p:sldId id="312" r:id="rId14"/>
    <p:sldId id="313" r:id="rId15"/>
    <p:sldId id="314" r:id="rId16"/>
    <p:sldId id="297" r:id="rId17"/>
    <p:sldId id="277" r:id="rId18"/>
    <p:sldId id="287" r:id="rId19"/>
    <p:sldId id="298" r:id="rId20"/>
    <p:sldId id="299" r:id="rId21"/>
    <p:sldId id="302" r:id="rId22"/>
    <p:sldId id="315" r:id="rId23"/>
    <p:sldId id="303" r:id="rId24"/>
    <p:sldId id="30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ce Han" initials="" lastIdx="31" clrIdx="0"/>
  <p:cmAuthor id="1" name="Rob" initials="R" lastIdx="1" clrIdx="1"/>
  <p:cmAuthor id="2" name="Nita" initials="N" lastIdx="20" clrIdx="2"/>
  <p:cmAuthor id="3" name="Stacey Shumake" initials="SS" lastIdx="3" clrIdx="3">
    <p:extLst/>
  </p:cmAuthor>
  <p:cmAuthor id="4" name="Nita Losoponkul" initials="NL" lastIdx="13" clrIdx="4">
    <p:extLst/>
  </p:cmAuthor>
  <p:cmAuthor id="5" name="Kendall King" initials="KK"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72779" autoAdjust="0"/>
  </p:normalViewPr>
  <p:slideViewPr>
    <p:cSldViewPr>
      <p:cViewPr varScale="1">
        <p:scale>
          <a:sx n="45" d="100"/>
          <a:sy n="45" d="100"/>
        </p:scale>
        <p:origin x="1356" y="5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A8487F-FE44-4D41-9DEF-6C0EDA1A8890}" type="datetimeFigureOut">
              <a:rPr lang="en-US" smtClean="0"/>
              <a:t>6/20/2017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F16367-9AF8-40A0-B128-02DD8A5597D0}" type="slidenum">
              <a:rPr lang="en-US" smtClean="0"/>
              <a:t>‹#›</a:t>
            </a:fld>
            <a:endParaRPr lang="en-US"/>
          </a:p>
        </p:txBody>
      </p:sp>
    </p:spTree>
    <p:extLst>
      <p:ext uri="{BB962C8B-B14F-4D97-AF65-F5344CB8AC3E}">
        <p14:creationId xmlns:p14="http://schemas.microsoft.com/office/powerpoint/2010/main" val="570089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25956-2BA7-489C-AA72-4D37A7B79E9B}" type="datetimeFigureOut">
              <a:rPr lang="en-US" smtClean="0"/>
              <a:pPr/>
              <a:t>6/20/2017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0F6AD-62DB-4E88-B2AF-467A2D33D623}" type="slidenum">
              <a:rPr lang="en-US" smtClean="0"/>
              <a:pPr/>
              <a:t>‹#›</a:t>
            </a:fld>
            <a:endParaRPr lang="en-US"/>
          </a:p>
        </p:txBody>
      </p:sp>
    </p:spTree>
    <p:extLst>
      <p:ext uri="{BB962C8B-B14F-4D97-AF65-F5344CB8AC3E}">
        <p14:creationId xmlns:p14="http://schemas.microsoft.com/office/powerpoint/2010/main" val="1965853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i="1" baseline="0" dirty="0"/>
              <a:t>Notes about this session:</a:t>
            </a:r>
          </a:p>
          <a:p>
            <a:pPr marL="171450" indent="-171450">
              <a:buFont typeface="Arial" panose="020B0604020202020204" pitchFamily="34" charset="0"/>
              <a:buChar char="•"/>
            </a:pPr>
            <a:r>
              <a:rPr lang="en-US" b="0" i="0" baseline="0" dirty="0"/>
              <a:t>This session is designed to be presented at the end of a three-day summer training program.</a:t>
            </a:r>
          </a:p>
          <a:p>
            <a:pPr marL="171450" indent="-171450">
              <a:buFont typeface="Arial" panose="020B0604020202020204" pitchFamily="34" charset="0"/>
              <a:buChar char="•"/>
            </a:pPr>
            <a:r>
              <a:rPr lang="en-US" b="0" i="0" baseline="0" dirty="0"/>
              <a:t>The goal of this session is to help MCLs organize their thoughts, strategies, and goals so that they start the school year off with a clear plan.   </a:t>
            </a:r>
          </a:p>
          <a:p>
            <a:pPr marL="171450" indent="-171450">
              <a:buFont typeface="Arial" panose="020B0604020202020204" pitchFamily="34" charset="0"/>
              <a:buChar char="•"/>
            </a:pPr>
            <a:r>
              <a:rPr lang="en-US" b="0" i="0" baseline="0" dirty="0"/>
              <a:t>This session walks attendees through the steps of identifying both a long-term goal for the year and a shorter-term goal that supports this long-term goal. The session also addresses how participants will measure progress and communicate their plans. The session can be lengthened to provide additional work time for participants, or they can plan to spend time after this session identifying their other goals and further building their plans.  </a:t>
            </a:r>
          </a:p>
          <a:p>
            <a:pPr marL="0" indent="0">
              <a:buFont typeface="Arial" panose="020B0604020202020204" pitchFamily="34" charset="0"/>
              <a:buNone/>
            </a:pPr>
            <a:endParaRPr lang="en-US" b="0" i="0" baseline="0" dirty="0"/>
          </a:p>
          <a:p>
            <a:pPr marL="0" indent="0">
              <a:buFont typeface="Arial" panose="020B0604020202020204" pitchFamily="34" charset="0"/>
              <a:buNone/>
            </a:pPr>
            <a:r>
              <a:rPr lang="en-US" b="1" i="1" u="none" baseline="0" dirty="0"/>
              <a:t>Note about the handout called “Self-Assessment: Multi-Classroom Leader Training”</a:t>
            </a:r>
          </a:p>
          <a:p>
            <a:pPr marL="171450" indent="-171450">
              <a:buFont typeface="Arial" panose="020B0604020202020204" pitchFamily="34" charset="0"/>
              <a:buChar char="•"/>
            </a:pPr>
            <a:r>
              <a:rPr lang="en-US" b="0" i="0" u="none" baseline="0" dirty="0"/>
              <a:t>This optional handout is intended to help MCLs reflect on their knowledge and skills as they progress through the three days of training. It should be completed before the training starts, at the end of each session or day, and at the end of the full 3 days of training. </a:t>
            </a:r>
          </a:p>
          <a:p>
            <a:pPr marL="0" indent="0">
              <a:buFont typeface="Arial" panose="020B0604020202020204" pitchFamily="34" charset="0"/>
              <a:buNone/>
            </a:pPr>
            <a:endParaRPr lang="en-US" b="0" i="0" baseline="0" dirty="0"/>
          </a:p>
          <a:p>
            <a:r>
              <a:rPr lang="en-US" b="1" i="1" baseline="0" dirty="0"/>
              <a:t>Advance preparation:</a:t>
            </a:r>
          </a:p>
          <a:p>
            <a:pPr marL="171450" indent="-171450">
              <a:buFont typeface="Arial" panose="020B0604020202020204" pitchFamily="34" charset="0"/>
              <a:buChar char="•"/>
            </a:pPr>
            <a:r>
              <a:rPr lang="en-US" b="0" i="0" baseline="0" dirty="0"/>
              <a:t>Please ask participants to bring (or have electronic access to) their school’s data, including summative/end-of-year test results, interim benchmarks, student attendance and discipline data, and teacher satisfaction survey results. </a:t>
            </a:r>
          </a:p>
          <a:p>
            <a:pPr marL="171450" indent="-171450">
              <a:buFont typeface="Arial" panose="020B0604020202020204" pitchFamily="34" charset="0"/>
              <a:buChar char="•"/>
            </a:pPr>
            <a:r>
              <a:rPr lang="en-US" b="0" i="0" baseline="0" dirty="0"/>
              <a:t>Please ensure that participants either have paper copies or electronic access to the handout “90-Day Entry Plan Outline”.</a:t>
            </a:r>
          </a:p>
          <a:p>
            <a:pPr marL="171450" indent="-171450">
              <a:buFont typeface="Arial" panose="020B0604020202020204" pitchFamily="34" charset="0"/>
              <a:buChar char="•"/>
            </a:pPr>
            <a:r>
              <a:rPr lang="en-US" b="0" i="0" baseline="0" dirty="0"/>
              <a:t>Participants should sit with their school teams if possible.</a:t>
            </a:r>
          </a:p>
          <a:p>
            <a:endParaRPr lang="en-US" b="1" i="1" baseline="0" dirty="0"/>
          </a:p>
          <a:p>
            <a:r>
              <a:rPr lang="en-US" b="1" i="1" baseline="0" dirty="0"/>
              <a:t>Estimated time: 1 minute</a:t>
            </a:r>
          </a:p>
          <a:p>
            <a:endParaRPr lang="en-US" b="1" i="1" baseline="0" dirty="0"/>
          </a:p>
          <a:p>
            <a:r>
              <a:rPr lang="en-US" b="1" i="1" baseline="0" dirty="0"/>
              <a:t>Facilitator says:</a:t>
            </a:r>
          </a:p>
          <a:p>
            <a:pPr marL="171450" indent="-171450">
              <a:buFont typeface="Arial" panose="020B0604020202020204" pitchFamily="34" charset="0"/>
              <a:buChar char="•"/>
            </a:pPr>
            <a:r>
              <a:rPr lang="en-US" baseline="0" dirty="0"/>
              <a:t>As you begin your MCL role, you probably have a number of goals you want to accomplish, and first steps you want to take. This session is designed to give you time to begin prioritizing your goals and planning how you will accomplish them. Research into how organizations in a variety of sectors get better quickly suggests that it is really important to accomplish short-term “wins” to build swift momentum for reaching long-term goals.  For that reason, this session is designed to help you walk through the process of identifying both a long-term goal for the year and a shorter-term goal that supports this long-term goal.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[Optional]:</a:t>
            </a:r>
            <a:r>
              <a:rPr lang="en-US" sz="1200" kern="1200" baseline="0" dirty="0">
                <a:solidFill>
                  <a:schemeClr val="tx1"/>
                </a:solidFill>
                <a:effectLst/>
                <a:latin typeface="+mn-lt"/>
                <a:ea typeface="+mn-ea"/>
                <a:cs typeface="+mn-cs"/>
              </a:rPr>
              <a:t> First, please take out the handout called </a:t>
            </a:r>
            <a:r>
              <a:rPr lang="en-US" b="0" i="0" u="none" baseline="0" dirty="0"/>
              <a:t>“Self-Assessment: Multi-Classroom Leader Training.” Please put a rating for yourself in the “initial rating” column for the “90-Day Planning” row.</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a:p>
          <a:p>
            <a:endParaRPr lang="en-US" baseline="0" dirty="0"/>
          </a:p>
          <a:p>
            <a:r>
              <a:rPr lang="en-US" b="1" i="1" baseline="0" dirty="0"/>
              <a:t>Additional presentation options:</a:t>
            </a:r>
            <a:endParaRPr lang="en-US" b="0" i="0" baseline="0" dirty="0"/>
          </a:p>
          <a:p>
            <a:pPr marL="171450" indent="-171450">
              <a:buFont typeface="Arial" panose="020B0604020202020204" pitchFamily="34" charset="0"/>
              <a:buChar char="•"/>
            </a:pPr>
            <a:r>
              <a:rPr lang="en-US" b="0" i="0" baseline="0" dirty="0"/>
              <a:t>If the session facilitator has been an MCL or teacher-leader previously, he/she may want to tell a story about an experience starting the year, and how important it is to make specific plans for the beginning of the year in order to reach long-term goals. </a:t>
            </a:r>
            <a:endParaRPr lang="en-US" b="1" i="1" baseline="0"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410885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explain the importance of setting short-term goals to</a:t>
            </a:r>
            <a:r>
              <a:rPr lang="en-US" b="0" i="0" baseline="0" dirty="0"/>
              <a:t> create buy-in for the longer-term SMART goal, as part of the 90-day entry plan.</a:t>
            </a:r>
          </a:p>
          <a:p>
            <a:endParaRPr lang="en-US" b="0" i="0" baseline="0" dirty="0"/>
          </a:p>
          <a:p>
            <a:r>
              <a:rPr lang="en-US" b="1" i="1" baseline="0" dirty="0"/>
              <a:t>Estimated time: 2 minutes</a:t>
            </a:r>
          </a:p>
          <a:p>
            <a:endParaRPr lang="en-US" b="1" i="1" baseline="0" dirty="0"/>
          </a:p>
          <a:p>
            <a:r>
              <a:rPr lang="en-US" b="1" i="1" baseline="0" dirty="0"/>
              <a:t>Facilitator says:</a:t>
            </a:r>
          </a:p>
          <a:p>
            <a:pPr marL="171450" indent="-171450">
              <a:buFont typeface="Arial" panose="020B0604020202020204" pitchFamily="34" charset="0"/>
              <a:buChar char="•"/>
            </a:pPr>
            <a:r>
              <a:rPr lang="en-US" dirty="0"/>
              <a:t>Establishing</a:t>
            </a:r>
            <a:r>
              <a:rPr lang="en-US" baseline="0" dirty="0"/>
              <a:t> short-term goals is important to produce short-term wins. These short-term wins inspire the team, create buy-in, and increase urgency and motivation. They also provide us with the ability to monitor whether we’re on track to reach long-term goals. As an MCL, after the team reaches a short-term goal, you will need to keep them motivated toward reaching longer-term goals as well.</a:t>
            </a:r>
          </a:p>
          <a:p>
            <a:pPr marL="171450" indent="-171450">
              <a:buFont typeface="Arial" panose="020B0604020202020204" pitchFamily="34" charset="0"/>
              <a:buChar char="•"/>
            </a:pPr>
            <a:r>
              <a:rPr lang="en-US" baseline="0" dirty="0"/>
              <a:t>In our example, one possible short-term goal that would help your students reach their long-term goal is to set a goal for 1</a:t>
            </a:r>
            <a:r>
              <a:rPr lang="en-US" baseline="30000" dirty="0"/>
              <a:t>st</a:t>
            </a:r>
            <a:r>
              <a:rPr lang="en-US" baseline="0" dirty="0"/>
              <a:t>-quarter common formative math assessments. Using the data, a short-term goal could be that 7</a:t>
            </a:r>
            <a:r>
              <a:rPr lang="en-US" baseline="30000" dirty="0"/>
              <a:t>th</a:t>
            </a:r>
            <a:r>
              <a:rPr lang="en-US" baseline="0" dirty="0"/>
              <a:t>-grade math students on average will make 3.5 months of growth on the 1</a:t>
            </a:r>
            <a:r>
              <a:rPr lang="en-US" baseline="30000" dirty="0"/>
              <a:t>st</a:t>
            </a:r>
            <a:r>
              <a:rPr lang="en-US" baseline="0" dirty="0"/>
              <a:t> quarterly common formative math assessment.  Based on the data, this goal will be a stretch, but is still attainable. [point to the section on the handout where this is to be filled in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32464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continue</a:t>
            </a:r>
            <a:r>
              <a:rPr lang="en-US" b="0" i="0" baseline="0" dirty="0"/>
              <a:t> walking the participants through the steps to build their 90-day entry plan with the short-term goals.</a:t>
            </a:r>
          </a:p>
          <a:p>
            <a:endParaRPr lang="en-US" b="0" i="0" baseline="0" dirty="0"/>
          </a:p>
          <a:p>
            <a:r>
              <a:rPr lang="en-US" b="1" i="1" baseline="0" dirty="0"/>
              <a:t>Estimated time: 1 minute</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dirty="0"/>
              <a:t>Just as you</a:t>
            </a:r>
            <a:r>
              <a:rPr lang="en-US" baseline="0" dirty="0"/>
              <a:t> did with the long-term goal, specifying how, when, and who would be responsible for monitoring, assessing, and adjusting the goals, you need to do the same with the short-term goal. [point to the section on the handout where this is to be filled in]</a:t>
            </a:r>
          </a:p>
          <a:p>
            <a:pPr marL="171450" indent="-171450">
              <a:buFont typeface="Arial" panose="020B0604020202020204" pitchFamily="34" charset="0"/>
              <a:buChar char="•"/>
            </a:pPr>
            <a:r>
              <a:rPr lang="en-US" baseline="0" dirty="0"/>
              <a:t>In our example with 7</a:t>
            </a:r>
            <a:r>
              <a:rPr lang="en-US" baseline="30000" dirty="0"/>
              <a:t>th</a:t>
            </a:r>
            <a:r>
              <a:rPr lang="en-US" baseline="0" dirty="0"/>
              <a:t>-grade math, the short-term goal around first-quarter assessments will be monitored and assessed by the 7</a:t>
            </a:r>
            <a:r>
              <a:rPr lang="en-US" baseline="30000" dirty="0"/>
              <a:t>th</a:t>
            </a:r>
            <a:r>
              <a:rPr lang="en-US" baseline="0" dirty="0"/>
              <a:t>-grade math team based on available data, and the MCL is responsible for adjusting the intervention and enrichment groups, based on the data.</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1351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a:t>
            </a:r>
            <a:r>
              <a:rPr lang="en-US" b="1" i="1" baseline="0" dirty="0"/>
              <a:t> of this slide:</a:t>
            </a:r>
            <a:r>
              <a:rPr lang="en-US" b="0" i="0" baseline="0" dirty="0"/>
              <a:t> complete the last part of the goal setting in the 90-day entry plan.</a:t>
            </a:r>
          </a:p>
          <a:p>
            <a:endParaRPr lang="en-US" b="0" i="0" baseline="0" dirty="0"/>
          </a:p>
          <a:p>
            <a:r>
              <a:rPr lang="en-US" b="1" i="1" baseline="0" dirty="0"/>
              <a:t>Estimated time: 1 minute</a:t>
            </a:r>
          </a:p>
          <a:p>
            <a:endParaRPr lang="en-US" b="1" i="1" baseline="0" dirty="0"/>
          </a:p>
          <a:p>
            <a:r>
              <a:rPr lang="en-US" b="1" i="1" baseline="0" dirty="0"/>
              <a:t>Facilitator says:</a:t>
            </a:r>
          </a:p>
          <a:p>
            <a:pPr marL="171450" indent="-171450">
              <a:buFont typeface="Arial" panose="020B0604020202020204" pitchFamily="34" charset="0"/>
              <a:buChar char="•"/>
            </a:pPr>
            <a:r>
              <a:rPr lang="en-US" dirty="0"/>
              <a:t>Finally, </a:t>
            </a:r>
            <a:r>
              <a:rPr lang="en-US" baseline="0" dirty="0"/>
              <a:t>you must define how you will know when the short-term goal is met. Again, this is a check for you—you should have included this in your goal already, but if not, this serves as a reminder to go back and include it. [point to the section of the handout where this is located]</a:t>
            </a:r>
          </a:p>
          <a:p>
            <a:pPr marL="171450" indent="-171450">
              <a:buFont typeface="Arial" panose="020B0604020202020204" pitchFamily="34" charset="0"/>
              <a:buChar char="•"/>
            </a:pPr>
            <a:r>
              <a:rPr lang="en-US" baseline="0" dirty="0"/>
              <a:t>In our example, the short-term goal is met when 7</a:t>
            </a:r>
            <a:r>
              <a:rPr lang="en-US" baseline="30000" dirty="0"/>
              <a:t>th</a:t>
            </a:r>
            <a:r>
              <a:rPr lang="en-US" baseline="0" dirty="0"/>
              <a:t>-grade math students on average make 3.5 months of growth on the 1</a:t>
            </a:r>
            <a:r>
              <a:rPr lang="en-US" baseline="30000" dirty="0"/>
              <a:t>st</a:t>
            </a:r>
            <a:r>
              <a:rPr lang="en-US" baseline="0" dirty="0"/>
              <a:t>-quarter common assessment. </a:t>
            </a:r>
            <a:endParaRPr lang="en-US" dirty="0"/>
          </a:p>
        </p:txBody>
      </p:sp>
      <p:sp>
        <p:nvSpPr>
          <p:cNvPr id="4" name="Slide Number Placeholder 3"/>
          <p:cNvSpPr>
            <a:spLocks noGrp="1"/>
          </p:cNvSpPr>
          <p:nvPr>
            <p:ph type="sldNum" sz="quarter" idx="10"/>
          </p:nvPr>
        </p:nvSpPr>
        <p:spPr/>
        <p:txBody>
          <a:bodyPr/>
          <a:lstStyle/>
          <a:p>
            <a:fld id="{1DE0F6AD-62DB-4E88-B2AF-467A2D33D623}" type="slidenum">
              <a:rPr lang="en-US" smtClean="0"/>
              <a:pPr/>
              <a:t>12</a:t>
            </a:fld>
            <a:endParaRPr lang="en-US"/>
          </a:p>
        </p:txBody>
      </p:sp>
    </p:spTree>
    <p:extLst>
      <p:ext uri="{BB962C8B-B14F-4D97-AF65-F5344CB8AC3E}">
        <p14:creationId xmlns:p14="http://schemas.microsoft.com/office/powerpoint/2010/main" val="2934074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a:t>
            </a:r>
            <a:r>
              <a:rPr lang="en-US" b="1" i="1" baseline="0" dirty="0"/>
              <a:t> of this slide:</a:t>
            </a:r>
            <a:r>
              <a:rPr lang="en-US" b="0" i="0" baseline="0" dirty="0"/>
              <a:t> helping participants set their action steps to reach their short-term goals in their 90-day entry plan.</a:t>
            </a:r>
          </a:p>
          <a:p>
            <a:endParaRPr lang="en-US" b="0" i="0" baseline="0" dirty="0"/>
          </a:p>
          <a:p>
            <a:r>
              <a:rPr lang="en-US" b="1" i="1" baseline="0" dirty="0"/>
              <a:t>Estimated time: 2 minutes</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dirty="0"/>
              <a:t>Merely</a:t>
            </a:r>
            <a:r>
              <a:rPr lang="en-US" baseline="0" dirty="0"/>
              <a:t> setting goals isn’t enough to ensure success. A strategic series of action steps must also accompany the goals. </a:t>
            </a:r>
          </a:p>
          <a:p>
            <a:pPr marL="171450" indent="-171450">
              <a:buFont typeface="Arial" panose="020B0604020202020204" pitchFamily="34" charset="0"/>
              <a:buChar char="•"/>
            </a:pPr>
            <a:r>
              <a:rPr lang="en-US" baseline="0" dirty="0"/>
              <a:t>It is important to notice that so far in our example, we have just set a test-score goal. We also need to set instructional steps to meet the goal. [point to the section on the handout where this is to be filled in]</a:t>
            </a:r>
          </a:p>
          <a:p>
            <a:pPr marL="171450" indent="-171450">
              <a:buFont typeface="Arial" panose="020B0604020202020204" pitchFamily="34" charset="0"/>
              <a:buChar char="•"/>
            </a:pPr>
            <a:r>
              <a:rPr lang="en-US" baseline="0" dirty="0"/>
              <a:t>This section of the 90-day entry plan answers the question “How will we achieve this goal?” </a:t>
            </a:r>
          </a:p>
          <a:p>
            <a:pPr marL="171450" indent="-171450">
              <a:buFont typeface="Arial" panose="020B0604020202020204" pitchFamily="34" charset="0"/>
              <a:buChar char="•"/>
            </a:pPr>
            <a:r>
              <a:rPr lang="en-US" baseline="0" dirty="0"/>
              <a:t>For today’s work on your 90-day plan, your action steps will focus only on accomplishing your short-term goal. Notice that the action plan includes steps for monitoring and adjusting strategies.</a:t>
            </a:r>
          </a:p>
          <a:p>
            <a:pPr marL="171450" indent="-171450">
              <a:buFont typeface="Arial" panose="020B0604020202020204" pitchFamily="34" charset="0"/>
              <a:buChar char="•"/>
            </a:pPr>
            <a:r>
              <a:rPr lang="en-US" baseline="0" dirty="0"/>
              <a:t>Continuing the example, the MCL is going to use weekly assessments to guide content and pacing, group students by need, plan and deliver co-teaching sessions with teachers with the highest-need students, and create online enrichment activities.</a:t>
            </a:r>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13</a:t>
            </a:fld>
            <a:endParaRPr lang="en-US" dirty="0">
              <a:solidFill>
                <a:prstClr val="black"/>
              </a:solidFill>
              <a:latin typeface="Calibri"/>
            </a:endParaRPr>
          </a:p>
        </p:txBody>
      </p:sp>
    </p:spTree>
    <p:extLst>
      <p:ext uri="{BB962C8B-B14F-4D97-AF65-F5344CB8AC3E}">
        <p14:creationId xmlns:p14="http://schemas.microsoft.com/office/powerpoint/2010/main" val="2595947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a:t>
            </a:r>
            <a:r>
              <a:rPr lang="en-US" b="1" i="1" baseline="0" dirty="0"/>
              <a:t> of this slide:</a:t>
            </a:r>
            <a:r>
              <a:rPr lang="en-US" b="0" i="0" baseline="0" dirty="0"/>
              <a:t> clarify the importance of identifying stakeholders and communicating the 90-day entry plan to them</a:t>
            </a:r>
          </a:p>
          <a:p>
            <a:endParaRPr lang="en-US" b="0" i="0" baseline="0" dirty="0"/>
          </a:p>
          <a:p>
            <a:r>
              <a:rPr lang="en-US" b="1" i="1" baseline="0" dirty="0"/>
              <a:t>Estimated time: 1 minute</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dirty="0"/>
              <a:t>Most goals</a:t>
            </a:r>
            <a:r>
              <a:rPr lang="en-US" baseline="0" dirty="0"/>
              <a:t> cannot be achieved alone. Your </a:t>
            </a:r>
            <a:r>
              <a:rPr lang="en-US" dirty="0"/>
              <a:t>goals</a:t>
            </a:r>
            <a:r>
              <a:rPr lang="en-US" baseline="0" dirty="0"/>
              <a:t> and action steps must be communicated to the people most affected by this for both understanding and buy-in.  </a:t>
            </a:r>
          </a:p>
          <a:p>
            <a:pPr marL="171450" indent="-171450">
              <a:buFont typeface="Arial" panose="020B0604020202020204" pitchFamily="34" charset="0"/>
              <a:buChar char="•"/>
            </a:pPr>
            <a:r>
              <a:rPr lang="en-US" baseline="0" dirty="0"/>
              <a:t>You first need to identify who those people are. Then, you should also think about how receptive each group will be to helping you reach your goals, and how you may need to influence them to achieve your goals. [point to the section on the handout where this is to be filled in]</a:t>
            </a:r>
          </a:p>
          <a:p>
            <a:pPr marL="171450" indent="-171450">
              <a:buFont typeface="Arial" panose="020B0604020202020204" pitchFamily="34" charset="0"/>
              <a:buChar char="•"/>
            </a:pPr>
            <a:r>
              <a:rPr lang="en-US" baseline="0" dirty="0"/>
              <a:t>In our example, the people most affected are 7</a:t>
            </a:r>
            <a:r>
              <a:rPr lang="en-US" baseline="30000" dirty="0"/>
              <a:t>th</a:t>
            </a:r>
            <a:r>
              <a:rPr lang="en-US" baseline="0" dirty="0"/>
              <a:t>-grade math teachers, the MCL, and the 7</a:t>
            </a:r>
            <a:r>
              <a:rPr lang="en-US" baseline="30000" dirty="0"/>
              <a:t>th</a:t>
            </a:r>
            <a:r>
              <a:rPr lang="en-US" baseline="0" dirty="0"/>
              <a:t>-grade students and parents.</a:t>
            </a:r>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612072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 of this slide:</a:t>
            </a:r>
            <a:r>
              <a:rPr lang="en-US" b="0" i="0" dirty="0"/>
              <a:t> continue to build</a:t>
            </a:r>
            <a:r>
              <a:rPr lang="en-US" b="0" i="0" baseline="0" dirty="0"/>
              <a:t> out the communication plan for the 90-day entry goal.</a:t>
            </a:r>
          </a:p>
          <a:p>
            <a:endParaRPr lang="en-US" b="0" i="0" baseline="0" dirty="0"/>
          </a:p>
          <a:p>
            <a:r>
              <a:rPr lang="en-US" b="1" i="1" baseline="0" dirty="0"/>
              <a:t>Estimated time: 2 minutes</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dirty="0"/>
              <a:t>After</a:t>
            </a:r>
            <a:r>
              <a:rPr lang="en-US" baseline="0" dirty="0"/>
              <a:t> identifying the people this affects and reflecting on how supportive they are likely to be, you’ll want to determine how you will communicate about both your short and long-term goals with them.  </a:t>
            </a:r>
          </a:p>
          <a:p>
            <a:pPr marL="171450" indent="-171450">
              <a:buFont typeface="Arial" panose="020B0604020202020204" pitchFamily="34" charset="0"/>
              <a:buChar char="•"/>
            </a:pPr>
            <a:r>
              <a:rPr lang="en-US" baseline="0" dirty="0"/>
              <a:t>Communication of the goals and action steps should be deeply embedded in all you do. Information about the goal, action steps, and any progress that you have made can be repeated in emails, meetings, lesson plans, and assessments. This will ensure that the goals are always on the minds of your team members. [point to the section on the handout where this is to be filled in]</a:t>
            </a:r>
          </a:p>
          <a:p>
            <a:pPr marL="171450" indent="-171450">
              <a:buFont typeface="Arial" panose="020B0604020202020204" pitchFamily="34" charset="0"/>
              <a:buChar char="•"/>
            </a:pPr>
            <a:r>
              <a:rPr lang="en-US" baseline="0" dirty="0"/>
              <a:t>In our example, the MCL shares both the long- and short-term goals with the team teachers, who are then responsible for communicating with student and parents.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15</a:t>
            </a:fld>
            <a:endParaRPr lang="en-US" dirty="0">
              <a:solidFill>
                <a:prstClr val="black"/>
              </a:solidFill>
              <a:latin typeface="Calibri"/>
            </a:endParaRPr>
          </a:p>
        </p:txBody>
      </p:sp>
    </p:spTree>
    <p:extLst>
      <p:ext uri="{BB962C8B-B14F-4D97-AF65-F5344CB8AC3E}">
        <p14:creationId xmlns:p14="http://schemas.microsoft.com/office/powerpoint/2010/main" val="48486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i="1" dirty="0"/>
              <a:t>Objective</a:t>
            </a:r>
            <a:r>
              <a:rPr lang="en-US" b="1" i="1" baseline="0" dirty="0"/>
              <a:t> of this slide:</a:t>
            </a:r>
            <a:r>
              <a:rPr lang="en-US" b="0" i="0" baseline="0" dirty="0"/>
              <a:t> provide work time for participants to create their 90-day entry plan.</a:t>
            </a:r>
          </a:p>
          <a:p>
            <a:endParaRPr lang="en-US" b="0" i="0" baseline="0" dirty="0"/>
          </a:p>
          <a:p>
            <a:r>
              <a:rPr lang="en-US" b="1" i="1" baseline="0" dirty="0"/>
              <a:t>Estimated time: (including work time) 40 minutes</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baseline="0" dirty="0"/>
              <a:t>Now that we have walked through an example that highlighted a student achievement goal, it is your turn to review your data and select a long- and short-term student achievement goal. This should ensure that you take time before school starts to examine the data and set preliminary goals, but we recognize that you will definitely want to work with the teachers on your team to refine and review these goals when you begin meeting.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To get started, please take the next 15 minutes to review student performance data and set long- and short-term goals that reflect where you want your students to be academically at the end of the year, and the end of the first quarter or trimester.  </a:t>
            </a:r>
          </a:p>
          <a:p>
            <a:pPr marL="171450" indent="-171450">
              <a:buFont typeface="Arial" panose="020B0604020202020204" pitchFamily="34" charset="0"/>
              <a:buChar char="•"/>
            </a:pPr>
            <a:r>
              <a:rPr lang="en-US" baseline="0" dirty="0"/>
              <a:t>[click to begin timer]</a:t>
            </a:r>
          </a:p>
          <a:p>
            <a:pPr marL="171450" indent="-171450">
              <a:buFont typeface="Arial" panose="020B0604020202020204" pitchFamily="34" charset="0"/>
              <a:buChar char="•"/>
            </a:pPr>
            <a:r>
              <a:rPr lang="en-US" baseline="0" dirty="0"/>
              <a:t>Now that you’ve had time to work on a student achievement goal, what other areas could your goals address? </a:t>
            </a:r>
          </a:p>
          <a:p>
            <a:pPr marL="628650" lvl="1" indent="-171450">
              <a:buFont typeface="Arial" panose="020B0604020202020204" pitchFamily="34" charset="0"/>
              <a:buChar char="•"/>
            </a:pPr>
            <a:r>
              <a:rPr lang="en-US" baseline="0" dirty="0"/>
              <a:t>[Listen for: School culture goals and instructional goals such as:</a:t>
            </a:r>
          </a:p>
          <a:p>
            <a:pPr marL="1085850" lvl="2" indent="-171450">
              <a:buFont typeface="Arial" panose="020B0604020202020204" pitchFamily="34" charset="0"/>
              <a:buChar char="•"/>
            </a:pPr>
            <a:r>
              <a:rPr lang="en-US" baseline="0" dirty="0"/>
              <a:t>Impact of the MCL on the culture of the team</a:t>
            </a:r>
          </a:p>
          <a:p>
            <a:pPr marL="1085850" lvl="2" indent="-171450">
              <a:buFont typeface="Arial" panose="020B0604020202020204" pitchFamily="34" charset="0"/>
              <a:buChar char="•"/>
            </a:pPr>
            <a:r>
              <a:rPr lang="en-US" baseline="0" dirty="0"/>
              <a:t>Communication of the MCL role in the teaching team and school community</a:t>
            </a:r>
          </a:p>
          <a:p>
            <a:pPr marL="1085850" lvl="2" indent="-171450">
              <a:buFont typeface="Arial" panose="020B0604020202020204" pitchFamily="34" charset="0"/>
              <a:buChar char="•"/>
            </a:pPr>
            <a:r>
              <a:rPr lang="en-US" baseline="0" dirty="0"/>
              <a:t>Creating a culture of feedback and coaching</a:t>
            </a:r>
          </a:p>
          <a:p>
            <a:pPr marL="1085850" lvl="2" indent="-171450">
              <a:buFont typeface="Arial" panose="020B0604020202020204" pitchFamily="34" charset="0"/>
              <a:buChar char="•"/>
            </a:pPr>
            <a:r>
              <a:rPr lang="en-US" baseline="0" dirty="0"/>
              <a:t>Improving a specific instructional skill </a:t>
            </a:r>
          </a:p>
          <a:p>
            <a:pPr marL="1085850" lvl="2" indent="-171450">
              <a:buFont typeface="Arial" panose="020B0604020202020204" pitchFamily="34" charset="0"/>
              <a:buChar char="•"/>
            </a:pPr>
            <a:r>
              <a:rPr lang="en-US" baseline="0" dirty="0"/>
              <a:t>Creating a growth mindset]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addition to student learning goals, research about schools that beat the odds indicates that you may want to consider at least two other categories for goals essential to learning:</a:t>
            </a:r>
          </a:p>
          <a:p>
            <a:pPr marL="1085850" lvl="2"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Conditions for Learning</a:t>
            </a:r>
            <a:r>
              <a:rPr lang="en-US" sz="1200" b="0" i="0" u="none" strike="noStrike" kern="1200" baseline="0" dirty="0">
                <a:solidFill>
                  <a:schemeClr val="tx1"/>
                </a:solidFill>
                <a:latin typeface="+mn-lt"/>
                <a:ea typeface="+mn-ea"/>
                <a:cs typeface="+mn-cs"/>
              </a:rPr>
              <a:t>—This includes goals to establish a safe and orderly learning environment and a strong home-school connection. This might include goals for student attendance, student discipline rates, parental support of healthy lifestyles that support learning, and classroom climate (or how engaged students are at any given time).  Example: A</a:t>
            </a:r>
            <a:r>
              <a:rPr lang="en-US" sz="1200" kern="1200" dirty="0">
                <a:solidFill>
                  <a:schemeClr val="tx1"/>
                </a:solidFill>
                <a:effectLst/>
                <a:latin typeface="+mn-lt"/>
                <a:ea typeface="+mn-ea"/>
                <a:cs typeface="+mn-cs"/>
              </a:rPr>
              <a:t>ttendance rates at 95% by end of first quarter; maintain for whole year.</a:t>
            </a:r>
            <a:endParaRPr lang="en-US"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1" i="0" u="none" strike="noStrike" kern="1200" baseline="0" dirty="0">
                <a:solidFill>
                  <a:schemeClr val="tx1"/>
                </a:solidFill>
                <a:latin typeface="+mn-lt"/>
                <a:ea typeface="+mn-ea"/>
                <a:cs typeface="+mn-cs"/>
              </a:rPr>
              <a:t>Instructional Practices</a:t>
            </a:r>
            <a:r>
              <a:rPr lang="en-US" sz="1200" b="0" i="0" u="none" strike="noStrike" kern="1200" baseline="0" dirty="0">
                <a:solidFill>
                  <a:schemeClr val="tx1"/>
                </a:solidFill>
                <a:latin typeface="+mn-lt"/>
                <a:ea typeface="+mn-ea"/>
                <a:cs typeface="+mn-cs"/>
              </a:rPr>
              <a:t>—This includes major curriculum goals and goals related to improving instructional skills in target subjects. Example: </a:t>
            </a:r>
            <a:r>
              <a:rPr lang="en-US" sz="1200" kern="1200" dirty="0">
                <a:solidFill>
                  <a:schemeClr val="tx1"/>
                </a:solidFill>
                <a:effectLst/>
                <a:latin typeface="+mn-lt"/>
                <a:ea typeface="+mn-ea"/>
                <a:cs typeface="+mn-cs"/>
              </a:rPr>
              <a:t>Whole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-grade math team trained in scaffolding instruction by end of first quarter—with emphasis on highest level of student thinking demonstrated in independent work—and routinely incorporating into lesson plans by end of year.</a:t>
            </a:r>
            <a:endParaRPr lang="en-US" sz="1200" b="0" i="0" u="none" strike="noStrike" kern="1200" baseline="0" dirty="0">
              <a:solidFill>
                <a:schemeClr val="tx1"/>
              </a:solidFill>
              <a:latin typeface="+mn-lt"/>
              <a:ea typeface="+mn-ea"/>
              <a:cs typeface="+mn-cs"/>
            </a:endParaRP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Including goals in these categories can give your team actionable steps to achieve learning: Changing tactics so that students are in class, engaged in learning, not engaging in disruptive behavior, and with parents supporting a healthy diet, sleep, and exercise habits. Teachers must know the curriculum content and develop their abilities to teach that content to improve learning outcomes.  </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Choosing two or more goals among these for your first 90 days—areas that need the most improvement—can help you achieve your team’s learning goals. </a:t>
            </a:r>
            <a:endParaRPr lang="en-US" baseline="0" dirty="0"/>
          </a:p>
          <a:p>
            <a:pPr marL="171450" lvl="0" indent="-171450">
              <a:buFont typeface="Arial" panose="020B0604020202020204" pitchFamily="34" charset="0"/>
              <a:buChar char="•"/>
            </a:pPr>
            <a:r>
              <a:rPr lang="en-US" baseline="0" dirty="0"/>
              <a:t>Take the next 20 minutes to work on the rest of your preliminary plan. Try to complete as much of the plan as possible now and during the remainder of the summer, knowing how busy things will get once school starts.  Try to include at least one long- and short-term student learning goal, and one goal each for strong conditions for learning and instructional practices. </a:t>
            </a:r>
          </a:p>
          <a:p>
            <a:pPr marL="171450" lvl="0" indent="-171450">
              <a:buFont typeface="Arial" panose="020B0604020202020204" pitchFamily="34" charset="0"/>
              <a:buChar char="•"/>
            </a:pPr>
            <a:r>
              <a:rPr lang="en-US" baseline="0" dirty="0"/>
              <a:t>[click to begin timer]</a:t>
            </a:r>
          </a:p>
          <a:p>
            <a:r>
              <a:rPr lang="en-US" sz="1200" b="0" i="1" kern="1200" dirty="0">
                <a:solidFill>
                  <a:schemeClr val="tx1"/>
                </a:solidFill>
                <a:effectLst/>
                <a:latin typeface="+mn-lt"/>
                <a:ea typeface="+mn-ea"/>
                <a:cs typeface="+mn-cs"/>
              </a:rPr>
              <a:t> </a:t>
            </a:r>
          </a:p>
          <a:p>
            <a:r>
              <a:rPr lang="en-US" sz="1200" b="1" i="1" kern="1200" baseline="0" dirty="0">
                <a:solidFill>
                  <a:schemeClr val="tx1"/>
                </a:solidFill>
                <a:effectLst/>
                <a:latin typeface="+mn-lt"/>
                <a:ea typeface="+mn-ea"/>
                <a:cs typeface="+mn-cs"/>
              </a:rPr>
              <a:t>Additional presentation options: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Give participants the option to pair and share for feedback.</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Provide additional time for the participants to work on the plan if your session allows.</a:t>
            </a:r>
          </a:p>
          <a:p>
            <a:pPr marL="171450" indent="-171450">
              <a:buFont typeface="Arial" panose="020B0604020202020204" pitchFamily="34" charset="0"/>
              <a:buChar char="•"/>
            </a:pPr>
            <a:r>
              <a:rPr lang="en-US" sz="1200" b="0" i="0" kern="1200" baseline="0" dirty="0">
                <a:solidFill>
                  <a:schemeClr val="tx1"/>
                </a:solidFill>
                <a:effectLst/>
                <a:latin typeface="+mn-lt"/>
                <a:ea typeface="+mn-ea"/>
                <a:cs typeface="+mn-cs"/>
              </a:rPr>
              <a:t>Start the participants on a goal other than student achievement if their needs are stronger elsewhere.</a:t>
            </a:r>
            <a:endParaRPr lang="en-US" i="0" baseline="0" dirty="0"/>
          </a:p>
          <a:p>
            <a:endParaRPr lang="en-US"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2352458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a:t>
            </a:r>
            <a:r>
              <a:rPr lang="en-US" b="1" i="1" baseline="0" dirty="0"/>
              <a:t> of this slide:</a:t>
            </a:r>
            <a:r>
              <a:rPr lang="en-US" b="0" i="0" baseline="0" dirty="0"/>
              <a:t> allow participants to work with those at their school to discuss how they will hold one another accountable. If there are MCLs who do not have others from their school, consider pairing them with someone whose position is most similar to theirs.</a:t>
            </a:r>
          </a:p>
          <a:p>
            <a:endParaRPr lang="en-US" b="0" i="0" baseline="0" dirty="0"/>
          </a:p>
          <a:p>
            <a:r>
              <a:rPr lang="en-US" b="1" i="1" baseline="0" dirty="0"/>
              <a:t>Estimated time: 6 minutes (including work time)</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baseline="0" dirty="0"/>
              <a:t>Take the next 5 minutes to discuss accountability measures for the goals you have created with the MCLs or administrators from your school. </a:t>
            </a:r>
          </a:p>
          <a:p>
            <a:pPr marL="171450" indent="-171450">
              <a:buFont typeface="Arial" panose="020B0604020202020204" pitchFamily="34" charset="0"/>
              <a:buChar char="•"/>
            </a:pPr>
            <a:r>
              <a:rPr lang="en-US" baseline="0" dirty="0"/>
              <a:t>Decide how you will hold yourselves and one another accountable for meeting your goals and how you will check in on progress. </a:t>
            </a:r>
          </a:p>
          <a:p>
            <a:pPr marL="171450" indent="-171450">
              <a:buFont typeface="Arial" panose="020B0604020202020204" pitchFamily="34" charset="0"/>
              <a:buChar char="•"/>
            </a:pPr>
            <a:r>
              <a:rPr lang="en-US" baseline="0" dirty="0"/>
              <a:t>Consider scheduling meetings or quick email check-ins on your calendar.</a:t>
            </a:r>
          </a:p>
          <a:p>
            <a:pPr marL="171450" indent="-171450">
              <a:buFont typeface="Arial" panose="020B0604020202020204" pitchFamily="34" charset="0"/>
              <a:buChar char="•"/>
            </a:pPr>
            <a:r>
              <a:rPr lang="en-US" baseline="0" dirty="0"/>
              <a:t>[click to begin green circle timer]</a:t>
            </a:r>
          </a:p>
          <a:p>
            <a:endParaRPr lang="en-US" baseline="0"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1112080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Note:</a:t>
            </a:r>
            <a:r>
              <a:rPr lang="en-US" b="1" i="1" baseline="0" dirty="0"/>
              <a:t> </a:t>
            </a:r>
            <a:r>
              <a:rPr lang="en-US" b="0" i="0" baseline="0" dirty="0"/>
              <a:t>Consider providing access to this Excel spreadsheet in a shared folder (Google Drive, Dropbox, etc.).</a:t>
            </a:r>
            <a:endParaRPr lang="en-US" b="1" i="1" dirty="0"/>
          </a:p>
          <a:p>
            <a:endParaRPr lang="en-US" b="1" i="1" dirty="0"/>
          </a:p>
          <a:p>
            <a:r>
              <a:rPr lang="en-US" b="1" i="1" dirty="0"/>
              <a:t>Objective</a:t>
            </a:r>
            <a:r>
              <a:rPr lang="en-US" b="1" i="1" baseline="0" dirty="0"/>
              <a:t> of this slide:</a:t>
            </a:r>
            <a:r>
              <a:rPr lang="en-US" b="0" i="0" baseline="0" dirty="0"/>
              <a:t> Orient participants to a tool that could be helpful to monitor and track progress towards goals throughout the year.</a:t>
            </a:r>
          </a:p>
          <a:p>
            <a:endParaRPr lang="en-US" b="0" i="0" baseline="0" dirty="0"/>
          </a:p>
          <a:p>
            <a:r>
              <a:rPr lang="en-US" b="1" i="1" baseline="0" dirty="0"/>
              <a:t>Estimated time: 2 minutes</a:t>
            </a:r>
          </a:p>
          <a:p>
            <a:endParaRPr lang="en-US" b="1" i="1" baseline="0" dirty="0"/>
          </a:p>
          <a:p>
            <a:r>
              <a:rPr lang="en-US" b="1" i="1" baseline="0" dirty="0"/>
              <a:t>Facilitator says:</a:t>
            </a:r>
          </a:p>
          <a:p>
            <a:pPr marL="171450" indent="-171450">
              <a:buFont typeface="Arial" panose="020B0604020202020204" pitchFamily="34" charset="0"/>
              <a:buChar char="•"/>
            </a:pPr>
            <a:r>
              <a:rPr lang="en-US" b="0" i="0" baseline="0" dirty="0"/>
              <a:t>One tool that could be helpful to monitor and track progress throughout the year is this Priority Dashboard. </a:t>
            </a:r>
            <a:r>
              <a:rPr lang="en-US" b="0" i="1" baseline="0" dirty="0"/>
              <a:t>[Click picture to open link. Walk participants through the priority dashboard, starting with a blank page (tab 4), then showing that several sample tabs already exist with suggested strategies and measures to track.]</a:t>
            </a:r>
          </a:p>
          <a:p>
            <a:pPr marL="171450" indent="-171450">
              <a:buFont typeface="Arial" panose="020B0604020202020204" pitchFamily="34" charset="0"/>
              <a:buChar char="•"/>
            </a:pPr>
            <a:r>
              <a:rPr lang="en-US" b="0" i="0" baseline="0" dirty="0"/>
              <a:t>Sometimes people make the mistake of tracking too much! When using a document like this, it is important to consider what is feasible and sustainable to track throughout the year. However, choosing to NOT track progress can lead to forgetting about goals and ultimately not making progress. In order to keep something at the forefront, you should track progress regularly and analyze the root cause behind why goals are or are not on track.</a:t>
            </a:r>
          </a:p>
          <a:p>
            <a:pPr marL="171450" indent="-171450">
              <a:buFont typeface="Arial" panose="020B0604020202020204" pitchFamily="34" charset="0"/>
              <a:buChar char="•"/>
            </a:pPr>
            <a:r>
              <a:rPr lang="en-US" b="0" i="0" baseline="0" dirty="0"/>
              <a:t>Many principals or MCLs choose to take this dashboard and make it their own!</a:t>
            </a:r>
            <a:endParaRPr lang="en-US" b="0" i="0" dirty="0"/>
          </a:p>
          <a:p>
            <a:endParaRPr lang="en-US" baseline="0"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356638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1" dirty="0"/>
              <a:t>Objective</a:t>
            </a:r>
            <a:r>
              <a:rPr lang="en-US" b="1" i="1" baseline="0" dirty="0"/>
              <a:t> of this slide: </a:t>
            </a:r>
            <a:r>
              <a:rPr lang="en-US" b="0" i="0" baseline="0" dirty="0"/>
              <a:t>for participants to reflect on the actions they will take during their first week of school (versus the first 90 days) </a:t>
            </a:r>
          </a:p>
          <a:p>
            <a:endParaRPr lang="en-US" b="1" i="1" dirty="0"/>
          </a:p>
          <a:p>
            <a:r>
              <a:rPr lang="en-US" b="1" i="1" dirty="0"/>
              <a:t>Estimated</a:t>
            </a:r>
            <a:r>
              <a:rPr lang="en-US" b="1" i="1" baseline="0" dirty="0"/>
              <a:t> time: 18 minutes (including work time)</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baseline="0" dirty="0"/>
              <a:t>You are well on your way to planning for success in the first 90 days, but what are you going to do during your first week of school? </a:t>
            </a:r>
          </a:p>
          <a:p>
            <a:pPr marL="171450" indent="-171450">
              <a:buFont typeface="Arial" panose="020B0604020202020204" pitchFamily="34" charset="0"/>
              <a:buChar char="•"/>
            </a:pPr>
            <a:r>
              <a:rPr lang="en-US" baseline="0" dirty="0"/>
              <a:t>Take the last 15 minutes of this session to determine five actions you will take to begin your new role and begin to build a team focused on success. </a:t>
            </a:r>
          </a:p>
          <a:p>
            <a:pPr marL="171450" indent="-171450">
              <a:buFont typeface="Arial" panose="020B0604020202020204" pitchFamily="34" charset="0"/>
              <a:buChar char="•"/>
            </a:pPr>
            <a:r>
              <a:rPr lang="en-US" baseline="0" dirty="0"/>
              <a:t>What are some ideas from the sessions that you think will help you build your team during this critical first week?</a:t>
            </a:r>
          </a:p>
          <a:p>
            <a:pPr marL="628650" lvl="1" indent="-171450">
              <a:buFont typeface="Arial" panose="020B0604020202020204" pitchFamily="34" charset="0"/>
              <a:buChar char="•"/>
            </a:pPr>
            <a:r>
              <a:rPr lang="en-US" baseline="0" dirty="0"/>
              <a:t>[Listen for:</a:t>
            </a:r>
          </a:p>
          <a:p>
            <a:pPr marL="1085850" lvl="2" indent="-171450">
              <a:buFont typeface="Arial" panose="020B0604020202020204" pitchFamily="34" charset="0"/>
              <a:buChar char="•"/>
            </a:pPr>
            <a:r>
              <a:rPr lang="en-US" baseline="0" dirty="0"/>
              <a:t>Team building and icebreaker activities</a:t>
            </a:r>
          </a:p>
          <a:p>
            <a:pPr marL="1085850" lvl="2" indent="-171450">
              <a:buFont typeface="Arial" panose="020B0604020202020204" pitchFamily="34" charset="0"/>
              <a:buChar char="•"/>
            </a:pPr>
            <a:r>
              <a:rPr lang="en-US" baseline="0" dirty="0"/>
              <a:t>Creating norms</a:t>
            </a:r>
          </a:p>
          <a:p>
            <a:pPr marL="1085850" lvl="2" indent="-171450">
              <a:buFont typeface="Arial" panose="020B0604020202020204" pitchFamily="34" charset="0"/>
              <a:buChar char="•"/>
            </a:pPr>
            <a:r>
              <a:rPr lang="en-US" baseline="0" dirty="0"/>
              <a:t>Share the organization chart</a:t>
            </a:r>
          </a:p>
          <a:p>
            <a:pPr marL="1085850" lvl="2" indent="-171450">
              <a:buFont typeface="Arial" panose="020B0604020202020204" pitchFamily="34" charset="0"/>
              <a:buChar char="•"/>
            </a:pPr>
            <a:r>
              <a:rPr lang="en-US" baseline="0" dirty="0"/>
              <a:t>Share the MCL schedule]</a:t>
            </a:r>
          </a:p>
          <a:p>
            <a:pPr marL="171450" lvl="0" indent="-171450">
              <a:buFont typeface="Arial" panose="020B0604020202020204" pitchFamily="34" charset="0"/>
              <a:buChar char="•"/>
            </a:pPr>
            <a:r>
              <a:rPr lang="en-US" baseline="0" dirty="0"/>
              <a:t>[click to begin timer]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[Optional] Finally, please pull out the handout on </a:t>
            </a:r>
            <a:r>
              <a:rPr lang="en-US" b="0" i="0" u="none" baseline="0" dirty="0"/>
              <a:t>“Self-Assessment: Multi-Classroom Leader Training,” and add a rating to the “post-session rating” column, and for the “</a:t>
            </a:r>
            <a:r>
              <a:rPr lang="en-US" b="0" i="0" u="none" baseline="0"/>
              <a:t>summative reflection” lines.</a:t>
            </a:r>
            <a:endParaRPr lang="en-US" baseline="0" dirty="0"/>
          </a:p>
          <a:p>
            <a:pPr marL="171450" lvl="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69B71AC-FCD3-4367-877D-6152F2370F41}"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2519515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Objective of this slide:</a:t>
            </a:r>
            <a:r>
              <a:rPr lang="en-US" b="0" i="0" baseline="0" dirty="0"/>
              <a:t> Provide the learning objectives for this session.</a:t>
            </a:r>
          </a:p>
          <a:p>
            <a:endParaRPr lang="en-US" b="1" i="1" baseline="0" dirty="0"/>
          </a:p>
          <a:p>
            <a:r>
              <a:rPr lang="en-US" b="1" i="1" baseline="0" dirty="0"/>
              <a:t>Estimated time: 1 minute</a:t>
            </a:r>
          </a:p>
          <a:p>
            <a:endParaRPr lang="en-US" b="1" i="1" baseline="0" dirty="0"/>
          </a:p>
          <a:p>
            <a:r>
              <a:rPr lang="en-US" b="1" i="1" baseline="0" dirty="0"/>
              <a:t>Facilitator says:</a:t>
            </a:r>
          </a:p>
          <a:p>
            <a:pPr marL="171450" indent="-171450">
              <a:buFont typeface="Arial" panose="020B0604020202020204" pitchFamily="34" charset="0"/>
              <a:buChar char="•"/>
            </a:pPr>
            <a:r>
              <a:rPr lang="en-US" baseline="0" dirty="0"/>
              <a:t>In this session we will first:</a:t>
            </a:r>
          </a:p>
          <a:p>
            <a:pPr marL="628650" lvl="1" indent="-171450">
              <a:buFont typeface="Arial" panose="020B0604020202020204" pitchFamily="34" charset="0"/>
              <a:buChar char="•"/>
            </a:pPr>
            <a:r>
              <a:rPr lang="en-US" baseline="0" dirty="0"/>
              <a:t>Identify three areas of highest need at your school</a:t>
            </a:r>
          </a:p>
          <a:p>
            <a:pPr marL="628650" lvl="1" indent="-171450">
              <a:buFont typeface="Arial" panose="020B0604020202020204" pitchFamily="34" charset="0"/>
              <a:buChar char="•"/>
            </a:pPr>
            <a:r>
              <a:rPr lang="en-US" baseline="0" dirty="0"/>
              <a:t>Create a long-term goal for the year aligned with an area of highest need </a:t>
            </a:r>
          </a:p>
          <a:p>
            <a:pPr marL="628650" lvl="1" indent="-171450">
              <a:buFont typeface="Arial" panose="020B0604020202020204" pitchFamily="34" charset="0"/>
              <a:buChar char="•"/>
            </a:pPr>
            <a:r>
              <a:rPr lang="en-US" baseline="0" dirty="0"/>
              <a:t>Create a short-term goal for the first months of school that supports your long-term goal</a:t>
            </a:r>
          </a:p>
          <a:p>
            <a:pPr marL="628650" lvl="1" indent="-171450">
              <a:buFont typeface="Arial" panose="020B0604020202020204" pitchFamily="34" charset="0"/>
              <a:buChar char="•"/>
            </a:pPr>
            <a:r>
              <a:rPr lang="en-US" baseline="0" dirty="0"/>
              <a:t>Plan how you will communicate short and long-term goals to key people, including team teachers and parents and administrators</a:t>
            </a:r>
          </a:p>
          <a:p>
            <a:pPr marL="171450" lvl="0" indent="-171450">
              <a:buFont typeface="Arial" panose="020B0604020202020204" pitchFamily="34" charset="0"/>
              <a:buChar char="•"/>
            </a:pPr>
            <a:r>
              <a:rPr lang="en-US" baseline="0" dirty="0"/>
              <a:t>After this session, we hope you will follow the same process to create additional short- and long-term goals as needed to be ready for the start of school.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042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to explain</a:t>
            </a:r>
            <a:r>
              <a:rPr lang="en-US" b="0" i="0" baseline="0" dirty="0"/>
              <a:t> the importance of the 90-day entry plan for setting the stage for success.</a:t>
            </a:r>
          </a:p>
          <a:p>
            <a:endParaRPr lang="en-US" b="0" i="0" baseline="0" dirty="0"/>
          </a:p>
          <a:p>
            <a:r>
              <a:rPr lang="en-US" b="1" i="1" baseline="0" dirty="0"/>
              <a:t>Estimated time: 2 minutes</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baseline="0" dirty="0"/>
              <a:t>We know you may have a lot of uncertainty as you take on your new MCL role, and you also probably have many things you want to accomplish. Just as you have a schedule to structure your day, having a 90-day entry plan will help channel your energy and focus your attention at the beginning of the school year so you can reach critical goals. </a:t>
            </a:r>
          </a:p>
          <a:p>
            <a:pPr marL="171450" indent="-171450">
              <a:buFont typeface="Arial" panose="020B0604020202020204" pitchFamily="34" charset="0"/>
              <a:buChar char="•"/>
            </a:pPr>
            <a:r>
              <a:rPr lang="en-US" baseline="0" dirty="0"/>
              <a:t>The 90-day plan should be rooted in facts and data, not opinions. Therefore, your school’s past data for your team’s subject(s) and grade(s)—and new students entering your classrooms—should be the starting point for your 90-day entry plan. </a:t>
            </a:r>
          </a:p>
          <a:p>
            <a:pPr marL="171450" indent="-171450">
              <a:buFont typeface="Arial" panose="020B0604020202020204" pitchFamily="34" charset="0"/>
              <a:buChar char="•"/>
            </a:pPr>
            <a:r>
              <a:rPr lang="en-US" baseline="0" dirty="0"/>
              <a:t>After you review the data, you will set both long- and short-term goals to help your school address areas of greatest need. The short-term goals should be designed to track progress and allow you to generate quick wins that will create buy-in.</a:t>
            </a:r>
          </a:p>
          <a:p>
            <a:pPr marL="171450" indent="-171450">
              <a:buFont typeface="Arial" panose="020B0604020202020204" pitchFamily="34" charset="0"/>
              <a:buChar char="•"/>
            </a:pPr>
            <a:r>
              <a:rPr lang="en-US" baseline="0" dirty="0"/>
              <a:t>Having an entry plan is also important because it helps you set the tone for the year with your team, by quickly creating a culture focused on setting and meeting goals.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2464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Objective of this slide:</a:t>
            </a:r>
            <a:r>
              <a:rPr lang="en-US" b="0" i="0" baseline="0" dirty="0"/>
              <a:t> to direct participants’ attention to the handout, the 90-day entry plan outline.</a:t>
            </a:r>
          </a:p>
          <a:p>
            <a:endParaRPr lang="en-US" b="0" i="0" baseline="0" dirty="0"/>
          </a:p>
          <a:p>
            <a:r>
              <a:rPr lang="en-US" b="1" i="1" baseline="0" dirty="0"/>
              <a:t>Estimated time: 1 minute</a:t>
            </a:r>
          </a:p>
          <a:p>
            <a:endParaRPr lang="en-US" b="1" i="1" baseline="0" dirty="0"/>
          </a:p>
          <a:p>
            <a:r>
              <a:rPr lang="en-US" b="1" i="1" baseline="0" dirty="0"/>
              <a:t>Facilitator says: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Please take out (or open electronically) the “90-Day Entry Plan Outline.”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Please keep this document open as we walk through an example.</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04163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the</a:t>
            </a:r>
            <a:r>
              <a:rPr lang="en-US" b="1" i="1" baseline="0" dirty="0"/>
              <a:t> slide: </a:t>
            </a:r>
            <a:r>
              <a:rPr lang="en-US" b="0" i="0" baseline="0" dirty="0"/>
              <a:t>to walk participants through the first step in building a 90-day entry plan—reviewing the data to understand the school’s highest areas of need.</a:t>
            </a:r>
          </a:p>
          <a:p>
            <a:endParaRPr lang="en-US" b="0" i="0" baseline="0" dirty="0"/>
          </a:p>
          <a:p>
            <a:r>
              <a:rPr lang="en-US" b="0" i="1" baseline="0" dirty="0"/>
              <a:t>Optional extra: </a:t>
            </a:r>
            <a:r>
              <a:rPr lang="en-US" b="0" i="0" baseline="0" dirty="0"/>
              <a:t>Videos of MCLs discussing goal-setting are at these links, if you want to show any: </a:t>
            </a:r>
          </a:p>
          <a:p>
            <a:r>
              <a:rPr lang="en-US" b="0" i="0" baseline="0" dirty="0"/>
              <a:t>https://www.youtube.com/watch?v=-lUQPD2Oq50&amp;index=1&amp;list=PLJA3DRwS0Egb4nfPeMasRFUCSHrxxlvj_</a:t>
            </a:r>
          </a:p>
          <a:p>
            <a:r>
              <a:rPr lang="en-US" b="0" i="0" baseline="0" dirty="0"/>
              <a:t>https://www.youtube.com/watch?v=2iOaO11S3ng&amp;list=PLJA3DRwS0Egb4nfPeMasRFUCSHrxxlvj_&amp;index=13&amp;t=2s</a:t>
            </a:r>
          </a:p>
          <a:p>
            <a:r>
              <a:rPr lang="en-US" b="0" i="0" baseline="0" dirty="0"/>
              <a:t>https://www.youtube.com/watch?v=Z3FbzOYSwdQ&amp;list=PLJA3DRwS0Egb4nfPeMasRFUCSHrxxlvj_&amp;index=14&amp;t=6s</a:t>
            </a:r>
          </a:p>
          <a:p>
            <a:r>
              <a:rPr lang="en-US" b="0" i="0" baseline="0" dirty="0"/>
              <a:t>https://www.youtube.com/watch?v=JISuikScUp8&amp;list=PLJA3DRwS0Egb4nfPeMasRFUCSHrxxlvj_&amp;index=15&amp;t=8s</a:t>
            </a:r>
          </a:p>
          <a:p>
            <a:endParaRPr lang="en-US" b="1" i="1" baseline="0" dirty="0"/>
          </a:p>
          <a:p>
            <a:r>
              <a:rPr lang="en-US" b="1" i="1" baseline="0" dirty="0"/>
              <a:t>Estimated time: 2 minutes</a:t>
            </a:r>
          </a:p>
          <a:p>
            <a:endParaRPr lang="en-US" b="1" i="1" baseline="0" dirty="0"/>
          </a:p>
          <a:p>
            <a:r>
              <a:rPr lang="en-US" b="1" i="1" baseline="0" dirty="0"/>
              <a:t>Facilitator says:</a:t>
            </a:r>
            <a:endParaRPr lang="en-US" b="1" i="1" dirty="0"/>
          </a:p>
          <a:p>
            <a:pPr marL="171450" indent="-171450">
              <a:buFont typeface="Arial" panose="020B0604020202020204" pitchFamily="34" charset="0"/>
              <a:buChar char="•"/>
            </a:pPr>
            <a:r>
              <a:rPr lang="en-US" dirty="0"/>
              <a:t>The first step in creating a 90-day entry plan is to take a much longer view</a:t>
            </a:r>
            <a:r>
              <a:rPr lang="en-US" b="0" i="0" baseline="0" dirty="0"/>
              <a:t>—</a:t>
            </a:r>
            <a:r>
              <a:rPr lang="en-US" baseline="0" dirty="0"/>
              <a:t>where do you want your students and the teachers on your team to be by the end of the school year? </a:t>
            </a:r>
            <a:r>
              <a:rPr lang="en-US" dirty="0"/>
              <a:t>You</a:t>
            </a:r>
            <a:r>
              <a:rPr lang="en-US" baseline="0" dirty="0"/>
              <a:t> could answer this question in lots of different ways, but at a minimum you should think about: </a:t>
            </a:r>
          </a:p>
          <a:p>
            <a:pPr marL="628650" lvl="1" indent="-171450">
              <a:buFont typeface="Arial" panose="020B0604020202020204" pitchFamily="34" charset="0"/>
              <a:buChar char="•"/>
            </a:pPr>
            <a:r>
              <a:rPr lang="en-US" baseline="0" dirty="0"/>
              <a:t>Student achievement</a:t>
            </a:r>
            <a:r>
              <a:rPr lang="en-US" b="0" i="0" baseline="0" dirty="0"/>
              <a:t>—</a:t>
            </a:r>
            <a:r>
              <a:rPr lang="en-US" baseline="0" dirty="0"/>
              <a:t>where do you want students to be academically at the end of the year?</a:t>
            </a:r>
          </a:p>
          <a:p>
            <a:pPr marL="628650" lvl="1" indent="-171450">
              <a:buFont typeface="Arial" panose="020B0604020202020204" pitchFamily="34" charset="0"/>
              <a:buChar char="•"/>
            </a:pPr>
            <a:r>
              <a:rPr lang="en-US" baseline="0" dirty="0"/>
              <a:t>Culture</a:t>
            </a:r>
            <a:r>
              <a:rPr lang="en-US" b="0" i="0" baseline="0" dirty="0"/>
              <a:t>—</a:t>
            </a:r>
            <a:r>
              <a:rPr lang="en-US" baseline="0" dirty="0"/>
              <a:t>what kind of culture do you want to see in your team’s classrooms?</a:t>
            </a:r>
          </a:p>
          <a:p>
            <a:pPr marL="628650" lvl="1" indent="-171450">
              <a:buFont typeface="Arial" panose="020B0604020202020204" pitchFamily="34" charset="0"/>
              <a:buChar char="•"/>
            </a:pPr>
            <a:r>
              <a:rPr lang="en-US" baseline="0" dirty="0"/>
              <a:t>Teacher effectiveness</a:t>
            </a:r>
            <a:r>
              <a:rPr lang="en-US" b="0" i="0" baseline="0" dirty="0"/>
              <a:t>—</a:t>
            </a:r>
            <a:r>
              <a:rPr lang="en-US" baseline="0" dirty="0"/>
              <a:t>what kind of teaching will be happening on your team by the end of the year?</a:t>
            </a:r>
          </a:p>
          <a:p>
            <a:pPr marL="171450" lvl="0" indent="-171450">
              <a:buFont typeface="Arial" panose="020B0604020202020204" pitchFamily="34" charset="0"/>
              <a:buChar char="•"/>
            </a:pPr>
            <a:r>
              <a:rPr lang="en-US" baseline="0" dirty="0"/>
              <a:t>Many schools have already examined data and established schoolwide goals in each of these areas. If this is the case in your school, you should work with your principal and/or your school’s leadership team to make sure the goals you set for your team are aligned with these overall school goals. As an MCL, you are critical to helping your principals reach their school goals, so you should make sure you communicate regularly with the administrative or leadership team about how your goals fit in. </a:t>
            </a:r>
          </a:p>
          <a:p>
            <a:pPr marL="0" lvl="0" indent="0">
              <a:buFont typeface="Arial" panose="020B0604020202020204" pitchFamily="34" charset="0"/>
              <a:buNone/>
            </a:pPr>
            <a:r>
              <a:rPr lang="en-US" baseline="0" dirty="0"/>
              <a:t> </a:t>
            </a:r>
          </a:p>
          <a:p>
            <a:pPr marL="171450" lvl="0" indent="-171450">
              <a:buFont typeface="Arial" panose="020B0604020202020204" pitchFamily="34" charset="0"/>
              <a:buChar char="•"/>
            </a:pPr>
            <a:r>
              <a:rPr lang="en-US" dirty="0"/>
              <a:t>Then begin creating your 90-day plan</a:t>
            </a:r>
            <a:r>
              <a:rPr lang="en-US" baseline="0" dirty="0"/>
              <a:t> by looking at your school’s data and asking yourself the following questions:</a:t>
            </a:r>
          </a:p>
          <a:p>
            <a:pPr marL="628650" lvl="1" indent="-171450">
              <a:buFont typeface="Arial" panose="020B0604020202020204" pitchFamily="34" charset="0"/>
              <a:buChar char="•"/>
            </a:pPr>
            <a:r>
              <a:rPr lang="en-US" baseline="0" dirty="0"/>
              <a:t>[click to animate] What are the current levels of student performance in the grades and subject areas where I will be leading a team? And for students entering my team’s classrooms?</a:t>
            </a:r>
          </a:p>
          <a:p>
            <a:pPr marL="628650" lvl="1" indent="-171450">
              <a:buFont typeface="Arial" panose="020B0604020202020204" pitchFamily="34" charset="0"/>
              <a:buChar char="•"/>
            </a:pPr>
            <a:r>
              <a:rPr lang="en-US" baseline="0" dirty="0"/>
              <a:t>[click to animate] What school culture issues could I positively impact as an MCL?</a:t>
            </a:r>
          </a:p>
          <a:p>
            <a:pPr marL="628650" lvl="1" indent="-171450">
              <a:buFont typeface="Arial" panose="020B0604020202020204" pitchFamily="34" charset="0"/>
              <a:buChar char="•"/>
            </a:pPr>
            <a:r>
              <a:rPr lang="en-US" baseline="0" dirty="0"/>
              <a:t>[click to animate] Are there any patterns or trends in the data?</a:t>
            </a:r>
          </a:p>
          <a:p>
            <a:pPr marL="171450" lvl="0" indent="-171450">
              <a:buFont typeface="Arial" panose="020B0604020202020204" pitchFamily="34" charset="0"/>
              <a:buChar char="•"/>
            </a:pPr>
            <a:r>
              <a:rPr lang="en-US" i="0" baseline="0" dirty="0"/>
              <a:t>Based on understanding these data, </a:t>
            </a:r>
            <a:r>
              <a:rPr lang="en-US" i="0" dirty="0"/>
              <a:t>what are the greatest areas</a:t>
            </a:r>
            <a:r>
              <a:rPr lang="en-US" i="0" baseline="0" dirty="0"/>
              <a:t> of need? An area of greatest need could be a specific student population that’s struggling, an instructional skill that teachers on your team need to improve, or an aspect of the work environment that teachers are unhappy about based on teacher working condition surveys.</a:t>
            </a:r>
          </a:p>
          <a:p>
            <a:pPr marL="171450" lvl="0" indent="-171450">
              <a:buFont typeface="Arial" panose="020B0604020202020204" pitchFamily="34" charset="0"/>
              <a:buChar char="•"/>
            </a:pPr>
            <a:r>
              <a:rPr lang="en-US" baseline="0" dirty="0"/>
              <a:t>To guide you through the creation of your own 90-day entry plan, let’s walk through an example. In this example, a 7</a:t>
            </a:r>
            <a:r>
              <a:rPr lang="en-US" baseline="30000" dirty="0"/>
              <a:t>th</a:t>
            </a:r>
            <a:r>
              <a:rPr lang="en-US" baseline="0" dirty="0"/>
              <a:t>-grade MCL takes a look at her grade-level student data and sees that, on average, her students made less than one year’s growth last year in math. She selects 7</a:t>
            </a:r>
            <a:r>
              <a:rPr lang="en-US" baseline="30000" dirty="0"/>
              <a:t>th</a:t>
            </a:r>
            <a:r>
              <a:rPr lang="en-US" baseline="0" dirty="0"/>
              <a:t>-grade student achievement in math as one area of greatest need and writes it in the first section of the 90-day entry plan [point out to the participants the top box of the 90-day entry plan].</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7276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explain what SMART</a:t>
            </a:r>
            <a:r>
              <a:rPr lang="en-US" b="0" i="0" baseline="0" dirty="0"/>
              <a:t> goals are (for the next section of the 90-day entry plan).</a:t>
            </a:r>
          </a:p>
          <a:p>
            <a:endParaRPr lang="en-US" b="0" i="0" baseline="0" dirty="0"/>
          </a:p>
          <a:p>
            <a:r>
              <a:rPr lang="en-US" b="1" i="1" baseline="0" dirty="0"/>
              <a:t>Estimated time: 2 minutes</a:t>
            </a:r>
          </a:p>
          <a:p>
            <a:endParaRPr lang="en-US" b="1" i="1" baseline="0" dirty="0"/>
          </a:p>
          <a:p>
            <a:r>
              <a:rPr lang="en-US" b="1" i="1" baseline="0" dirty="0"/>
              <a:t>Facilitator says:</a:t>
            </a:r>
            <a:endParaRPr lang="en-US" b="1" i="1" dirty="0"/>
          </a:p>
          <a:p>
            <a:pPr marL="0" indent="0">
              <a:buFont typeface="Arial" panose="020B0604020202020204" pitchFamily="34" charset="0"/>
              <a:buNone/>
            </a:pPr>
            <a:r>
              <a:rPr lang="en-US" dirty="0"/>
              <a:t>After you’ve looked at the data and determined</a:t>
            </a:r>
            <a:r>
              <a:rPr lang="en-US" baseline="0" dirty="0"/>
              <a:t> the areas of highest need, create goals based on those needs.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Many of you are probably already familiar with SMART goal statements, but just to review:</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baseline="0" dirty="0"/>
              <a:t>[click to animate] SMART goals are s</a:t>
            </a:r>
            <a:r>
              <a:rPr lang="en-US" dirty="0"/>
              <a:t>pecific and strategic</a:t>
            </a:r>
            <a:r>
              <a:rPr lang="en-US" baseline="0" dirty="0"/>
              <a:t>, detailed enough to determine achievement and have an important purpose.</a:t>
            </a:r>
          </a:p>
          <a:p>
            <a:pPr marL="171450" indent="-171450">
              <a:buFont typeface="Arial" panose="020B0604020202020204" pitchFamily="34" charset="0"/>
              <a:buChar char="•"/>
            </a:pPr>
            <a:r>
              <a:rPr lang="en-US" baseline="0" dirty="0"/>
              <a:t>[click to animate] They are measureable, with clear definition on how to measure impact or tell quantity or quality.</a:t>
            </a:r>
          </a:p>
          <a:p>
            <a:pPr marL="171450" indent="-171450">
              <a:buFont typeface="Arial" panose="020B0604020202020204" pitchFamily="34" charset="0"/>
              <a:buChar char="•"/>
            </a:pPr>
            <a:r>
              <a:rPr lang="en-US" baseline="0" dirty="0"/>
              <a:t>[click to animate] They are action-oriented, specifying who is taking action by using active verbs.</a:t>
            </a:r>
          </a:p>
          <a:p>
            <a:pPr marL="171450" indent="-171450">
              <a:buFont typeface="Arial" panose="020B0604020202020204" pitchFamily="34" charset="0"/>
              <a:buChar char="•"/>
            </a:pPr>
            <a:r>
              <a:rPr lang="en-US" i="0" baseline="0" dirty="0"/>
              <a:t>[click to animate] They are realistic—challenging, but achievable. Now, some people dispute this one and say that BIG goals, even if you fall short, are better than the “challenging but achievable” path. If you want to think this way, substitute “Robust” for “Realistic.”</a:t>
            </a:r>
          </a:p>
          <a:p>
            <a:pPr marL="171450" indent="-171450">
              <a:buFont typeface="Arial" panose="020B0604020202020204" pitchFamily="34" charset="0"/>
              <a:buChar char="•"/>
            </a:pPr>
            <a:r>
              <a:rPr lang="en-US" i="0" baseline="0" dirty="0"/>
              <a:t>[click to animate] And they include the timeline as well as how progress will be </a:t>
            </a:r>
            <a:r>
              <a:rPr lang="en-US" baseline="0" dirty="0"/>
              <a:t>tracked, with benchmarks to define progress and a predetermined deadline.</a:t>
            </a:r>
          </a:p>
          <a:p>
            <a:endParaRPr lang="en-US" baseline="0" dirty="0"/>
          </a:p>
          <a:p>
            <a:r>
              <a:rPr lang="en-US" baseline="0" dirty="0"/>
              <a:t>SMART goals are not easy to write</a:t>
            </a:r>
            <a:r>
              <a:rPr lang="en-US" b="0" i="0" baseline="0" dirty="0"/>
              <a:t>—</a:t>
            </a:r>
            <a:r>
              <a:rPr lang="en-US" baseline="0" dirty="0"/>
              <a:t>that is a lot of information to pack into one statement</a:t>
            </a:r>
            <a:r>
              <a:rPr lang="en-US" b="0" i="0" baseline="0" dirty="0"/>
              <a:t>—</a:t>
            </a:r>
            <a:r>
              <a:rPr lang="en-US" baseline="0" dirty="0"/>
              <a:t>but research suggests that writing goals in this format helps provide clarity about how to achieve the goal.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52818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baseline="0" dirty="0"/>
              <a:t>Objective of this slide:</a:t>
            </a:r>
            <a:r>
              <a:rPr lang="en-US" b="0" i="0" baseline="0" dirty="0"/>
              <a:t> use an example to demonstrate how to establish a SMART goal in the 90-day entry plan.</a:t>
            </a:r>
          </a:p>
          <a:p>
            <a:endParaRPr lang="en-US" b="0" i="0" baseline="0" dirty="0"/>
          </a:p>
          <a:p>
            <a:r>
              <a:rPr lang="en-US" b="1" i="1" baseline="0" dirty="0"/>
              <a:t>Estimated time: 2 minutes</a:t>
            </a:r>
          </a:p>
          <a:p>
            <a:endParaRPr lang="en-US" b="1" i="1" baseline="0" dirty="0"/>
          </a:p>
          <a:p>
            <a:r>
              <a:rPr lang="en-US" b="1" i="1" baseline="0" dirty="0"/>
              <a:t>Facilitator says:</a:t>
            </a:r>
          </a:p>
          <a:p>
            <a:pPr marL="171450" indent="-171450">
              <a:buFont typeface="Arial" panose="020B0604020202020204" pitchFamily="34" charset="0"/>
              <a:buChar char="•"/>
            </a:pPr>
            <a:r>
              <a:rPr lang="en-US" baseline="0" dirty="0"/>
              <a:t>In our 7th-grade MCL example, a long-term goal for math could be “As a result of weekly 7</a:t>
            </a:r>
            <a:r>
              <a:rPr lang="en-US" baseline="30000" dirty="0"/>
              <a:t>th</a:t>
            </a:r>
            <a:r>
              <a:rPr lang="en-US" baseline="0" dirty="0"/>
              <a:t>-grade team data analysis, action planning, and data-driven lesson planning, students taught by the 7</a:t>
            </a:r>
            <a:r>
              <a:rPr lang="en-US" baseline="30000" dirty="0"/>
              <a:t>th</a:t>
            </a:r>
            <a:r>
              <a:rPr lang="en-US" baseline="0" dirty="0"/>
              <a:t>-grade math team will show an average of 1½ years of growth on the end-of-year math assessment.” [point to the section on the template]</a:t>
            </a:r>
          </a:p>
          <a:p>
            <a:pPr marL="171450" indent="-171450">
              <a:buFont typeface="Arial" panose="020B0604020202020204" pitchFamily="34" charset="0"/>
              <a:buChar char="•"/>
            </a:pPr>
            <a:r>
              <a:rPr lang="en-US" baseline="0" dirty="0"/>
              <a:t>Notice that this SMART goal is:</a:t>
            </a:r>
          </a:p>
          <a:p>
            <a:pPr marL="628650" lvl="1" indent="-171450">
              <a:buFont typeface="Arial" panose="020B0604020202020204" pitchFamily="34" charset="0"/>
              <a:buChar char="•"/>
            </a:pPr>
            <a:r>
              <a:rPr lang="en-US" baseline="0" dirty="0"/>
              <a:t>Specific</a:t>
            </a:r>
            <a:r>
              <a:rPr lang="en-US" b="0" i="0" baseline="0" dirty="0"/>
              <a:t>—</a:t>
            </a:r>
            <a:r>
              <a:rPr lang="en-US" baseline="0" dirty="0"/>
              <a:t>providing in-depth detail about who would do what, by when.</a:t>
            </a:r>
          </a:p>
          <a:p>
            <a:pPr marL="628650" lvl="1" indent="-171450">
              <a:buFont typeface="Arial" panose="020B0604020202020204" pitchFamily="34" charset="0"/>
              <a:buChar char="•"/>
            </a:pPr>
            <a:r>
              <a:rPr lang="en-US" baseline="0" dirty="0"/>
              <a:t>Measurable</a:t>
            </a:r>
            <a:r>
              <a:rPr lang="en-US" b="0" i="0" baseline="0" dirty="0"/>
              <a:t>—1</a:t>
            </a:r>
            <a:r>
              <a:rPr lang="en-US" baseline="0" dirty="0"/>
              <a:t>.5 years of growth</a:t>
            </a:r>
          </a:p>
          <a:p>
            <a:pPr marL="628650" lvl="1" indent="-171450">
              <a:buFont typeface="Arial" panose="020B0604020202020204" pitchFamily="34" charset="0"/>
              <a:buChar char="•"/>
            </a:pPr>
            <a:r>
              <a:rPr lang="en-US" baseline="0" dirty="0"/>
              <a:t>Action-oriented</a:t>
            </a:r>
            <a:r>
              <a:rPr lang="en-US" b="0" i="0" baseline="0" dirty="0"/>
              <a:t>—</a:t>
            </a:r>
            <a:r>
              <a:rPr lang="en-US" baseline="0" dirty="0"/>
              <a:t>requires planning, data analysis</a:t>
            </a:r>
          </a:p>
          <a:p>
            <a:pPr marL="628650" lvl="1" indent="-171450">
              <a:buFont typeface="Arial" panose="020B0604020202020204" pitchFamily="34" charset="0"/>
              <a:buChar char="•"/>
            </a:pPr>
            <a:r>
              <a:rPr lang="en-US" baseline="0" dirty="0"/>
              <a:t>Realistic</a:t>
            </a:r>
            <a:r>
              <a:rPr lang="en-US" b="0" i="0" baseline="0" dirty="0"/>
              <a:t>—</a:t>
            </a:r>
            <a:r>
              <a:rPr lang="en-US" baseline="0" dirty="0"/>
              <a:t>not looking for three years of growth but one and a half. A “Robust” alternative might be 2 years of growth, or having no student below 1.3 years of growth. You might have other thoughts on what would be “robust.”</a:t>
            </a:r>
          </a:p>
          <a:p>
            <a:pPr marL="628650" lvl="1" indent="-171450">
              <a:buFont typeface="Arial" panose="020B0604020202020204" pitchFamily="34" charset="0"/>
              <a:buChar char="•"/>
            </a:pPr>
            <a:r>
              <a:rPr lang="en-US" baseline="0" dirty="0"/>
              <a:t>Timed and Tracked</a:t>
            </a:r>
            <a:r>
              <a:rPr lang="en-US" b="0" i="0" baseline="0" dirty="0"/>
              <a:t>—end-</a:t>
            </a:r>
            <a:r>
              <a:rPr lang="en-US" baseline="0" dirty="0"/>
              <a:t>of-year assessments and during-the-year assessments to monitor progress.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8100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t>Objective of this slide:  </a:t>
            </a:r>
            <a:r>
              <a:rPr lang="en-US" b="0" i="0" baseline="0" dirty="0"/>
              <a:t>walk the participants through completing the next sections of the 90-day plan using an example.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t>Estimated time: 1 minute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i="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a:t>Facilitator says: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is important to note that once a SMART goal is written, it must be constantly monitored, assessed, and adjusted as needed. You will need to be clear about how and how often this will happen, and who will be responsible.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our example, the 7</a:t>
            </a:r>
            <a:r>
              <a:rPr lang="en-US" baseline="30000" dirty="0"/>
              <a:t>th</a:t>
            </a:r>
            <a:r>
              <a:rPr lang="en-US" baseline="0" dirty="0"/>
              <a:t>-grade team would analyze quarterly common formative assessment data and adjust their data-driven action planning as needed. Adjustments in the goal and action steps would be managed by the 7</a:t>
            </a:r>
            <a:r>
              <a:rPr lang="en-US" baseline="30000" dirty="0"/>
              <a:t>th</a:t>
            </a:r>
            <a:r>
              <a:rPr lang="en-US" baseline="0" dirty="0"/>
              <a:t>-grade MCL. [point to the section on the handout where this will be written in]</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45260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Objective of this slide:</a:t>
            </a:r>
            <a:r>
              <a:rPr lang="en-US" b="0" i="0" dirty="0"/>
              <a:t> continue walking</a:t>
            </a:r>
            <a:r>
              <a:rPr lang="en-US" b="0" i="0" baseline="0" dirty="0"/>
              <a:t> the participants through the SMART goal example to clarify how to build a 90-day entry plan.</a:t>
            </a:r>
          </a:p>
          <a:p>
            <a:endParaRPr lang="en-US" b="0" i="0" baseline="0" dirty="0"/>
          </a:p>
          <a:p>
            <a:r>
              <a:rPr lang="en-US" b="1" i="1" baseline="0" dirty="0"/>
              <a:t>Estimated time: 1 minute</a:t>
            </a:r>
            <a:endParaRPr lang="en-US" b="1" i="1" dirty="0"/>
          </a:p>
          <a:p>
            <a:endParaRPr lang="en-US" dirty="0"/>
          </a:p>
          <a:p>
            <a:r>
              <a:rPr lang="en-US" b="1" i="1" dirty="0"/>
              <a:t>Facilitator says:</a:t>
            </a:r>
          </a:p>
          <a:p>
            <a:pPr marL="171450" indent="-171450">
              <a:buFont typeface="Arial" panose="020B0604020202020204" pitchFamily="34" charset="0"/>
              <a:buChar char="•"/>
            </a:pPr>
            <a:r>
              <a:rPr lang="en-US" baseline="0" dirty="0"/>
              <a:t>You must determine how you will identify when a goal is reached. [point to the section on the handout]</a:t>
            </a:r>
          </a:p>
          <a:p>
            <a:pPr marL="171450" indent="-171450">
              <a:buFont typeface="Arial" panose="020B0604020202020204" pitchFamily="34" charset="0"/>
              <a:buChar char="•"/>
            </a:pPr>
            <a:r>
              <a:rPr lang="en-US" baseline="0" dirty="0"/>
              <a:t>In our example, the goal is reached when the 7</a:t>
            </a:r>
            <a:r>
              <a:rPr lang="en-US" baseline="30000" dirty="0"/>
              <a:t>th</a:t>
            </a:r>
            <a:r>
              <a:rPr lang="en-US" baseline="0" dirty="0"/>
              <a:t>-grade students show an average of 1½ years of growth on their math end-of-year assessment.</a:t>
            </a:r>
          </a:p>
          <a:p>
            <a:pPr marL="171450" indent="-171450">
              <a:buFont typeface="Arial" panose="020B0604020202020204" pitchFamily="34" charset="0"/>
              <a:buChar char="•"/>
            </a:pPr>
            <a:r>
              <a:rPr lang="en-US" baseline="0" dirty="0"/>
              <a:t>Some of you may question whether this step is redundant as the SMART goal already included this measurable and time-tracked information.  This question on the tool was meant to be a check for you in writing your goal.  If your goal does not clearly state when it is met, this question should prompt you to adjust your SMART goal statement.</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DE0F6AD-62DB-4E88-B2AF-467A2D33D623}"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73694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E84103-01A3-4A31-BE0E-77DF15FC065C}" type="datetime1">
              <a:rPr lang="en-US" smtClean="0"/>
              <a:t>6/20/2017</a:t>
            </a:fld>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5670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FF2226-9F8A-4956-88A3-89B51AFE7ED5}" type="datetime1">
              <a:rPr lang="en-US" smtClean="0"/>
              <a:t>6/20/2017</a:t>
            </a:fld>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47071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31BC80-7CC4-4523-9C1A-6DE0FCA60588}" type="datetime1">
              <a:rPr lang="en-US" smtClean="0"/>
              <a:t>6/20/2017</a:t>
            </a:fld>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74884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Authors</a:t>
            </a:r>
          </a:p>
        </p:txBody>
      </p:sp>
    </p:spTree>
    <p:extLst>
      <p:ext uri="{BB962C8B-B14F-4D97-AF65-F5344CB8AC3E}">
        <p14:creationId xmlns:p14="http://schemas.microsoft.com/office/powerpoint/2010/main" val="423078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3" name="Content Placeholder 2"/>
          <p:cNvSpPr>
            <a:spLocks noGrp="1"/>
          </p:cNvSpPr>
          <p:nvPr>
            <p:ph idx="1" hasCustomPrompt="1"/>
          </p:nvPr>
        </p:nvSpPr>
        <p:spPr>
          <a:xfrm>
            <a:off x="457200" y="914401"/>
            <a:ext cx="8229600" cy="5410200"/>
          </a:xfrm>
        </p:spPr>
        <p:txBody>
          <a:bodyPr/>
          <a:lstStyle>
            <a:lvl1pPr>
              <a:defRPr/>
            </a:lvl1pPr>
          </a:lstStyle>
          <a:p>
            <a:pPr lvl="0"/>
            <a:r>
              <a:rPr lang="en-US" dirty="0"/>
              <a:t>Click to </a:t>
            </a:r>
            <a:r>
              <a:rPr lang="en-US" dirty="0" err="1"/>
              <a:t>edbbit</a:t>
            </a:r>
            <a:r>
              <a:rPr lang="en-US" dirty="0"/>
              <a: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507480"/>
            <a:ext cx="5562600" cy="350520"/>
          </a:xfrm>
        </p:spPr>
        <p:txBody>
          <a:bodyPr/>
          <a:lstStyle>
            <a:lvl1pPr>
              <a:defRPr>
                <a:solidFill>
                  <a:schemeClr val="tx1"/>
                </a:solidFill>
              </a:defRPr>
            </a:lvl1pPr>
          </a:lstStyle>
          <a:p>
            <a:pPr algn="l"/>
            <a:r>
              <a:rPr lang="en-US" dirty="0">
                <a:solidFill>
                  <a:prstClr val="black"/>
                </a:solidFill>
              </a:rPr>
              <a:t>©2015 Public Impact			OpportunityCulture.org</a:t>
            </a:r>
          </a:p>
        </p:txBody>
      </p:sp>
      <p:sp>
        <p:nvSpPr>
          <p:cNvPr id="6" name="Slide Number Placeholder 5"/>
          <p:cNvSpPr>
            <a:spLocks noGrp="1"/>
          </p:cNvSpPr>
          <p:nvPr>
            <p:ph type="sldNum" sz="quarter" idx="12"/>
          </p:nvPr>
        </p:nvSpPr>
        <p:spPr>
          <a:xfrm>
            <a:off x="8534400" y="6477000"/>
            <a:ext cx="381000" cy="365125"/>
          </a:xfrm>
        </p:spPr>
        <p:txBody>
          <a:bodyPr/>
          <a:lstStyle>
            <a:lvl1pPr>
              <a:defRPr sz="1050">
                <a:solidFill>
                  <a:schemeClr val="tx1"/>
                </a:solidFill>
              </a:defRPr>
            </a:lvl1pPr>
          </a:lstStyle>
          <a:p>
            <a:fld id="{F1886A22-0E8C-411E-A09E-05692142F1D7}" type="slidenum">
              <a:rPr lang="en-US" smtClean="0">
                <a:solidFill>
                  <a:prstClr val="black"/>
                </a:solidFill>
                <a:latin typeface="Calibri"/>
              </a:rPr>
              <a:pPr/>
              <a:t>‹#›</a:t>
            </a:fld>
            <a:endParaRPr lang="en-US" dirty="0">
              <a:solidFill>
                <a:prstClr val="black"/>
              </a:solidFill>
              <a:latin typeface="Calibri"/>
            </a:endParaRPr>
          </a:p>
        </p:txBody>
      </p:sp>
      <p:pic>
        <p:nvPicPr>
          <p:cNvPr id="11" name="Picture 10"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2"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a:t>Click to edit Master title style</a:t>
            </a:r>
          </a:p>
        </p:txBody>
      </p:sp>
      <p:pic>
        <p:nvPicPr>
          <p:cNvPr id="15" name="Picture 6"/>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0" y="2601"/>
            <a:ext cx="1295400" cy="818147"/>
          </a:xfrm>
          <a:prstGeom prst="rect">
            <a:avLst/>
          </a:prstGeom>
          <a:noFill/>
        </p:spPr>
      </p:pic>
    </p:spTree>
    <p:extLst>
      <p:ext uri="{BB962C8B-B14F-4D97-AF65-F5344CB8AC3E}">
        <p14:creationId xmlns:p14="http://schemas.microsoft.com/office/powerpoint/2010/main" val="3828904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_1">
    <p:spTree>
      <p:nvGrpSpPr>
        <p:cNvPr id="1" name=""/>
        <p:cNvGrpSpPr/>
        <p:nvPr/>
      </p:nvGrpSpPr>
      <p:grpSpPr>
        <a:xfrm>
          <a:off x="0" y="0"/>
          <a:ext cx="0" cy="0"/>
          <a:chOff x="0" y="0"/>
          <a:chExt cx="0" cy="0"/>
        </a:xfrm>
      </p:grpSpPr>
      <p:pic>
        <p:nvPicPr>
          <p:cNvPr id="6" name="Picture 5" descr="Public Impact_Horz_V.1a.jpg"/>
          <p:cNvPicPr>
            <a:picLocks noChangeAspect="1"/>
          </p:cNvPicPr>
          <p:nvPr userDrawn="1"/>
        </p:nvPicPr>
        <p:blipFill>
          <a:blip r:embed="rId2" cstate="print"/>
          <a:stretch>
            <a:fillRect/>
          </a:stretch>
        </p:blipFill>
        <p:spPr>
          <a:xfrm>
            <a:off x="106680" y="76200"/>
            <a:ext cx="8961120" cy="6720840"/>
          </a:xfrm>
          <a:prstGeom prst="rect">
            <a:avLst/>
          </a:prstGeom>
        </p:spPr>
      </p:pic>
      <p:sp>
        <p:nvSpPr>
          <p:cNvPr id="9" name="Text Placeholder 10"/>
          <p:cNvSpPr>
            <a:spLocks noGrp="1"/>
          </p:cNvSpPr>
          <p:nvPr>
            <p:ph type="body" sz="quarter" idx="13" hasCustomPrompt="1"/>
          </p:nvPr>
        </p:nvSpPr>
        <p:spPr>
          <a:xfrm>
            <a:off x="152400" y="304800"/>
            <a:ext cx="8001000" cy="533400"/>
          </a:xfrm>
          <a:prstGeom prst="rect">
            <a:avLst/>
          </a:prstGeom>
        </p:spPr>
        <p:txBody>
          <a:bodyPr/>
          <a:lstStyle>
            <a:lvl1pPr>
              <a:buFontTx/>
              <a:buNone/>
              <a:defRPr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Title</a:t>
            </a:r>
          </a:p>
        </p:txBody>
      </p:sp>
      <p:sp>
        <p:nvSpPr>
          <p:cNvPr id="10" name="Text Placeholder 10"/>
          <p:cNvSpPr>
            <a:spLocks noGrp="1"/>
          </p:cNvSpPr>
          <p:nvPr>
            <p:ph type="body" sz="quarter" idx="16" hasCustomPrompt="1"/>
          </p:nvPr>
        </p:nvSpPr>
        <p:spPr>
          <a:xfrm>
            <a:off x="228600" y="1066800"/>
            <a:ext cx="8001000" cy="533400"/>
          </a:xfrm>
          <a:prstGeom prst="rect">
            <a:avLst/>
          </a:prstGeom>
        </p:spPr>
        <p:txBody>
          <a:bodyPr>
            <a:normAutofit/>
          </a:bodyPr>
          <a:lstStyle>
            <a:lvl1pPr>
              <a:buFontTx/>
              <a:buNone/>
              <a:defRPr sz="28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Subtitle</a:t>
            </a:r>
          </a:p>
        </p:txBody>
      </p:sp>
      <p:sp>
        <p:nvSpPr>
          <p:cNvPr id="11" name="Text Placeholder 10"/>
          <p:cNvSpPr>
            <a:spLocks noGrp="1"/>
          </p:cNvSpPr>
          <p:nvPr>
            <p:ph type="body" sz="quarter" idx="17" hasCustomPrompt="1"/>
          </p:nvPr>
        </p:nvSpPr>
        <p:spPr>
          <a:xfrm>
            <a:off x="304800" y="2971800"/>
            <a:ext cx="8001000" cy="457200"/>
          </a:xfrm>
          <a:prstGeom prst="rect">
            <a:avLst/>
          </a:prstGeom>
        </p:spPr>
        <p:txBody>
          <a:bodyPr/>
          <a:lstStyle>
            <a:lvl1pPr>
              <a:buFontTx/>
              <a:buNone/>
              <a:defRPr sz="2400" baseline="0">
                <a:solidFill>
                  <a:srgbClr val="3300C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Authors</a:t>
            </a:r>
          </a:p>
        </p:txBody>
      </p:sp>
    </p:spTree>
    <p:extLst>
      <p:ext uri="{BB962C8B-B14F-4D97-AF65-F5344CB8AC3E}">
        <p14:creationId xmlns:p14="http://schemas.microsoft.com/office/powerpoint/2010/main" val="3555299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dirty="0"/>
              <a:t>© 2015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sp>
        <p:nvSpPr>
          <p:cNvPr id="8" name="Title 7"/>
          <p:cNvSpPr>
            <a:spLocks noGrp="1"/>
          </p:cNvSpPr>
          <p:nvPr>
            <p:ph type="title"/>
          </p:nvPr>
        </p:nvSpPr>
        <p:spPr>
          <a:xfrm>
            <a:off x="457200" y="228600"/>
            <a:ext cx="8229600" cy="1143000"/>
          </a:xfrm>
        </p:spPr>
        <p:txBody>
          <a:bodyPr/>
          <a:lstStyle/>
          <a:p>
            <a:r>
              <a:rPr lang="en-US"/>
              <a:t>Click to edit Master title style</a:t>
            </a:r>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472735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mall)">
    <p:spTree>
      <p:nvGrpSpPr>
        <p:cNvPr id="1" name=""/>
        <p:cNvGrpSpPr/>
        <p:nvPr/>
      </p:nvGrpSpPr>
      <p:grpSpPr>
        <a:xfrm>
          <a:off x="0" y="0"/>
          <a:ext cx="0" cy="0"/>
          <a:chOff x="0" y="0"/>
          <a:chExt cx="0" cy="0"/>
        </a:xfrm>
      </p:grpSpPr>
      <p:sp>
        <p:nvSpPr>
          <p:cNvPr id="13" name="Rectangle 12"/>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914401"/>
            <a:ext cx="8229600" cy="5410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477000"/>
            <a:ext cx="6553200" cy="365125"/>
          </a:xfrm>
        </p:spPr>
        <p:txBody>
          <a:bodyPr/>
          <a:lstStyle>
            <a:lvl1pPr>
              <a:defRPr>
                <a:solidFill>
                  <a:schemeClr val="tx1"/>
                </a:solidFill>
              </a:defRPr>
            </a:lvl1pPr>
          </a:lstStyle>
          <a:p>
            <a:pPr algn="l"/>
            <a:r>
              <a:rPr lang="en-US" dirty="0"/>
              <a:t>© 2015 Public Impact                 	      	OpportunityCulture.org </a:t>
            </a:r>
          </a:p>
        </p:txBody>
      </p:sp>
      <p:sp>
        <p:nvSpPr>
          <p:cNvPr id="6" name="Slide Number Placeholder 5"/>
          <p:cNvSpPr>
            <a:spLocks noGrp="1"/>
          </p:cNvSpPr>
          <p:nvPr>
            <p:ph type="sldNum" sz="quarter" idx="12"/>
          </p:nvPr>
        </p:nvSpPr>
        <p:spPr>
          <a:xfrm>
            <a:off x="8534400" y="6477000"/>
            <a:ext cx="381000" cy="365125"/>
          </a:xfrm>
        </p:spPr>
        <p:txBody>
          <a:bodyPr/>
          <a:lstStyle>
            <a:lvl1pPr>
              <a:defRPr sz="1050">
                <a:solidFill>
                  <a:schemeClr val="tx1"/>
                </a:solidFill>
              </a:defRPr>
            </a:lvl1pPr>
          </a:lstStyle>
          <a:p>
            <a:fld id="{F1886A22-0E8C-411E-A09E-05692142F1D7}" type="slidenum">
              <a:rPr lang="en-US" smtClean="0"/>
              <a:pPr/>
              <a:t>‹#›</a:t>
            </a:fld>
            <a:endParaRPr lang="en-US" dirty="0"/>
          </a:p>
        </p:txBody>
      </p:sp>
      <p:pic>
        <p:nvPicPr>
          <p:cNvPr id="1026" name="Picture 2"/>
          <p:cNvPicPr>
            <a:picLocks noChangeAspect="1" noChangeArrowheads="1"/>
          </p:cNvPicPr>
          <p:nvPr userDrawn="1"/>
        </p:nvPicPr>
        <p:blipFill>
          <a:blip r:embed="rId2" cstate="print"/>
          <a:srcRect/>
          <a:stretch>
            <a:fillRect/>
          </a:stretch>
        </p:blipFill>
        <p:spPr bwMode="auto">
          <a:xfrm>
            <a:off x="7620000" y="6496051"/>
            <a:ext cx="993279" cy="309978"/>
          </a:xfrm>
          <a:prstGeom prst="rect">
            <a:avLst/>
          </a:prstGeom>
          <a:noFill/>
          <a:ln w="9525">
            <a:noFill/>
            <a:miter lim="800000"/>
            <a:headEnd/>
            <a:tailEnd/>
          </a:ln>
          <a:effectLst/>
        </p:spPr>
      </p:pic>
      <p:pic>
        <p:nvPicPr>
          <p:cNvPr id="11" name="Picture 10"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2" name="Picture 11"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4" name="Title 1"/>
          <p:cNvSpPr>
            <a:spLocks noGrp="1"/>
          </p:cNvSpPr>
          <p:nvPr>
            <p:ph type="title"/>
          </p:nvPr>
        </p:nvSpPr>
        <p:spPr>
          <a:xfrm>
            <a:off x="457200" y="228600"/>
            <a:ext cx="8229600" cy="533400"/>
          </a:xfrm>
        </p:spPr>
        <p:txBody>
          <a:bodyPr/>
          <a:lstStyle/>
          <a:p>
            <a:r>
              <a:rPr lang="en-US"/>
              <a:t>Click to edit Master title style</a:t>
            </a:r>
          </a:p>
        </p:txBody>
      </p:sp>
      <p:pic>
        <p:nvPicPr>
          <p:cNvPr id="15" name="Picture 6" descr="http://share.publicimpact.com/Document%20Library/Report%20Production%20Process/Opportunity%20Culture%20Logos/Opportunity%20Culture-plain-white_075.png"/>
          <p:cNvPicPr>
            <a:picLocks noChangeAspect="1" noChangeArrowheads="1"/>
          </p:cNvPicPr>
          <p:nvPr userDrawn="1"/>
        </p:nvPicPr>
        <p:blipFill>
          <a:blip r:embed="rId4" cstate="print"/>
          <a:srcRect/>
          <a:stretch>
            <a:fillRect/>
          </a:stretch>
        </p:blipFill>
        <p:spPr bwMode="auto">
          <a:xfrm>
            <a:off x="0" y="0"/>
            <a:ext cx="1295400" cy="823350"/>
          </a:xfrm>
          <a:prstGeom prst="rect">
            <a:avLst/>
          </a:prstGeom>
          <a:noFill/>
        </p:spPr>
      </p:pic>
    </p:spTree>
    <p:extLst>
      <p:ext uri="{BB962C8B-B14F-4D97-AF65-F5344CB8AC3E}">
        <p14:creationId xmlns:p14="http://schemas.microsoft.com/office/powerpoint/2010/main" val="90252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22313" y="6356351"/>
            <a:ext cx="5297487" cy="365125"/>
          </a:xfrm>
        </p:spPr>
        <p:txBody>
          <a:bodyPr/>
          <a:lstStyle>
            <a:lvl1pPr>
              <a:defRPr>
                <a:solidFill>
                  <a:schemeClr val="tx1"/>
                </a:solidFill>
              </a:defRPr>
            </a:lvl1pPr>
          </a:lstStyle>
          <a:p>
            <a:r>
              <a:rPr lang="en-US" dirty="0"/>
              <a:t>© 2015 Public Impact                 	      	OpportunityCulture.org </a:t>
            </a:r>
          </a:p>
        </p:txBody>
      </p:sp>
      <p:sp>
        <p:nvSpPr>
          <p:cNvPr id="6" name="Slide Number Placeholder 5"/>
          <p:cNvSpPr>
            <a:spLocks noGrp="1"/>
          </p:cNvSpPr>
          <p:nvPr>
            <p:ph type="sldNum" sz="quarter" idx="12"/>
          </p:nvPr>
        </p:nvSpPr>
        <p:spPr>
          <a:xfrm>
            <a:off x="8229600" y="6356351"/>
            <a:ext cx="4572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6858000" y="6389086"/>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151797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9" name="Picture 8"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723072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14400"/>
            <a:ext cx="4038600" cy="54101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dirty="0"/>
              <a:t>© 2015 Public Impact                 	      	OpportunityCulture.org </a:t>
            </a:r>
          </a:p>
        </p:txBody>
      </p:sp>
      <p:sp>
        <p:nvSpPr>
          <p:cNvPr id="15"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16"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7" name="Picture 16"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18" name="Picture 17"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19"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294801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1AAF71-A959-4DD8-9923-36EE8035D918}" type="datetime1">
              <a:rPr lang="en-US" smtClean="0"/>
              <a:t>6/20/2017</a:t>
            </a:fld>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884654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1" name="Picture 10"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9" name="Slide Number Placeholder 8"/>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3"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76952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mall)">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14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13848"/>
            <a:ext cx="4040188"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914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13848"/>
            <a:ext cx="4041775" cy="4800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125507" y="6507480"/>
            <a:ext cx="8883127" cy="27432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ooter Placeholder 4"/>
          <p:cNvSpPr>
            <a:spLocks noGrp="1"/>
          </p:cNvSpPr>
          <p:nvPr>
            <p:ph type="ftr" sz="quarter" idx="11"/>
          </p:nvPr>
        </p:nvSpPr>
        <p:spPr>
          <a:xfrm>
            <a:off x="457200" y="6477000"/>
            <a:ext cx="5562600" cy="365125"/>
          </a:xfrm>
        </p:spPr>
        <p:txBody>
          <a:bodyPr/>
          <a:lstStyle>
            <a:lvl1pPr>
              <a:defRPr>
                <a:solidFill>
                  <a:schemeClr val="tx1"/>
                </a:solidFill>
              </a:defRPr>
            </a:lvl1pPr>
          </a:lstStyle>
          <a:p>
            <a:r>
              <a:rPr lang="en-US"/>
              <a:t>© 2015 Public Impact                 	      	OpportunityCulture.org </a:t>
            </a:r>
            <a:endParaRPr lang="en-US" dirty="0"/>
          </a:p>
        </p:txBody>
      </p:sp>
      <p:sp>
        <p:nvSpPr>
          <p:cNvPr id="17" name="Slide Number Placeholder 5"/>
          <p:cNvSpPr>
            <a:spLocks noGrp="1"/>
          </p:cNvSpPr>
          <p:nvPr>
            <p:ph type="sldNum" sz="quarter" idx="12"/>
          </p:nvPr>
        </p:nvSpPr>
        <p:spPr>
          <a:xfrm>
            <a:off x="8077200" y="6477000"/>
            <a:ext cx="609600" cy="365125"/>
          </a:xfrm>
        </p:spPr>
        <p:txBody>
          <a:bodyPr/>
          <a:lstStyle>
            <a:lvl1pPr>
              <a:defRPr>
                <a:solidFill>
                  <a:schemeClr val="tx1"/>
                </a:solidFill>
              </a:defRPr>
            </a:lvl1pPr>
          </a:lstStyle>
          <a:p>
            <a:fld id="{F1886A22-0E8C-411E-A09E-05692142F1D7}" type="slidenum">
              <a:rPr lang="en-US" smtClean="0"/>
              <a:pPr/>
              <a:t>‹#›</a:t>
            </a:fld>
            <a:endParaRPr lang="en-US" dirty="0"/>
          </a:p>
        </p:txBody>
      </p:sp>
      <p:pic>
        <p:nvPicPr>
          <p:cNvPr id="18" name="Picture 2"/>
          <p:cNvPicPr>
            <a:picLocks noChangeAspect="1" noChangeArrowheads="1"/>
          </p:cNvPicPr>
          <p:nvPr userDrawn="1"/>
        </p:nvPicPr>
        <p:blipFill>
          <a:blip r:embed="rId2" cstate="print"/>
          <a:srcRect/>
          <a:stretch>
            <a:fillRect/>
          </a:stretch>
        </p:blipFill>
        <p:spPr bwMode="auto">
          <a:xfrm>
            <a:off x="6858001" y="6496050"/>
            <a:ext cx="1169988" cy="365125"/>
          </a:xfrm>
          <a:prstGeom prst="rect">
            <a:avLst/>
          </a:prstGeom>
          <a:noFill/>
          <a:ln w="9525">
            <a:noFill/>
            <a:miter lim="800000"/>
            <a:headEnd/>
            <a:tailEnd/>
          </a:ln>
          <a:effectLst/>
        </p:spPr>
      </p:pic>
      <p:pic>
        <p:nvPicPr>
          <p:cNvPr id="19" name="Picture 18" descr="Public Impact_Horz_V.1a.jpg"/>
          <p:cNvPicPr>
            <a:picLocks noChangeAspect="1"/>
          </p:cNvPicPr>
          <p:nvPr userDrawn="1"/>
        </p:nvPicPr>
        <p:blipFill>
          <a:blip r:embed="rId3" cstate="print"/>
          <a:srcRect b="88662"/>
          <a:stretch>
            <a:fillRect/>
          </a:stretch>
        </p:blipFill>
        <p:spPr>
          <a:xfrm>
            <a:off x="106680" y="76200"/>
            <a:ext cx="8961120" cy="762000"/>
          </a:xfrm>
          <a:prstGeom prst="rect">
            <a:avLst/>
          </a:prstGeom>
        </p:spPr>
      </p:pic>
      <p:pic>
        <p:nvPicPr>
          <p:cNvPr id="20" name="Picture 19" descr="Public Impact_Horz_V.1a.jpg"/>
          <p:cNvPicPr>
            <a:picLocks noChangeAspect="1"/>
          </p:cNvPicPr>
          <p:nvPr userDrawn="1"/>
        </p:nvPicPr>
        <p:blipFill>
          <a:blip r:embed="rId3" cstate="print"/>
          <a:srcRect t="10204" b="86395"/>
          <a:stretch>
            <a:fillRect/>
          </a:stretch>
        </p:blipFill>
        <p:spPr>
          <a:xfrm>
            <a:off x="106680" y="609600"/>
            <a:ext cx="8961120" cy="228600"/>
          </a:xfrm>
          <a:prstGeom prst="rect">
            <a:avLst/>
          </a:prstGeom>
        </p:spPr>
      </p:pic>
      <p:sp>
        <p:nvSpPr>
          <p:cNvPr id="21" name="Title 1"/>
          <p:cNvSpPr>
            <a:spLocks noGrp="1"/>
          </p:cNvSpPr>
          <p:nvPr>
            <p:ph type="title"/>
          </p:nvPr>
        </p:nvSpPr>
        <p:spPr>
          <a:xfrm>
            <a:off x="457200" y="228600"/>
            <a:ext cx="8229600" cy="533400"/>
          </a:xfrm>
        </p:spPr>
        <p:txBody>
          <a:bodyPr/>
          <a:lstStyle/>
          <a:p>
            <a:r>
              <a:rPr lang="en-US"/>
              <a:t>Click to edit Master title style</a:t>
            </a:r>
          </a:p>
        </p:txBody>
      </p:sp>
    </p:spTree>
    <p:extLst>
      <p:ext uri="{BB962C8B-B14F-4D97-AF65-F5344CB8AC3E}">
        <p14:creationId xmlns:p14="http://schemas.microsoft.com/office/powerpoint/2010/main" val="33894635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7" name="Picture 6"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4" name="Footer Placeholder 3"/>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9"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159064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dirty="0"/>
              <a:t>© 2015 Public Impact                 	      	OpportunityCulture.org </a:t>
            </a: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6"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269642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57201" y="6356351"/>
            <a:ext cx="5562599"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1"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585511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25507" y="6356351"/>
            <a:ext cx="5894293" cy="365125"/>
          </a:xfrm>
        </p:spPr>
        <p:txBody>
          <a:bodyPr/>
          <a:lstStyle>
            <a:lvl1pPr>
              <a:defRPr>
                <a:solidFill>
                  <a:schemeClr val="tx1"/>
                </a:solidFill>
              </a:defRPr>
            </a:lvl1pPr>
          </a:lstStyle>
          <a:p>
            <a:r>
              <a:rPr lang="en-US" dirty="0"/>
              <a:t>© 2015 Public Impact                 	      	OpportunityCulture.org </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9"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3181985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Rectangle 8"/>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8" name="Picture 7"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2" name="Title 1"/>
          <p:cNvSpPr>
            <a:spLocks noGrp="1"/>
          </p:cNvSpPr>
          <p:nvPr>
            <p:ph type="title"/>
          </p:nvPr>
        </p:nvSpPr>
        <p:spPr>
          <a:xfrm>
            <a:off x="457200" y="228600"/>
            <a:ext cx="8229600"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a:t>© 2015 Public Impact                 	      	OpportunityCulture.org </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10" name="Picture 2"/>
          <p:cNvPicPr>
            <a:picLocks noChangeAspect="1" noChangeArrowheads="1"/>
          </p:cNvPicPr>
          <p:nvPr userDrawn="1"/>
        </p:nvPicPr>
        <p:blipFill>
          <a:blip r:embed="rId3"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0865056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1"/>
            <a:ext cx="5562600" cy="365125"/>
          </a:xfrm>
        </p:spPr>
        <p:txBody>
          <a:bodyPr/>
          <a:lstStyle>
            <a:lvl1pPr>
              <a:defRPr>
                <a:solidFill>
                  <a:schemeClr val="tx1"/>
                </a:solidFill>
              </a:defRPr>
            </a:lvl1pPr>
          </a:lstStyle>
          <a:p>
            <a:r>
              <a:rPr lang="en-US" dirty="0"/>
              <a:t>© 2015 Public Impact                 	      	OpportunityCulture.org </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1886A22-0E8C-411E-A09E-05692142F1D7}" type="slidenum">
              <a:rPr lang="en-US" smtClean="0"/>
              <a:pPr/>
              <a:t>‹#›</a:t>
            </a:fld>
            <a:endParaRPr lang="en-US" dirty="0"/>
          </a:p>
        </p:txBody>
      </p:sp>
      <p:pic>
        <p:nvPicPr>
          <p:cNvPr id="8" name="Picture 2"/>
          <p:cNvPicPr>
            <a:picLocks noChangeAspect="1" noChangeArrowheads="1"/>
          </p:cNvPicPr>
          <p:nvPr userDrawn="1"/>
        </p:nvPicPr>
        <p:blipFill>
          <a:blip r:embed="rId2" cstate="print"/>
          <a:srcRect/>
          <a:stretch>
            <a:fillRect/>
          </a:stretch>
        </p:blipFill>
        <p:spPr bwMode="auto">
          <a:xfrm>
            <a:off x="6858001" y="6375401"/>
            <a:ext cx="1169988" cy="365125"/>
          </a:xfrm>
          <a:prstGeom prst="rect">
            <a:avLst/>
          </a:prstGeom>
          <a:noFill/>
          <a:ln w="9525">
            <a:noFill/>
            <a:miter lim="800000"/>
            <a:headEnd/>
            <a:tailEnd/>
          </a:ln>
          <a:effectLst/>
        </p:spPr>
      </p:pic>
    </p:spTree>
    <p:extLst>
      <p:ext uri="{BB962C8B-B14F-4D97-AF65-F5344CB8AC3E}">
        <p14:creationId xmlns:p14="http://schemas.microsoft.com/office/powerpoint/2010/main" val="19423259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e_2">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86000" y="2971800"/>
            <a:ext cx="4572000" cy="1456552"/>
          </a:xfrm>
          <a:prstGeom prst="rect">
            <a:avLst/>
          </a:prstGeom>
        </p:spPr>
      </p:pic>
      <p:sp>
        <p:nvSpPr>
          <p:cNvPr id="7" name="Rectangle 6"/>
          <p:cNvSpPr/>
          <p:nvPr userDrawn="1"/>
        </p:nvSpPr>
        <p:spPr>
          <a:xfrm>
            <a:off x="914400" y="914400"/>
            <a:ext cx="7315200" cy="1754326"/>
          </a:xfrm>
          <a:prstGeom prst="rect">
            <a:avLst/>
          </a:prstGeom>
        </p:spPr>
        <p:txBody>
          <a:bodyPr wrap="square">
            <a:spAutoFit/>
          </a:bodyPr>
          <a:lstStyle/>
          <a:p>
            <a:pPr algn="just"/>
            <a:r>
              <a:rPr lang="en-US" cap="small" dirty="0">
                <a:solidFill>
                  <a:srgbClr val="002060"/>
                </a:solidFill>
                <a:latin typeface="Garamond" pitchFamily="18" charset="0"/>
              </a:rPr>
              <a:t>Public Impact</a:t>
            </a:r>
            <a:r>
              <a:rPr lang="en-US" dirty="0">
                <a:solidFill>
                  <a:srgbClr val="002060"/>
                </a:solidFill>
                <a:latin typeface="Garamond" pitchFamily="18" charset="0"/>
              </a:rPr>
              <a:t> </a:t>
            </a:r>
            <a:r>
              <a:rPr lang="en-US" kern="1200" dirty="0">
                <a:solidFill>
                  <a:srgbClr val="002060"/>
                </a:solidFill>
                <a:latin typeface="+mn-lt"/>
                <a:ea typeface="+mn-ea"/>
                <a:cs typeface="Arial" charset="0"/>
              </a:rPr>
              <a:t>is a national education policy and management consulting firm based in Chapel Hill, N.C. We are a small, growing team of researchers, thought leaders, tool-builders, and on-the-ground consultants who help education leaders and policymakers improve student learning in K-12 education. We believe that if we focus on a core set of promising strategies for change, we can make dramatic improvements for all students.</a:t>
            </a:r>
          </a:p>
        </p:txBody>
      </p:sp>
      <p:sp>
        <p:nvSpPr>
          <p:cNvPr id="5" name="Text Placeholder 4"/>
          <p:cNvSpPr>
            <a:spLocks noGrp="1"/>
          </p:cNvSpPr>
          <p:nvPr>
            <p:ph type="body" sz="quarter" idx="10" hasCustomPrompt="1"/>
          </p:nvPr>
        </p:nvSpPr>
        <p:spPr>
          <a:xfrm>
            <a:off x="1828800" y="48006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contact info or other text</a:t>
            </a:r>
          </a:p>
        </p:txBody>
      </p:sp>
    </p:spTree>
    <p:extLst>
      <p:ext uri="{BB962C8B-B14F-4D97-AF65-F5344CB8AC3E}">
        <p14:creationId xmlns:p14="http://schemas.microsoft.com/office/powerpoint/2010/main" val="1447848050"/>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e_1">
    <p:spTree>
      <p:nvGrpSpPr>
        <p:cNvPr id="1" name=""/>
        <p:cNvGrpSpPr/>
        <p:nvPr/>
      </p:nvGrpSpPr>
      <p:grpSpPr>
        <a:xfrm>
          <a:off x="0" y="0"/>
          <a:ext cx="0" cy="0"/>
          <a:chOff x="0" y="0"/>
          <a:chExt cx="0" cy="0"/>
        </a:xfrm>
      </p:grpSpPr>
      <p:pic>
        <p:nvPicPr>
          <p:cNvPr id="6" name="Picture 5" descr="PublicImpact_CMYK.jpg"/>
          <p:cNvPicPr>
            <a:picLocks noChangeAspect="1"/>
          </p:cNvPicPr>
          <p:nvPr userDrawn="1"/>
        </p:nvPicPr>
        <p:blipFill>
          <a:blip r:embed="rId2" cstate="print"/>
          <a:stretch>
            <a:fillRect/>
          </a:stretch>
        </p:blipFill>
        <p:spPr>
          <a:xfrm>
            <a:off x="2209800" y="4648200"/>
            <a:ext cx="4572000" cy="1456552"/>
          </a:xfrm>
          <a:prstGeom prst="rect">
            <a:avLst/>
          </a:prstGeom>
        </p:spPr>
      </p:pic>
      <p:sp>
        <p:nvSpPr>
          <p:cNvPr id="4" name="Text Placeholder 4"/>
          <p:cNvSpPr>
            <a:spLocks noGrp="1"/>
          </p:cNvSpPr>
          <p:nvPr>
            <p:ph type="body" sz="quarter" idx="10" hasCustomPrompt="1"/>
          </p:nvPr>
        </p:nvSpPr>
        <p:spPr>
          <a:xfrm>
            <a:off x="1828800" y="1295400"/>
            <a:ext cx="5486400" cy="1600200"/>
          </a:xfrm>
        </p:spPr>
        <p:txBody>
          <a:bodyPr/>
          <a:lstStyle>
            <a:lvl1pPr marL="0" indent="0">
              <a:buNone/>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contact info or other text</a:t>
            </a:r>
          </a:p>
        </p:txBody>
      </p:sp>
    </p:spTree>
    <p:extLst>
      <p:ext uri="{BB962C8B-B14F-4D97-AF65-F5344CB8AC3E}">
        <p14:creationId xmlns:p14="http://schemas.microsoft.com/office/powerpoint/2010/main" val="3135401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3332A-4AAB-4F8C-B5A7-2547455DB165}" type="datetime1">
              <a:rPr lang="en-US" smtClean="0"/>
              <a:t>6/20/2017</a:t>
            </a:fld>
            <a:endParaRPr lang="en-US"/>
          </a:p>
        </p:txBody>
      </p:sp>
      <p:sp>
        <p:nvSpPr>
          <p:cNvPr id="5" name="Footer Placeholder 4"/>
          <p:cNvSpPr>
            <a:spLocks noGrp="1"/>
          </p:cNvSpPr>
          <p:nvPr>
            <p:ph type="ftr" sz="quarter" idx="11"/>
          </p:nvPr>
        </p:nvSpPr>
        <p:spPr/>
        <p:txBody>
          <a:bodyPr/>
          <a:lstStyle/>
          <a:p>
            <a:r>
              <a:rPr lang="en-US"/>
              <a:t>©2015 Public Impact			OpportunityCulture.org</a:t>
            </a:r>
          </a:p>
        </p:txBody>
      </p:sp>
      <p:sp>
        <p:nvSpPr>
          <p:cNvPr id="6" name="Slide Number Placeholder 5"/>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18837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63B8FC1-58A8-4359-9A8E-7BDB3B623CA8}" type="datetime1">
              <a:rPr lang="en-US" smtClean="0"/>
              <a:t>6/20/2017</a:t>
            </a:fld>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317849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2BB761-AE09-432D-90C6-F808A0A2521B}" type="datetime1">
              <a:rPr lang="en-US" smtClean="0"/>
              <a:t>6/20/2017</a:t>
            </a:fld>
            <a:endParaRPr lang="en-US"/>
          </a:p>
        </p:txBody>
      </p:sp>
      <p:sp>
        <p:nvSpPr>
          <p:cNvPr id="8" name="Footer Placeholder 7"/>
          <p:cNvSpPr>
            <a:spLocks noGrp="1"/>
          </p:cNvSpPr>
          <p:nvPr>
            <p:ph type="ftr" sz="quarter" idx="11"/>
          </p:nvPr>
        </p:nvSpPr>
        <p:spPr/>
        <p:txBody>
          <a:bodyPr/>
          <a:lstStyle/>
          <a:p>
            <a:r>
              <a:rPr lang="en-US"/>
              <a:t>©2015 Public Impact			OpportunityCulture.org</a:t>
            </a:r>
          </a:p>
        </p:txBody>
      </p:sp>
      <p:sp>
        <p:nvSpPr>
          <p:cNvPr id="9" name="Slide Number Placeholder 8"/>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61636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F4A324-2BBD-46E8-95D9-A4EBB5FA6F25}" type="datetime1">
              <a:rPr lang="en-US" smtClean="0"/>
              <a:t>6/20/2017</a:t>
            </a:fld>
            <a:endParaRPr lang="en-US"/>
          </a:p>
        </p:txBody>
      </p:sp>
      <p:sp>
        <p:nvSpPr>
          <p:cNvPr id="4" name="Footer Placeholder 3"/>
          <p:cNvSpPr>
            <a:spLocks noGrp="1"/>
          </p:cNvSpPr>
          <p:nvPr>
            <p:ph type="ftr" sz="quarter" idx="11"/>
          </p:nvPr>
        </p:nvSpPr>
        <p:spPr/>
        <p:txBody>
          <a:bodyPr/>
          <a:lstStyle/>
          <a:p>
            <a:r>
              <a:rPr lang="en-US"/>
              <a:t>©2015 Public Impact			OpportunityCulture.org</a:t>
            </a:r>
          </a:p>
        </p:txBody>
      </p:sp>
      <p:sp>
        <p:nvSpPr>
          <p:cNvPr id="5" name="Slide Number Placeholder 4"/>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304380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DC085-765D-4A07-B1A6-CADB585A844B}" type="datetime1">
              <a:rPr lang="en-US" smtClean="0"/>
              <a:t>6/20/2017</a:t>
            </a:fld>
            <a:endParaRPr lang="en-US"/>
          </a:p>
        </p:txBody>
      </p:sp>
      <p:sp>
        <p:nvSpPr>
          <p:cNvPr id="3" name="Footer Placeholder 2"/>
          <p:cNvSpPr>
            <a:spLocks noGrp="1"/>
          </p:cNvSpPr>
          <p:nvPr>
            <p:ph type="ftr" sz="quarter" idx="11"/>
          </p:nvPr>
        </p:nvSpPr>
        <p:spPr/>
        <p:txBody>
          <a:bodyPr/>
          <a:lstStyle/>
          <a:p>
            <a:r>
              <a:rPr lang="en-US"/>
              <a:t>©2015 Public Impact			OpportunityCulture.org</a:t>
            </a:r>
          </a:p>
        </p:txBody>
      </p:sp>
      <p:sp>
        <p:nvSpPr>
          <p:cNvPr id="4" name="Slide Number Placeholder 3"/>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0182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656C49-89F4-4259-A73D-2488770E9AD4}" type="datetime1">
              <a:rPr lang="en-US" smtClean="0"/>
              <a:t>6/20/2017</a:t>
            </a:fld>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89590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83BDB3-916E-409A-9EB5-0BC03D7004D7}" type="datetime1">
              <a:rPr lang="en-US" smtClean="0"/>
              <a:t>6/20/2017</a:t>
            </a:fld>
            <a:endParaRPr lang="en-US"/>
          </a:p>
        </p:txBody>
      </p:sp>
      <p:sp>
        <p:nvSpPr>
          <p:cNvPr id="6" name="Footer Placeholder 5"/>
          <p:cNvSpPr>
            <a:spLocks noGrp="1"/>
          </p:cNvSpPr>
          <p:nvPr>
            <p:ph type="ftr" sz="quarter" idx="11"/>
          </p:nvPr>
        </p:nvSpPr>
        <p:spPr/>
        <p:txBody>
          <a:bodyPr/>
          <a:lstStyle/>
          <a:p>
            <a:r>
              <a:rPr lang="en-US"/>
              <a:t>©2015 Public Impact			OpportunityCulture.org</a:t>
            </a:r>
          </a:p>
        </p:txBody>
      </p:sp>
      <p:sp>
        <p:nvSpPr>
          <p:cNvPr id="7" name="Slide Number Placeholder 6"/>
          <p:cNvSpPr>
            <a:spLocks noGrp="1"/>
          </p:cNvSpPr>
          <p:nvPr>
            <p:ph type="sldNum" sz="quarter" idx="12"/>
          </p:nvPr>
        </p:nvSpPr>
        <p:spPr/>
        <p:txBody>
          <a:bodyPr/>
          <a:lstStyle/>
          <a:p>
            <a:fld id="{FC7D27DC-5B25-4E18-AC08-0962095EB421}" type="slidenum">
              <a:rPr lang="en-US" smtClean="0"/>
              <a:pPr/>
              <a:t>‹#›</a:t>
            </a:fld>
            <a:endParaRPr lang="en-US"/>
          </a:p>
        </p:txBody>
      </p:sp>
    </p:spTree>
    <p:extLst>
      <p:ext uri="{BB962C8B-B14F-4D97-AF65-F5344CB8AC3E}">
        <p14:creationId xmlns:p14="http://schemas.microsoft.com/office/powerpoint/2010/main" val="2282846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09770C-FB81-46A5-B3D0-DF3CF101878F}" type="datetime1">
              <a:rPr lang="en-US" smtClean="0"/>
              <a:t>6/20/2017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©2015 Public Impact			OpportunityCulture.org</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886A22-0E8C-411E-A09E-05692142F1D7}" type="slidenum">
              <a:rPr lang="en-US" smtClean="0">
                <a:solidFill>
                  <a:prstClr val="black"/>
                </a:solidFill>
                <a:latin typeface="+mn-lt"/>
              </a:rPr>
              <a:pPr/>
              <a:t>‹#›</a:t>
            </a:fld>
            <a:endParaRPr lang="en-US" dirty="0"/>
          </a:p>
        </p:txBody>
      </p:sp>
    </p:spTree>
    <p:extLst>
      <p:ext uri="{BB962C8B-B14F-4D97-AF65-F5344CB8AC3E}">
        <p14:creationId xmlns:p14="http://schemas.microsoft.com/office/powerpoint/2010/main" val="187398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a:t>© 2013 Public Impact</a:t>
            </a:r>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solidFill>
              </a:defRPr>
            </a:lvl1pPr>
          </a:lstStyle>
          <a:p>
            <a:r>
              <a:rPr lang="en-US"/>
              <a:t>© 2015 Public Impact                 	      	OpportunityCulture.org </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solidFill>
              </a:defRPr>
            </a:lvl1pPr>
          </a:lstStyle>
          <a:p>
            <a:fld id="{F1886A22-0E8C-411E-A09E-05692142F1D7}" type="slidenum">
              <a:rPr lang="en-US" smtClean="0"/>
              <a:pPr/>
              <a:t>‹#›</a:t>
            </a:fld>
            <a:endParaRPr lang="en-US" dirty="0"/>
          </a:p>
        </p:txBody>
      </p:sp>
    </p:spTree>
    <p:extLst>
      <p:ext uri="{BB962C8B-B14F-4D97-AF65-F5344CB8AC3E}">
        <p14:creationId xmlns:p14="http://schemas.microsoft.com/office/powerpoint/2010/main" val="164056942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2.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audio" Target="../media/audio1.wav"/><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3.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opportunityculture.org/wp-content/uploads/2016/12/Priority_Dashboard_Turnaround_Version-Public_Impact.xlsx"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hyperlink" Target="http://www.theleadershipnotebook.com/2012/09/your-first-90-days.html"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73382"/>
            <a:ext cx="7315200" cy="3484218"/>
          </a:xfrm>
        </p:spPr>
        <p:txBody>
          <a:bodyPr anchor="ctr">
            <a:noAutofit/>
          </a:bodyPr>
          <a:lstStyle/>
          <a:p>
            <a:r>
              <a:rPr lang="en-US" sz="3600" b="1" dirty="0">
                <a:solidFill>
                  <a:schemeClr val="tx2"/>
                </a:solidFill>
              </a:rPr>
              <a:t>Multi-Classroom Leadership</a:t>
            </a:r>
          </a:p>
          <a:p>
            <a:endParaRPr lang="en-US" sz="3600" b="1" dirty="0">
              <a:solidFill>
                <a:schemeClr val="tx2"/>
              </a:solidFill>
            </a:endParaRPr>
          </a:p>
          <a:p>
            <a:endParaRPr lang="en-US" sz="3600" b="1" dirty="0">
              <a:solidFill>
                <a:schemeClr val="tx2"/>
              </a:solidFill>
            </a:endParaRPr>
          </a:p>
          <a:p>
            <a:endParaRPr lang="en-US" sz="3600" b="1" dirty="0">
              <a:solidFill>
                <a:schemeClr val="tx2"/>
              </a:solidFill>
            </a:endParaRPr>
          </a:p>
          <a:p>
            <a:r>
              <a:rPr lang="en-US" sz="3600" b="1" dirty="0">
                <a:solidFill>
                  <a:schemeClr val="tx2"/>
                </a:solidFill>
              </a:rPr>
              <a:t>Creating Your 90-Day Entry Plan</a:t>
            </a: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91300" y="7935"/>
            <a:ext cx="2552700" cy="1833913"/>
          </a:xfrm>
          <a:prstGeom prst="rect">
            <a:avLst/>
          </a:prstGeom>
          <a:noFill/>
        </p:spPr>
      </p:pic>
      <p:sp>
        <p:nvSpPr>
          <p:cNvPr id="4" name="TextBox 1"/>
          <p:cNvSpPr txBox="1"/>
          <p:nvPr/>
        </p:nvSpPr>
        <p:spPr>
          <a:xfrm>
            <a:off x="2819400" y="6013450"/>
            <a:ext cx="2667000" cy="463550"/>
          </a:xfrm>
          <a:prstGeom prst="rect">
            <a:avLst/>
          </a:prstGeom>
          <a:noFill/>
        </p:spPr>
        <p:txBody>
          <a:bodyPr wrap="square" rtlCol="0">
            <a:spAutoFit/>
          </a:bodyPr>
          <a:lstStyle/>
          <a:p>
            <a:pPr marL="0" marR="0">
              <a:spcBef>
                <a:spcPts val="0"/>
              </a:spcBef>
              <a:spcAft>
                <a:spcPts val="0"/>
              </a:spcAft>
            </a:pPr>
            <a:r>
              <a:rPr lang="en-US" sz="1200" kern="1200" dirty="0">
                <a:solidFill>
                  <a:srgbClr val="000000"/>
                </a:solidFill>
                <a:effectLst/>
                <a:latin typeface="Calibri"/>
                <a:ea typeface="Times New Roman"/>
                <a:cs typeface="Times New Roman"/>
              </a:rPr>
              <a:t>To copy or adapt this material, see OpportunityCulture.org/terms-of-use</a:t>
            </a:r>
            <a:endParaRPr lang="en-US" sz="1200" dirty="0">
              <a:effectLst/>
              <a:latin typeface="Times New Roman"/>
              <a:ea typeface="Times New Roman"/>
            </a:endParaRPr>
          </a:p>
        </p:txBody>
      </p:sp>
    </p:spTree>
    <p:extLst>
      <p:ext uri="{BB962C8B-B14F-4D97-AF65-F5344CB8AC3E}">
        <p14:creationId xmlns:p14="http://schemas.microsoft.com/office/powerpoint/2010/main" val="176137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Short-Term Goal</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4249038205"/>
              </p:ext>
            </p:extLst>
          </p:nvPr>
        </p:nvGraphicFramePr>
        <p:xfrm>
          <a:off x="874554" y="1905000"/>
          <a:ext cx="7394892" cy="3444621"/>
        </p:xfrm>
        <a:graphic>
          <a:graphicData uri="http://schemas.openxmlformats.org/drawingml/2006/table">
            <a:tbl>
              <a:tblPr firstRow="1" firstCol="1" bandRow="1"/>
              <a:tblGrid>
                <a:gridCol w="2620281">
                  <a:extLst>
                    <a:ext uri="{9D8B030D-6E8A-4147-A177-3AD203B41FA5}">
                      <a16:colId xmlns:a16="http://schemas.microsoft.com/office/drawing/2014/main" val="20000"/>
                    </a:ext>
                  </a:extLst>
                </a:gridCol>
                <a:gridCol w="4774611">
                  <a:extLst>
                    <a:ext uri="{9D8B030D-6E8A-4147-A177-3AD203B41FA5}">
                      <a16:colId xmlns:a16="http://schemas.microsoft.com/office/drawing/2014/main" val="20001"/>
                    </a:ext>
                  </a:extLst>
                </a:gridCol>
              </a:tblGrid>
              <a:tr h="616947">
                <a:tc>
                  <a:txBody>
                    <a:bodyPr/>
                    <a:lstStyle/>
                    <a:p>
                      <a:pPr marL="0" marR="0" algn="ctr">
                        <a:lnSpc>
                          <a:spcPct val="115000"/>
                        </a:lnSpc>
                        <a:spcBef>
                          <a:spcPts val="0"/>
                        </a:spcBef>
                        <a:spcAft>
                          <a:spcPts val="0"/>
                        </a:spcAft>
                      </a:pPr>
                      <a:r>
                        <a:rPr lang="en-US" sz="28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lnSpc>
                          <a:spcPct val="115000"/>
                        </a:lnSpc>
                        <a:spcBef>
                          <a:spcPts val="0"/>
                        </a:spcBef>
                        <a:spcAft>
                          <a:spcPts val="0"/>
                        </a:spcAft>
                      </a:pPr>
                      <a:r>
                        <a:rPr lang="en-US" sz="2800" b="1">
                          <a:solidFill>
                            <a:srgbClr val="FFFFFF"/>
                          </a:solidFill>
                          <a:effectLst/>
                          <a:latin typeface="Calibri" panose="020F0502020204030204" pitchFamily="34" charset="0"/>
                          <a:ea typeface="Calibri" panose="020F0502020204030204" pitchFamily="34" charset="0"/>
                          <a:cs typeface="Calibri" panose="020F0502020204030204" pitchFamily="34" charset="0"/>
                        </a:rPr>
                        <a:t>Goal #1</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827674">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Identify a short- term goal that will help you achieve</a:t>
                      </a:r>
                      <a:r>
                        <a:rPr lang="en-US" sz="2800" baseline="0" dirty="0">
                          <a:effectLst/>
                          <a:latin typeface="Calibri" panose="020F0502020204030204" pitchFamily="34" charset="0"/>
                          <a:ea typeface="Calibri" panose="020F0502020204030204" pitchFamily="34" charset="0"/>
                          <a:cs typeface="Calibri" panose="020F0502020204030204" pitchFamily="34" charset="0"/>
                        </a:rPr>
                        <a:t> your long-term goal</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7</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a: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grade math students on average</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will make 3.5 months of growth on the 1</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st</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quarterly common formative</a:t>
                      </a: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math assessment.</a:t>
                      </a:r>
                      <a:endParaRPr lang="en-US" sz="2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3499550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Short-Term Goal</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6" name="Content Placeholder 6"/>
          <p:cNvGraphicFramePr>
            <a:graphicFrameLocks noGrp="1"/>
          </p:cNvGraphicFramePr>
          <p:nvPr>
            <p:ph idx="1"/>
            <p:extLst>
              <p:ext uri="{D42A27DB-BD31-4B8C-83A1-F6EECF244321}">
                <p14:modId xmlns:p14="http://schemas.microsoft.com/office/powerpoint/2010/main" val="1353124725"/>
              </p:ext>
            </p:extLst>
          </p:nvPr>
        </p:nvGraphicFramePr>
        <p:xfrm>
          <a:off x="834708" y="1695450"/>
          <a:ext cx="7547292" cy="4298823"/>
        </p:xfrm>
        <a:graphic>
          <a:graphicData uri="http://schemas.openxmlformats.org/drawingml/2006/table">
            <a:tbl>
              <a:tblPr firstRow="1" firstCol="1" bandRow="1"/>
              <a:tblGrid>
                <a:gridCol w="2975292">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2366772">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How and how often will the goal be monitored and assessed? Include who will be responsible for completing this step.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7</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-grade math team will meet weekly to review data and make adjustments to intervention/enrichment groups and team lesson plans.</a:t>
                      </a:r>
                      <a:endParaRPr lang="en-US" sz="2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5079">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How will adjustments be made? Include who will be responsible for this step.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 MCL will adjust the intervention/enrichment</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groups and will reassign team teachers to groups based on data.</a:t>
                      </a:r>
                      <a:endParaRPr lang="en-US" sz="2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1022709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31089486"/>
              </p:ext>
            </p:extLst>
          </p:nvPr>
        </p:nvGraphicFramePr>
        <p:xfrm>
          <a:off x="457200" y="1600200"/>
          <a:ext cx="8230007" cy="3146679"/>
        </p:xfrm>
        <a:graphic>
          <a:graphicData uri="http://schemas.openxmlformats.org/drawingml/2006/table">
            <a:tbl>
              <a:tblPr firstRow="1" firstCol="1" bandRow="1"/>
              <a:tblGrid>
                <a:gridCol w="2916194">
                  <a:extLst>
                    <a:ext uri="{9D8B030D-6E8A-4147-A177-3AD203B41FA5}">
                      <a16:colId xmlns:a16="http://schemas.microsoft.com/office/drawing/2014/main" val="20000"/>
                    </a:ext>
                  </a:extLst>
                </a:gridCol>
                <a:gridCol w="5313813">
                  <a:extLst>
                    <a:ext uri="{9D8B030D-6E8A-4147-A177-3AD203B41FA5}">
                      <a16:colId xmlns:a16="http://schemas.microsoft.com/office/drawing/2014/main" val="20001"/>
                    </a:ext>
                  </a:extLst>
                </a:gridCol>
              </a:tblGrid>
              <a:tr h="3146679">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How will you know when the goal is met?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8131" marR="88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When </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7</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-grade math students on average make 3.5 months of growth on the 1</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st</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quarter common assessment.  </a:t>
                      </a:r>
                    </a:p>
                    <a:p>
                      <a:pPr marL="0" marR="0">
                        <a:lnSpc>
                          <a:spcPct val="115000"/>
                        </a:lnSpc>
                        <a:spcBef>
                          <a:spcPts val="0"/>
                        </a:spcBef>
                        <a:spcAft>
                          <a:spcPts val="0"/>
                        </a:spcAft>
                      </a:pPr>
                      <a:endParaRPr lang="en-US" sz="2400" i="1" baseline="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endParaRPr lang="en-US" sz="2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endParaRPr lang="en-US" sz="2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88131" marR="881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2" name="Slide Number Placeholder 1"/>
          <p:cNvSpPr>
            <a:spLocks noGrp="1"/>
          </p:cNvSpPr>
          <p:nvPr>
            <p:ph type="sldNum" sz="quarter" idx="12"/>
          </p:nvPr>
        </p:nvSpPr>
        <p:spPr/>
        <p:txBody>
          <a:bodyPr/>
          <a:lstStyle/>
          <a:p>
            <a:fld id="{F1886A22-0E8C-411E-A09E-05692142F1D7}" type="slidenum">
              <a:rPr lang="en-US" sz="1600" smtClean="0">
                <a:solidFill>
                  <a:prstClr val="black"/>
                </a:solidFill>
                <a:latin typeface="Calibri"/>
              </a:rPr>
              <a:pPr/>
              <a:t>12</a:t>
            </a:fld>
            <a:endParaRPr lang="en-US" dirty="0">
              <a:solidFill>
                <a:prstClr val="black"/>
              </a:solidFill>
              <a:latin typeface="Calibri"/>
            </a:endParaRPr>
          </a:p>
        </p:txBody>
      </p:sp>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Short-Term Goal</a:t>
            </a:r>
            <a:endParaRPr lang="en-US" sz="4000" dirty="0"/>
          </a:p>
        </p:txBody>
      </p:sp>
      <p:sp>
        <p:nvSpPr>
          <p:cNvPr id="8"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3283671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endParaRPr lang="en-US" sz="4000" dirty="0"/>
          </a:p>
          <a:p>
            <a:pPr lvl="0"/>
            <a:endParaRPr lang="en-US" sz="4000" dirty="0"/>
          </a:p>
        </p:txBody>
      </p:sp>
      <p:sp>
        <p:nvSpPr>
          <p:cNvPr id="4" name="Slide Number Placeholder 3"/>
          <p:cNvSpPr>
            <a:spLocks noGrp="1"/>
          </p:cNvSpPr>
          <p:nvPr>
            <p:ph type="sldNum" sz="quarter" idx="12"/>
          </p:nvPr>
        </p:nvSpPr>
        <p:spPr/>
        <p:txBody>
          <a:bodyPr/>
          <a:lstStyle/>
          <a:p>
            <a:fld id="{F1886A22-0E8C-411E-A09E-05692142F1D7}" type="slidenum">
              <a:rPr lang="en-US" sz="1600" smtClean="0">
                <a:solidFill>
                  <a:prstClr val="black"/>
                </a:solidFill>
                <a:latin typeface="Calibri"/>
              </a:rPr>
              <a:pPr/>
              <a:t>13</a:t>
            </a:fld>
            <a:endParaRPr lang="en-US" dirty="0">
              <a:solidFill>
                <a:prstClr val="black"/>
              </a:solidFill>
              <a:latin typeface="Calibri"/>
            </a:endParaRPr>
          </a:p>
        </p:txBody>
      </p:sp>
      <p:sp>
        <p:nvSpPr>
          <p:cNvPr id="5" name="Title 4"/>
          <p:cNvSpPr>
            <a:spLocks noGrp="1"/>
          </p:cNvSpPr>
          <p:nvPr>
            <p:ph type="title"/>
          </p:nvPr>
        </p:nvSpPr>
        <p:spPr/>
        <p:txBody>
          <a:bodyPr>
            <a:noAutofit/>
          </a:bodyPr>
          <a:lstStyle/>
          <a:p>
            <a:r>
              <a:rPr lang="en-US" sz="4000" b="1" dirty="0">
                <a:solidFill>
                  <a:schemeClr val="tx2">
                    <a:lumMod val="75000"/>
                  </a:schemeClr>
                </a:solidFill>
              </a:rPr>
              <a:t>Action Steps</a:t>
            </a:r>
          </a:p>
        </p:txBody>
      </p:sp>
      <p:graphicFrame>
        <p:nvGraphicFramePr>
          <p:cNvPr id="7" name="Table 6"/>
          <p:cNvGraphicFramePr>
            <a:graphicFrameLocks noGrp="1"/>
          </p:cNvGraphicFramePr>
          <p:nvPr>
            <p:extLst>
              <p:ext uri="{D42A27DB-BD31-4B8C-83A1-F6EECF244321}">
                <p14:modId xmlns:p14="http://schemas.microsoft.com/office/powerpoint/2010/main" val="2147894581"/>
              </p:ext>
            </p:extLst>
          </p:nvPr>
        </p:nvGraphicFramePr>
        <p:xfrm>
          <a:off x="228600" y="1581151"/>
          <a:ext cx="8686800" cy="4626864"/>
        </p:xfrm>
        <a:graphic>
          <a:graphicData uri="http://schemas.openxmlformats.org/drawingml/2006/table">
            <a:tbl>
              <a:tblPr firstRow="1" firstCol="1" bandRow="1"/>
              <a:tblGrid>
                <a:gridCol w="2725880">
                  <a:extLst>
                    <a:ext uri="{9D8B030D-6E8A-4147-A177-3AD203B41FA5}">
                      <a16:colId xmlns:a16="http://schemas.microsoft.com/office/drawing/2014/main" val="20000"/>
                    </a:ext>
                  </a:extLst>
                </a:gridCol>
                <a:gridCol w="5960920">
                  <a:extLst>
                    <a:ext uri="{9D8B030D-6E8A-4147-A177-3AD203B41FA5}">
                      <a16:colId xmlns:a16="http://schemas.microsoft.com/office/drawing/2014/main" val="20001"/>
                    </a:ext>
                  </a:extLst>
                </a:gridCol>
              </a:tblGrid>
              <a:tr h="833588">
                <a:tc rowSpan="4">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What action</a:t>
                      </a:r>
                      <a:r>
                        <a:rPr lang="en-US" sz="2800" baseline="0" dirty="0">
                          <a:effectLst/>
                          <a:latin typeface="Calibri" panose="020F0502020204030204" pitchFamily="34" charset="0"/>
                          <a:ea typeface="Calibri" panose="020F0502020204030204" pitchFamily="34" charset="0"/>
                          <a:cs typeface="Calibri" panose="020F0502020204030204" pitchFamily="34" charset="0"/>
                        </a:rPr>
                        <a:t> </a:t>
                      </a:r>
                      <a:r>
                        <a:rPr lang="en-US" sz="2800" dirty="0">
                          <a:effectLst/>
                          <a:latin typeface="Calibri" panose="020F0502020204030204" pitchFamily="34" charset="0"/>
                          <a:ea typeface="Calibri" panose="020F0502020204030204" pitchFamily="34" charset="0"/>
                          <a:cs typeface="Calibri" panose="020F0502020204030204" pitchFamily="34" charset="0"/>
                        </a:rPr>
                        <a:t>steps will you take to achieve the short-term goal?</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2400" b="0" i="1" dirty="0">
                          <a:solidFill>
                            <a:schemeClr val="tx2"/>
                          </a:solidFill>
                          <a:effectLst/>
                          <a:latin typeface="+mn-lt"/>
                          <a:ea typeface="Calibri" panose="020F0502020204030204" pitchFamily="34" charset="0"/>
                          <a:cs typeface="Calibri" panose="020F0502020204030204" pitchFamily="34" charset="0"/>
                        </a:rPr>
                        <a:t>1. </a:t>
                      </a:r>
                      <a:r>
                        <a:rPr lang="en-US" sz="2400" b="0" i="1" kern="1200" dirty="0">
                          <a:solidFill>
                            <a:schemeClr val="tx2"/>
                          </a:solidFill>
                          <a:effectLst/>
                          <a:latin typeface="+mn-lt"/>
                          <a:ea typeface="+mn-ea"/>
                          <a:cs typeface="+mn-cs"/>
                        </a:rPr>
                        <a:t>Use weekly assessments to guide content and pacing of lesson planning.</a:t>
                      </a:r>
                      <a:endParaRPr lang="en-US" sz="2400" b="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33588">
                <a:tc vMerge="1">
                  <a:txBody>
                    <a:bodyPr/>
                    <a:lstStyle/>
                    <a:p>
                      <a:endParaRPr lang="en-US"/>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b="0" i="1" kern="1200" dirty="0">
                          <a:solidFill>
                            <a:schemeClr val="tx2"/>
                          </a:solidFill>
                          <a:effectLst/>
                          <a:latin typeface="Calibri" panose="020F0502020204030204" pitchFamily="34" charset="0"/>
                          <a:ea typeface="+mn-ea"/>
                          <a:cs typeface="+mn-cs"/>
                        </a:rPr>
                        <a:t>2.</a:t>
                      </a:r>
                      <a:r>
                        <a:rPr lang="en-US" sz="2400" b="0" i="1" kern="1200" baseline="0" dirty="0">
                          <a:solidFill>
                            <a:schemeClr val="tx2"/>
                          </a:solidFill>
                          <a:effectLst/>
                          <a:latin typeface="Calibri" panose="020F0502020204030204" pitchFamily="34" charset="0"/>
                          <a:ea typeface="+mn-ea"/>
                          <a:cs typeface="+mn-cs"/>
                        </a:rPr>
                        <a:t> </a:t>
                      </a:r>
                      <a:r>
                        <a:rPr lang="en-US" sz="2400" b="0" i="1" kern="1200" dirty="0">
                          <a:solidFill>
                            <a:schemeClr val="tx2"/>
                          </a:solidFill>
                          <a:effectLst/>
                          <a:latin typeface="+mn-lt"/>
                          <a:ea typeface="+mn-ea"/>
                          <a:cs typeface="+mn-cs"/>
                        </a:rPr>
                        <a:t>Group students according to individual needs during intervention and enrichment time once per week</a:t>
                      </a:r>
                      <a:r>
                        <a:rPr lang="en-US" sz="2400" b="0" i="1" kern="1200" baseline="0" dirty="0">
                          <a:solidFill>
                            <a:schemeClr val="tx2"/>
                          </a:solidFill>
                          <a:effectLst/>
                          <a:latin typeface="+mn-lt"/>
                          <a:ea typeface="+mn-ea"/>
                          <a:cs typeface="+mn-cs"/>
                        </a:rPr>
                        <a:t>. One group will be led by MCL.</a:t>
                      </a:r>
                      <a:endParaRPr lang="en-US" sz="2400" b="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33588">
                <a:tc vMerge="1">
                  <a:txBody>
                    <a:bodyPr/>
                    <a:lstStyle/>
                    <a:p>
                      <a:endParaRPr lang="en-US"/>
                    </a:p>
                  </a:txBody>
                  <a:tcPr/>
                </a:tc>
                <a:tc>
                  <a:txBody>
                    <a:bodyPr/>
                    <a:lstStyle/>
                    <a:p>
                      <a:pPr marL="0" marR="0">
                        <a:lnSpc>
                          <a:spcPct val="115000"/>
                        </a:lnSpc>
                        <a:spcBef>
                          <a:spcPts val="0"/>
                        </a:spcBef>
                        <a:spcAft>
                          <a:spcPts val="0"/>
                        </a:spcAft>
                      </a:pPr>
                      <a:r>
                        <a:rPr lang="en-US" sz="2400" b="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2400" b="0" i="1" kern="1200" dirty="0">
                          <a:solidFill>
                            <a:schemeClr val="tx2"/>
                          </a:solidFill>
                          <a:effectLst/>
                          <a:latin typeface="+mn-lt"/>
                          <a:ea typeface="+mn-ea"/>
                          <a:cs typeface="+mn-cs"/>
                        </a:rPr>
                        <a:t>3. MCL will plan</a:t>
                      </a:r>
                      <a:r>
                        <a:rPr lang="en-US" sz="2400" b="0" i="1" kern="1200" baseline="0" dirty="0">
                          <a:solidFill>
                            <a:schemeClr val="tx2"/>
                          </a:solidFill>
                          <a:effectLst/>
                          <a:latin typeface="+mn-lt"/>
                          <a:ea typeface="+mn-ea"/>
                          <a:cs typeface="+mn-cs"/>
                        </a:rPr>
                        <a:t> and deliver co-teaching session with teachers in blocks showing the highest need.</a:t>
                      </a:r>
                      <a:endParaRPr lang="en-US" sz="2400" b="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33588">
                <a:tc vMerge="1">
                  <a:txBody>
                    <a:bodyPr/>
                    <a:lstStyle/>
                    <a:p>
                      <a:endParaRPr lang="en-US"/>
                    </a:p>
                  </a:txBody>
                  <a:tcPr/>
                </a:tc>
                <a:tc>
                  <a:txBody>
                    <a:bodyPr/>
                    <a:lstStyle/>
                    <a:p>
                      <a:pPr marL="0" marR="0">
                        <a:lnSpc>
                          <a:spcPct val="115000"/>
                        </a:lnSpc>
                        <a:spcBef>
                          <a:spcPts val="0"/>
                        </a:spcBef>
                        <a:spcAft>
                          <a:spcPts val="0"/>
                        </a:spcAft>
                      </a:pPr>
                      <a:r>
                        <a:rPr lang="en-US" sz="2400" b="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t>
                      </a:r>
                      <a:r>
                        <a:rPr lang="en-US" sz="2400" b="0" i="1" kern="1200" dirty="0">
                          <a:solidFill>
                            <a:schemeClr val="tx2"/>
                          </a:solidFill>
                          <a:effectLst/>
                          <a:latin typeface="+mn-lt"/>
                          <a:ea typeface="+mn-ea"/>
                          <a:cs typeface="+mn-cs"/>
                        </a:rPr>
                        <a:t>4. MCL will create</a:t>
                      </a:r>
                      <a:r>
                        <a:rPr lang="en-US" sz="2400" b="0" i="1" kern="1200" baseline="0" dirty="0">
                          <a:solidFill>
                            <a:schemeClr val="tx2"/>
                          </a:solidFill>
                          <a:effectLst/>
                          <a:latin typeface="+mn-lt"/>
                          <a:ea typeface="+mn-ea"/>
                          <a:cs typeface="+mn-cs"/>
                        </a:rPr>
                        <a:t> online enrichment activities delivered through a blended-learning rotation for highest-achieving students.</a:t>
                      </a:r>
                      <a:endParaRPr lang="en-US" sz="2400" b="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184822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p:txBody>
      </p:sp>
      <p:sp>
        <p:nvSpPr>
          <p:cNvPr id="4" name="Slide Number Placeholder 3"/>
          <p:cNvSpPr>
            <a:spLocks noGrp="1"/>
          </p:cNvSpPr>
          <p:nvPr>
            <p:ph type="sldNum" sz="quarter" idx="12"/>
          </p:nvPr>
        </p:nvSpPr>
        <p:spPr/>
        <p:txBody>
          <a:bodyPr/>
          <a:lstStyle/>
          <a:p>
            <a:fld id="{F1886A22-0E8C-411E-A09E-05692142F1D7}" type="slidenum">
              <a:rPr lang="en-US" sz="1600" smtClean="0">
                <a:solidFill>
                  <a:prstClr val="black"/>
                </a:solidFill>
                <a:latin typeface="Calibri"/>
              </a:rPr>
              <a:pPr/>
              <a:t>14</a:t>
            </a:fld>
            <a:endParaRPr lang="en-US" dirty="0">
              <a:solidFill>
                <a:prstClr val="black"/>
              </a:solidFill>
              <a:latin typeface="Calibri"/>
            </a:endParaRPr>
          </a:p>
        </p:txBody>
      </p:sp>
      <p:sp>
        <p:nvSpPr>
          <p:cNvPr id="5" name="Title 4"/>
          <p:cNvSpPr>
            <a:spLocks noGrp="1"/>
          </p:cNvSpPr>
          <p:nvPr>
            <p:ph type="title"/>
          </p:nvPr>
        </p:nvSpPr>
        <p:spPr/>
        <p:txBody>
          <a:bodyPr>
            <a:noAutofit/>
          </a:bodyPr>
          <a:lstStyle/>
          <a:p>
            <a:r>
              <a:rPr lang="en-US" sz="4000" b="1" dirty="0">
                <a:solidFill>
                  <a:schemeClr val="tx2">
                    <a:lumMod val="75000"/>
                  </a:schemeClr>
                </a:solidFill>
              </a:rPr>
              <a:t>Communication Plan</a:t>
            </a:r>
          </a:p>
        </p:txBody>
      </p:sp>
      <p:graphicFrame>
        <p:nvGraphicFramePr>
          <p:cNvPr id="7" name="Table 6"/>
          <p:cNvGraphicFramePr>
            <a:graphicFrameLocks noGrp="1"/>
          </p:cNvGraphicFramePr>
          <p:nvPr>
            <p:extLst>
              <p:ext uri="{D42A27DB-BD31-4B8C-83A1-F6EECF244321}">
                <p14:modId xmlns:p14="http://schemas.microsoft.com/office/powerpoint/2010/main" val="3026723990"/>
              </p:ext>
            </p:extLst>
          </p:nvPr>
        </p:nvGraphicFramePr>
        <p:xfrm>
          <a:off x="1287379" y="1905000"/>
          <a:ext cx="6684962" cy="3085560"/>
        </p:xfrm>
        <a:graphic>
          <a:graphicData uri="http://schemas.openxmlformats.org/drawingml/2006/table">
            <a:tbl>
              <a:tblPr firstRow="1" firstCol="1" bandRow="1"/>
              <a:tblGrid>
                <a:gridCol w="2310355">
                  <a:extLst>
                    <a:ext uri="{9D8B030D-6E8A-4147-A177-3AD203B41FA5}">
                      <a16:colId xmlns:a16="http://schemas.microsoft.com/office/drawing/2014/main" val="20000"/>
                    </a:ext>
                  </a:extLst>
                </a:gridCol>
                <a:gridCol w="4374607">
                  <a:extLst>
                    <a:ext uri="{9D8B030D-6E8A-4147-A177-3AD203B41FA5}">
                      <a16:colId xmlns:a16="http://schemas.microsoft.com/office/drawing/2014/main" val="20001"/>
                    </a:ext>
                  </a:extLst>
                </a:gridCol>
              </a:tblGrid>
              <a:tr h="3085560">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Who are the main people that this goal will affect?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7</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
                      </a: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grade math</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teachers, 7</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-grade MCL, 7</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-grade students and parents</a:t>
                      </a:r>
                      <a:endParaRPr lang="en-US" sz="2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36709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p:txBody>
      </p:sp>
      <p:sp>
        <p:nvSpPr>
          <p:cNvPr id="4" name="Slide Number Placeholder 3"/>
          <p:cNvSpPr>
            <a:spLocks noGrp="1"/>
          </p:cNvSpPr>
          <p:nvPr>
            <p:ph type="sldNum" sz="quarter" idx="12"/>
          </p:nvPr>
        </p:nvSpPr>
        <p:spPr/>
        <p:txBody>
          <a:bodyPr/>
          <a:lstStyle/>
          <a:p>
            <a:fld id="{F1886A22-0E8C-411E-A09E-05692142F1D7}" type="slidenum">
              <a:rPr lang="en-US" sz="1600" smtClean="0">
                <a:solidFill>
                  <a:prstClr val="black"/>
                </a:solidFill>
                <a:latin typeface="Calibri"/>
              </a:rPr>
              <a:pPr/>
              <a:t>15</a:t>
            </a:fld>
            <a:endParaRPr lang="en-US" dirty="0">
              <a:solidFill>
                <a:prstClr val="black"/>
              </a:solidFill>
              <a:latin typeface="Calibri"/>
            </a:endParaRPr>
          </a:p>
        </p:txBody>
      </p:sp>
      <p:sp>
        <p:nvSpPr>
          <p:cNvPr id="5" name="Title 4"/>
          <p:cNvSpPr>
            <a:spLocks noGrp="1"/>
          </p:cNvSpPr>
          <p:nvPr>
            <p:ph type="title"/>
          </p:nvPr>
        </p:nvSpPr>
        <p:spPr/>
        <p:txBody>
          <a:bodyPr>
            <a:noAutofit/>
          </a:bodyPr>
          <a:lstStyle/>
          <a:p>
            <a:r>
              <a:rPr lang="en-US" sz="4000" b="1" dirty="0">
                <a:solidFill>
                  <a:schemeClr val="tx2">
                    <a:lumMod val="75000"/>
                  </a:schemeClr>
                </a:solidFill>
              </a:rPr>
              <a:t>Communication Plan</a:t>
            </a:r>
          </a:p>
        </p:txBody>
      </p:sp>
      <p:graphicFrame>
        <p:nvGraphicFramePr>
          <p:cNvPr id="3" name="Table 2"/>
          <p:cNvGraphicFramePr>
            <a:graphicFrameLocks noGrp="1"/>
          </p:cNvGraphicFramePr>
          <p:nvPr>
            <p:extLst>
              <p:ext uri="{D42A27DB-BD31-4B8C-83A1-F6EECF244321}">
                <p14:modId xmlns:p14="http://schemas.microsoft.com/office/powerpoint/2010/main" val="967282022"/>
              </p:ext>
            </p:extLst>
          </p:nvPr>
        </p:nvGraphicFramePr>
        <p:xfrm>
          <a:off x="685800" y="1905000"/>
          <a:ext cx="7391400" cy="2699004"/>
        </p:xfrm>
        <a:graphic>
          <a:graphicData uri="http://schemas.openxmlformats.org/drawingml/2006/table">
            <a:tbl>
              <a:tblPr firstRow="1" firstCol="1" bandRow="1"/>
              <a:tblGrid>
                <a:gridCol w="2554503">
                  <a:extLst>
                    <a:ext uri="{9D8B030D-6E8A-4147-A177-3AD203B41FA5}">
                      <a16:colId xmlns:a16="http://schemas.microsoft.com/office/drawing/2014/main" val="20000"/>
                    </a:ext>
                  </a:extLst>
                </a:gridCol>
                <a:gridCol w="4836897">
                  <a:extLst>
                    <a:ext uri="{9D8B030D-6E8A-4147-A177-3AD203B41FA5}">
                      <a16:colId xmlns:a16="http://schemas.microsoft.com/office/drawing/2014/main" val="20001"/>
                    </a:ext>
                  </a:extLst>
                </a:gridCol>
              </a:tblGrid>
              <a:tr h="1919334">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How will you communicate both</a:t>
                      </a:r>
                      <a:r>
                        <a:rPr lang="en-US" sz="2800" baseline="0" dirty="0">
                          <a:effectLst/>
                          <a:latin typeface="Calibri" panose="020F0502020204030204" pitchFamily="34" charset="0"/>
                          <a:ea typeface="Calibri" panose="020F0502020204030204" pitchFamily="34" charset="0"/>
                          <a:cs typeface="Calibri" panose="020F0502020204030204" pitchFamily="34" charset="0"/>
                        </a:rPr>
                        <a:t> short- and </a:t>
                      </a:r>
                      <a:r>
                        <a:rPr lang="en-US" sz="2800" dirty="0">
                          <a:effectLst/>
                          <a:latin typeface="Calibri" panose="020F0502020204030204" pitchFamily="34" charset="0"/>
                          <a:ea typeface="Calibri" panose="020F0502020204030204" pitchFamily="34" charset="0"/>
                          <a:cs typeface="Calibri" panose="020F0502020204030204" pitchFamily="34" charset="0"/>
                        </a:rPr>
                        <a:t> long-term goals to them?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200" b="0" i="1" kern="1200" dirty="0">
                          <a:solidFill>
                            <a:schemeClr val="tx2"/>
                          </a:solidFill>
                          <a:effectLst/>
                          <a:latin typeface="+mn-lt"/>
                          <a:ea typeface="+mn-ea"/>
                          <a:cs typeface="+mn-cs"/>
                        </a:rPr>
                        <a:t>MCL will develop and share long- and short-term goals with team teachers. Team teachers will communicate goals</a:t>
                      </a:r>
                      <a:r>
                        <a:rPr lang="en-US" sz="2200" b="0" i="1" kern="1200" baseline="0" dirty="0">
                          <a:solidFill>
                            <a:schemeClr val="tx2"/>
                          </a:solidFill>
                          <a:effectLst/>
                          <a:latin typeface="+mn-lt"/>
                          <a:ea typeface="+mn-ea"/>
                          <a:cs typeface="+mn-cs"/>
                        </a:rPr>
                        <a:t> </a:t>
                      </a:r>
                      <a:r>
                        <a:rPr lang="en-US" sz="2200" b="0" i="1" kern="1200" dirty="0">
                          <a:solidFill>
                            <a:schemeClr val="tx2"/>
                          </a:solidFill>
                          <a:effectLst/>
                          <a:latin typeface="+mn-lt"/>
                          <a:ea typeface="+mn-ea"/>
                          <a:cs typeface="+mn-cs"/>
                        </a:rPr>
                        <a:t>with students</a:t>
                      </a:r>
                      <a:r>
                        <a:rPr lang="en-US" sz="2200" b="0" i="1" kern="1200" baseline="0" dirty="0">
                          <a:solidFill>
                            <a:schemeClr val="tx2"/>
                          </a:solidFill>
                          <a:effectLst/>
                          <a:latin typeface="+mn-lt"/>
                          <a:ea typeface="+mn-ea"/>
                          <a:cs typeface="+mn-cs"/>
                        </a:rPr>
                        <a:t> and parents. Students will track their weekly progress toward meeting the goals in their math folder and will have parents sign their folder.</a:t>
                      </a:r>
                      <a:endParaRPr lang="en-US" sz="2200" b="0" i="1" dirty="0">
                        <a:solidFill>
                          <a:schemeClr val="tx2"/>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7"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3347543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p:txBody>
      </p:sp>
      <p:sp>
        <p:nvSpPr>
          <p:cNvPr id="4" name="Slide Number Placeholder 3"/>
          <p:cNvSpPr>
            <a:spLocks noGrp="1"/>
          </p:cNvSpPr>
          <p:nvPr>
            <p:ph type="sldNum" sz="quarter" idx="12"/>
          </p:nvPr>
        </p:nvSpPr>
        <p:spPr/>
        <p:txBody>
          <a:bodyPr/>
          <a:lstStyle/>
          <a:p>
            <a:fld id="{F1886A22-0E8C-411E-A09E-05692142F1D7}" type="slidenum">
              <a:rPr lang="en-US" sz="1600" smtClean="0">
                <a:solidFill>
                  <a:prstClr val="black"/>
                </a:solidFill>
                <a:latin typeface="Calibri"/>
              </a:rPr>
              <a:pPr/>
              <a:t>16</a:t>
            </a:fld>
            <a:endParaRPr lang="en-US" dirty="0">
              <a:solidFill>
                <a:prstClr val="black"/>
              </a:solidFill>
              <a:latin typeface="Calibri"/>
            </a:endParaRPr>
          </a:p>
        </p:txBody>
      </p:sp>
      <p:sp>
        <p:nvSpPr>
          <p:cNvPr id="5" name="Title 4"/>
          <p:cNvSpPr>
            <a:spLocks noGrp="1"/>
          </p:cNvSpPr>
          <p:nvPr>
            <p:ph type="title"/>
          </p:nvPr>
        </p:nvSpPr>
        <p:spPr/>
        <p:txBody>
          <a:bodyPr>
            <a:noAutofit/>
          </a:bodyPr>
          <a:lstStyle/>
          <a:p>
            <a:r>
              <a:rPr lang="en-US" sz="4000" b="1" dirty="0">
                <a:solidFill>
                  <a:schemeClr val="tx2">
                    <a:lumMod val="75000"/>
                  </a:schemeClr>
                </a:solidFill>
              </a:rPr>
              <a:t>Work Time</a:t>
            </a:r>
          </a:p>
        </p:txBody>
      </p:sp>
      <p:sp>
        <p:nvSpPr>
          <p:cNvPr id="7" name="Rectangle 6"/>
          <p:cNvSpPr/>
          <p:nvPr/>
        </p:nvSpPr>
        <p:spPr>
          <a:xfrm>
            <a:off x="348848" y="2297348"/>
            <a:ext cx="5029200" cy="2800767"/>
          </a:xfrm>
          <a:prstGeom prst="rect">
            <a:avLst/>
          </a:prstGeom>
        </p:spPr>
        <p:txBody>
          <a:bodyPr wrap="square">
            <a:spAutoFit/>
          </a:bodyPr>
          <a:lstStyle/>
          <a:p>
            <a:r>
              <a:rPr lang="en-GB" sz="3600" dirty="0"/>
              <a:t>Create Your 90-Day Plan:</a:t>
            </a:r>
          </a:p>
          <a:p>
            <a:pPr marL="571500" indent="-571500">
              <a:buFont typeface="Arial" panose="020B0604020202020204" pitchFamily="34" charset="0"/>
              <a:buChar char="•"/>
            </a:pPr>
            <a:r>
              <a:rPr lang="en-GB" sz="2800" dirty="0"/>
              <a:t>Student learning goals</a:t>
            </a:r>
          </a:p>
          <a:p>
            <a:pPr marL="571500" indent="-571500">
              <a:buFont typeface="Arial" panose="020B0604020202020204" pitchFamily="34" charset="0"/>
              <a:buChar char="•"/>
            </a:pPr>
            <a:r>
              <a:rPr lang="en-GB" sz="2800" dirty="0"/>
              <a:t>Conditions for learning goals</a:t>
            </a:r>
          </a:p>
          <a:p>
            <a:pPr marL="571500" indent="-571500">
              <a:buFont typeface="Arial" panose="020B0604020202020204" pitchFamily="34" charset="0"/>
              <a:buChar char="•"/>
            </a:pPr>
            <a:r>
              <a:rPr lang="en-GB" sz="2800" dirty="0"/>
              <a:t>Instructional practice goals</a:t>
            </a:r>
          </a:p>
          <a:p>
            <a:pPr marL="571500" indent="-571500">
              <a:buFont typeface="Arial" panose="020B0604020202020204" pitchFamily="34" charset="0"/>
              <a:buChar char="•"/>
            </a:pPr>
            <a:endParaRPr lang="en-GB" sz="2800" b="1" dirty="0"/>
          </a:p>
          <a:p>
            <a:pPr algn="ctr"/>
            <a:endParaRPr lang="en-GB" sz="2800" dirty="0"/>
          </a:p>
        </p:txBody>
      </p:sp>
      <p:sp>
        <p:nvSpPr>
          <p:cNvPr id="8" name="Isosceles Triangle 7"/>
          <p:cNvSpPr/>
          <p:nvPr/>
        </p:nvSpPr>
        <p:spPr>
          <a:xfrm>
            <a:off x="7407122" y="4829311"/>
            <a:ext cx="1017596" cy="772798"/>
          </a:xfrm>
          <a:prstGeom prst="triangle">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flipV="1">
            <a:off x="7403606" y="4038600"/>
            <a:ext cx="1017596" cy="772798"/>
          </a:xfrm>
          <a:prstGeom prst="triangle">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entagon 9"/>
          <p:cNvSpPr/>
          <p:nvPr/>
        </p:nvSpPr>
        <p:spPr>
          <a:xfrm rot="16200000">
            <a:off x="7580995" y="5182104"/>
            <a:ext cx="790770" cy="49239"/>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llate 10"/>
          <p:cNvSpPr/>
          <p:nvPr/>
        </p:nvSpPr>
        <p:spPr>
          <a:xfrm>
            <a:off x="7411891" y="4038600"/>
            <a:ext cx="1066834" cy="1599512"/>
          </a:xfrm>
          <a:prstGeom prst="flowChartCollate">
            <a:avLst/>
          </a:prstGeom>
          <a:solidFill>
            <a:schemeClr val="accent1">
              <a:lumMod val="60000"/>
              <a:lumOff val="40000"/>
            </a:schemeClr>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7656058" y="4074317"/>
            <a:ext cx="598629" cy="523220"/>
          </a:xfrm>
          <a:prstGeom prst="rect">
            <a:avLst/>
          </a:prstGeom>
          <a:noFill/>
          <a:ln>
            <a:noFill/>
          </a:ln>
        </p:spPr>
        <p:txBody>
          <a:bodyPr wrap="square" rtlCol="0">
            <a:spAutoFit/>
          </a:bodyPr>
          <a:lstStyle/>
          <a:p>
            <a:pPr algn="ctr"/>
            <a:r>
              <a:rPr lang="en-GB" sz="1400" dirty="0"/>
              <a:t>15 </a:t>
            </a:r>
            <a:r>
              <a:rPr lang="en-GB" sz="1400" dirty="0" err="1"/>
              <a:t>mins</a:t>
            </a:r>
            <a:endParaRPr lang="en-GB" sz="1400" dirty="0"/>
          </a:p>
        </p:txBody>
      </p:sp>
      <p:sp>
        <p:nvSpPr>
          <p:cNvPr id="13" name="Text Box 5"/>
          <p:cNvSpPr txBox="1">
            <a:spLocks noChangeArrowheads="1"/>
          </p:cNvSpPr>
          <p:nvPr/>
        </p:nvSpPr>
        <p:spPr bwMode="auto">
          <a:xfrm>
            <a:off x="7643036" y="5242297"/>
            <a:ext cx="578944" cy="369332"/>
          </a:xfrm>
          <a:prstGeom prst="rect">
            <a:avLst/>
          </a:prstGeom>
          <a:noFill/>
          <a:ln w="9525">
            <a:noFill/>
            <a:miter lim="800000"/>
            <a:headEnd/>
            <a:tailEnd/>
          </a:ln>
          <a:effectLst/>
        </p:spPr>
        <p:txBody>
          <a:bodyPr wrap="square">
            <a:spAutoFit/>
          </a:bodyPr>
          <a:lstStyle/>
          <a:p>
            <a:r>
              <a:rPr lang="en-GB" dirty="0"/>
              <a:t>End</a:t>
            </a:r>
          </a:p>
        </p:txBody>
      </p:sp>
      <p:pic>
        <p:nvPicPr>
          <p:cNvPr id="14" name="MS90038826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4499993" y="5841268"/>
            <a:ext cx="144016" cy="144016"/>
          </a:xfrm>
          <a:prstGeom prst="rect">
            <a:avLst/>
          </a:prstGeom>
        </p:spPr>
      </p:pic>
      <p:sp>
        <p:nvSpPr>
          <p:cNvPr id="15" name="Rectangle 14"/>
          <p:cNvSpPr>
            <a:spLocks noChangeArrowheads="1"/>
          </p:cNvSpPr>
          <p:nvPr/>
        </p:nvSpPr>
        <p:spPr bwMode="auto">
          <a:xfrm>
            <a:off x="1008063" y="5816701"/>
            <a:ext cx="6659562" cy="252413"/>
          </a:xfrm>
          <a:prstGeom prst="rect">
            <a:avLst/>
          </a:prstGeom>
          <a:gradFill rotWithShape="1">
            <a:gsLst>
              <a:gs pos="0">
                <a:srgbClr val="FFFF66"/>
              </a:gs>
              <a:gs pos="100000">
                <a:srgbClr val="FF3300"/>
              </a:gs>
            </a:gsLst>
            <a:lin ang="0" scaled="1"/>
          </a:gradFill>
          <a:ln w="28575">
            <a:noFill/>
            <a:miter lim="800000"/>
            <a:headEnd/>
            <a:tailEnd/>
          </a:ln>
          <a:effectLst/>
        </p:spPr>
        <p:txBody>
          <a:bodyPr wrap="none" anchor="ctr"/>
          <a:lstStyle/>
          <a:p>
            <a:endParaRPr lang="en-GB"/>
          </a:p>
        </p:txBody>
      </p:sp>
      <p:sp>
        <p:nvSpPr>
          <p:cNvPr id="16" name="Rectangle 15"/>
          <p:cNvSpPr>
            <a:spLocks noChangeArrowheads="1"/>
          </p:cNvSpPr>
          <p:nvPr/>
        </p:nvSpPr>
        <p:spPr bwMode="auto">
          <a:xfrm>
            <a:off x="1008063" y="5800725"/>
            <a:ext cx="6659562" cy="252413"/>
          </a:xfrm>
          <a:prstGeom prst="rect">
            <a:avLst/>
          </a:prstGeom>
          <a:noFill/>
          <a:ln w="28575">
            <a:solidFill>
              <a:schemeClr val="tx1"/>
            </a:solidFill>
            <a:miter lim="800000"/>
            <a:headEnd/>
            <a:tailEnd/>
          </a:ln>
          <a:effectLst/>
        </p:spPr>
        <p:txBody>
          <a:bodyPr wrap="none" anchor="ctr"/>
          <a:lstStyle/>
          <a:p>
            <a:endParaRPr lang="en-GB"/>
          </a:p>
        </p:txBody>
      </p:sp>
      <p:pic>
        <p:nvPicPr>
          <p:cNvPr id="2050" name="Picture 2" descr="http://cdn.xl.thumbs.canstockphoto.com/canstock13210835.jpg"/>
          <p:cNvPicPr>
            <a:picLocks noChangeAspect="1" noChangeArrowheads="1"/>
          </p:cNvPicPr>
          <p:nvPr/>
        </p:nvPicPr>
        <p:blipFill rotWithShape="1">
          <a:blip r:embed="rId7">
            <a:extLst>
              <a:ext uri="{28A0092B-C50C-407E-A947-70E740481C1C}">
                <a14:useLocalDpi xmlns:a14="http://schemas.microsoft.com/office/drawing/2010/main" val="0"/>
              </a:ext>
            </a:extLst>
          </a:blip>
          <a:srcRect b="11083"/>
          <a:stretch/>
        </p:blipFill>
        <p:spPr bwMode="auto">
          <a:xfrm>
            <a:off x="5541024" y="1631816"/>
            <a:ext cx="3273178" cy="2091196"/>
          </a:xfrm>
          <a:prstGeom prst="rect">
            <a:avLst/>
          </a:prstGeom>
          <a:noFill/>
          <a:extLst>
            <a:ext uri="{909E8E84-426E-40DD-AFC4-6F175D3DCCD1}">
              <a14:hiddenFill xmlns:a14="http://schemas.microsoft.com/office/drawing/2010/main">
                <a:solidFill>
                  <a:srgbClr val="FFFFFF"/>
                </a:solidFill>
              </a14:hiddenFill>
            </a:ext>
          </a:extLst>
        </p:spPr>
      </p:pic>
      <p:sp>
        <p:nvSpPr>
          <p:cNvPr id="19"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182042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900000"/>
                                        <p:tgtEl>
                                          <p:spTgt spid="9"/>
                                        </p:tgtEl>
                                      </p:cBhvr>
                                    </p:animEffect>
                                    <p:set>
                                      <p:cBhvr>
                                        <p:cTn id="7" dur="1" fill="hold">
                                          <p:stCondLst>
                                            <p:cond delay="899999"/>
                                          </p:stCondLst>
                                        </p:cTn>
                                        <p:tgtEl>
                                          <p:spTgt spid="9"/>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900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9000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5" name="laser.wav"/>
                                        </p:tgtEl>
                                      </p:cMediaNode>
                                    </p:audio>
                                  </p:sub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1200000"/>
                                        <p:tgtEl>
                                          <p:spTgt spid="15"/>
                                        </p:tgtEl>
                                      </p:cBhvr>
                                    </p:animEffect>
                                  </p:childTnLst>
                                </p:cTn>
                              </p:par>
                              <p:par>
                                <p:cTn id="22" presetID="1" presetClass="mediacall" presetSubtype="0" fill="hold" nodeType="withEffect">
                                  <p:stCondLst>
                                    <p:cond delay="0"/>
                                  </p:stCondLst>
                                  <p:childTnLst>
                                    <p:cmd type="call" cmd="playFrom(0.0)">
                                      <p:cBhvr>
                                        <p:cTn id="23" dur="7048"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24" fill="hold" display="0">
                  <p:stCondLst>
                    <p:cond delay="indefinite"/>
                  </p:stCondLst>
                  <p:endCondLst>
                    <p:cond evt="onNext" delay="0">
                      <p:tgtEl>
                        <p:sldTgt/>
                      </p:tgtEl>
                    </p:cond>
                    <p:cond evt="onPrev" delay="0">
                      <p:tgtEl>
                        <p:sldTgt/>
                      </p:tgtEl>
                    </p:cond>
                    <p:cond evt="onStopAudio" delay="0">
                      <p:tgtEl>
                        <p:sldTgt/>
                      </p:tgtEl>
                    </p:cond>
                  </p:endCondLst>
                </p:cTn>
                <p:tgtEl>
                  <p:spTgt spid="14"/>
                </p:tgtEl>
              </p:cMediaNode>
            </p:audio>
          </p:childTnLst>
        </p:cTn>
      </p:par>
    </p:tnLst>
    <p:bldLst>
      <p:bldP spid="8" grpId="0" animBg="1"/>
      <p:bldP spid="9" grpId="0" animBg="1"/>
      <p:bldP spid="10" grpId="0" animBg="1"/>
      <p:bldP spid="13"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p:txBody>
      </p:sp>
      <p:sp>
        <p:nvSpPr>
          <p:cNvPr id="4" name="Slide Number Placeholder 3"/>
          <p:cNvSpPr>
            <a:spLocks noGrp="1"/>
          </p:cNvSpPr>
          <p:nvPr>
            <p:ph type="sldNum" sz="quarter" idx="12"/>
          </p:nvPr>
        </p:nvSpPr>
        <p:spPr/>
        <p:txBody>
          <a:bodyPr/>
          <a:lstStyle/>
          <a:p>
            <a:fld id="{F1886A22-0E8C-411E-A09E-05692142F1D7}" type="slidenum">
              <a:rPr lang="en-US" sz="1600" smtClean="0">
                <a:solidFill>
                  <a:prstClr val="black"/>
                </a:solidFill>
                <a:latin typeface="Calibri"/>
              </a:rPr>
              <a:pPr/>
              <a:t>17</a:t>
            </a:fld>
            <a:endParaRPr lang="en-US" dirty="0">
              <a:solidFill>
                <a:prstClr val="black"/>
              </a:solidFill>
              <a:latin typeface="Calibri"/>
            </a:endParaRPr>
          </a:p>
        </p:txBody>
      </p:sp>
      <p:sp>
        <p:nvSpPr>
          <p:cNvPr id="5" name="Title 4"/>
          <p:cNvSpPr>
            <a:spLocks noGrp="1"/>
          </p:cNvSpPr>
          <p:nvPr>
            <p:ph type="title"/>
          </p:nvPr>
        </p:nvSpPr>
        <p:spPr/>
        <p:txBody>
          <a:bodyPr>
            <a:noAutofit/>
          </a:bodyPr>
          <a:lstStyle/>
          <a:p>
            <a:r>
              <a:rPr lang="en-US" sz="4000" b="1" dirty="0">
                <a:solidFill>
                  <a:schemeClr val="tx2">
                    <a:lumMod val="75000"/>
                  </a:schemeClr>
                </a:solidFill>
              </a:rPr>
              <a:t>Accountability</a:t>
            </a:r>
          </a:p>
        </p:txBody>
      </p:sp>
      <p:sp>
        <p:nvSpPr>
          <p:cNvPr id="7" name="Rectangle 6"/>
          <p:cNvSpPr/>
          <p:nvPr/>
        </p:nvSpPr>
        <p:spPr>
          <a:xfrm>
            <a:off x="457200" y="1826383"/>
            <a:ext cx="8077200" cy="2431435"/>
          </a:xfrm>
          <a:prstGeom prst="rect">
            <a:avLst/>
          </a:prstGeom>
        </p:spPr>
        <p:txBody>
          <a:bodyPr wrap="square">
            <a:spAutoFit/>
          </a:bodyPr>
          <a:lstStyle/>
          <a:p>
            <a:pPr algn="ctr"/>
            <a:r>
              <a:rPr lang="en-GB" sz="3200" dirty="0"/>
              <a:t>How will you be accountable for the goals?</a:t>
            </a:r>
          </a:p>
          <a:p>
            <a:pPr algn="ctr"/>
            <a:endParaRPr lang="en-GB" sz="3200" dirty="0"/>
          </a:p>
          <a:p>
            <a:pPr algn="ctr"/>
            <a:r>
              <a:rPr lang="en-GB" sz="3200" dirty="0"/>
              <a:t>How will you check in on your progress?</a:t>
            </a:r>
          </a:p>
          <a:p>
            <a:pPr algn="ctr"/>
            <a:endParaRPr lang="en-GB" sz="2800" b="1" dirty="0"/>
          </a:p>
          <a:p>
            <a:pPr algn="ctr"/>
            <a:endParaRPr lang="en-GB" sz="2800" dirty="0"/>
          </a:p>
        </p:txBody>
      </p:sp>
      <p:pic>
        <p:nvPicPr>
          <p:cNvPr id="9"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005369" y="5257800"/>
            <a:ext cx="143661" cy="143661"/>
          </a:xfrm>
          <a:prstGeom prst="rect">
            <a:avLst/>
          </a:prstGeom>
          <a:solidFill>
            <a:schemeClr val="accent3">
              <a:lumMod val="75000"/>
            </a:schemeClr>
          </a:solidFill>
        </p:spPr>
      </p:pic>
      <p:sp>
        <p:nvSpPr>
          <p:cNvPr id="10" name="Oval 9"/>
          <p:cNvSpPr/>
          <p:nvPr/>
        </p:nvSpPr>
        <p:spPr>
          <a:xfrm>
            <a:off x="7620597" y="4939266"/>
            <a:ext cx="1205948" cy="1205948"/>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p:cNvSpPr/>
          <p:nvPr/>
        </p:nvSpPr>
        <p:spPr>
          <a:xfrm>
            <a:off x="7620597" y="4939266"/>
            <a:ext cx="1205948" cy="1205948"/>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2"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34217451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300000"/>
                                        <p:tgtEl>
                                          <p:spTgt spid="11"/>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7" fill="hold"/>
                                        <p:tgtEl>
                                          <p:spTgt spid="9"/>
                                        </p:tgtEl>
                                      </p:cBhvr>
                                    </p:cmd>
                                  </p:childTnLst>
                                </p:cTn>
                              </p:par>
                            </p:childTnLst>
                          </p:cTn>
                        </p:par>
                      </p:childTnLst>
                    </p:cTn>
                  </p:par>
                </p:childTnLst>
              </p:cTn>
              <p:nextCondLst>
                <p:cond evt="onClick" delay="0">
                  <p:tgtEl>
                    <p:spTgt spid="10"/>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p:txBody>
      </p:sp>
      <p:sp>
        <p:nvSpPr>
          <p:cNvPr id="4" name="Slide Number Placeholder 3"/>
          <p:cNvSpPr>
            <a:spLocks noGrp="1"/>
          </p:cNvSpPr>
          <p:nvPr>
            <p:ph type="sldNum" sz="quarter" idx="12"/>
          </p:nvPr>
        </p:nvSpPr>
        <p:spPr/>
        <p:txBody>
          <a:bodyPr/>
          <a:lstStyle/>
          <a:p>
            <a:fld id="{F1886A22-0E8C-411E-A09E-05692142F1D7}" type="slidenum">
              <a:rPr lang="en-US" sz="1600" smtClean="0">
                <a:solidFill>
                  <a:prstClr val="black"/>
                </a:solidFill>
                <a:latin typeface="Calibri"/>
              </a:rPr>
              <a:pPr/>
              <a:t>18</a:t>
            </a:fld>
            <a:endParaRPr lang="en-US" dirty="0">
              <a:solidFill>
                <a:prstClr val="black"/>
              </a:solidFill>
              <a:latin typeface="Calibri"/>
            </a:endParaRPr>
          </a:p>
        </p:txBody>
      </p:sp>
      <p:sp>
        <p:nvSpPr>
          <p:cNvPr id="5" name="Title 4"/>
          <p:cNvSpPr>
            <a:spLocks noGrp="1"/>
          </p:cNvSpPr>
          <p:nvPr>
            <p:ph type="title"/>
          </p:nvPr>
        </p:nvSpPr>
        <p:spPr/>
        <p:txBody>
          <a:bodyPr>
            <a:noAutofit/>
          </a:bodyPr>
          <a:lstStyle/>
          <a:p>
            <a:r>
              <a:rPr lang="en-US" sz="4000" b="1" dirty="0">
                <a:solidFill>
                  <a:schemeClr val="tx2">
                    <a:lumMod val="75000"/>
                  </a:schemeClr>
                </a:solidFill>
              </a:rPr>
              <a:t>Priority Dashboard</a:t>
            </a:r>
          </a:p>
        </p:txBody>
      </p:sp>
      <p:sp>
        <p:nvSpPr>
          <p:cNvPr id="12"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pic>
        <p:nvPicPr>
          <p:cNvPr id="2" name="Picture 1">
            <a:hlinkClick r:id="rId3"/>
          </p:cNvPr>
          <p:cNvPicPr>
            <a:picLocks noChangeAspect="1"/>
          </p:cNvPicPr>
          <p:nvPr/>
        </p:nvPicPr>
        <p:blipFill>
          <a:blip r:embed="rId4"/>
          <a:stretch>
            <a:fillRect/>
          </a:stretch>
        </p:blipFill>
        <p:spPr>
          <a:xfrm>
            <a:off x="163607" y="1648852"/>
            <a:ext cx="8839200" cy="4202349"/>
          </a:xfrm>
          <a:prstGeom prst="rect">
            <a:avLst/>
          </a:prstGeom>
        </p:spPr>
      </p:pic>
    </p:spTree>
    <p:extLst>
      <p:ext uri="{BB962C8B-B14F-4D97-AF65-F5344CB8AC3E}">
        <p14:creationId xmlns:p14="http://schemas.microsoft.com/office/powerpoint/2010/main" val="2693770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endParaRPr lang="en-US" sz="4000" dirty="0"/>
          </a:p>
          <a:p>
            <a:pPr lvl="0"/>
            <a:endParaRPr lang="en-US" sz="4000" dirty="0"/>
          </a:p>
          <a:p>
            <a:pPr lvl="0"/>
            <a:endParaRPr lang="en-US" sz="2400" dirty="0"/>
          </a:p>
        </p:txBody>
      </p:sp>
      <p:sp>
        <p:nvSpPr>
          <p:cNvPr id="2" name="Footer Placeholder 1"/>
          <p:cNvSpPr>
            <a:spLocks noGrp="1"/>
          </p:cNvSpPr>
          <p:nvPr>
            <p:ph type="ftr" sz="quarter" idx="11"/>
          </p:nvPr>
        </p:nvSpPr>
        <p:spPr/>
        <p:txBody>
          <a:bodyPr/>
          <a:lstStyle/>
          <a:p>
            <a:pPr algn="l"/>
            <a:r>
              <a:rPr lang="en-US" sz="1600" dirty="0">
                <a:solidFill>
                  <a:prstClr val="black"/>
                </a:solidFill>
                <a:latin typeface="Calibri"/>
              </a:rPr>
              <a:t>©2016 Public Impact		              OpportunityCulture.org</a:t>
            </a:r>
          </a:p>
        </p:txBody>
      </p:sp>
      <p:sp>
        <p:nvSpPr>
          <p:cNvPr id="4" name="Slide Number Placeholder 3"/>
          <p:cNvSpPr>
            <a:spLocks noGrp="1"/>
          </p:cNvSpPr>
          <p:nvPr>
            <p:ph type="sldNum" sz="quarter" idx="12"/>
          </p:nvPr>
        </p:nvSpPr>
        <p:spPr/>
        <p:txBody>
          <a:bodyPr/>
          <a:lstStyle/>
          <a:p>
            <a:fld id="{F1886A22-0E8C-411E-A09E-05692142F1D7}" type="slidenum">
              <a:rPr lang="en-US" smtClean="0">
                <a:solidFill>
                  <a:prstClr val="black"/>
                </a:solidFill>
                <a:latin typeface="Calibri"/>
              </a:rPr>
              <a:pPr/>
              <a:t>19</a:t>
            </a:fld>
            <a:endParaRPr lang="en-US" dirty="0">
              <a:solidFill>
                <a:prstClr val="black"/>
              </a:solidFill>
              <a:latin typeface="Calibri"/>
            </a:endParaRPr>
          </a:p>
        </p:txBody>
      </p:sp>
      <p:sp>
        <p:nvSpPr>
          <p:cNvPr id="5" name="Title 4"/>
          <p:cNvSpPr>
            <a:spLocks noGrp="1"/>
          </p:cNvSpPr>
          <p:nvPr>
            <p:ph type="title"/>
          </p:nvPr>
        </p:nvSpPr>
        <p:spPr/>
        <p:txBody>
          <a:bodyPr>
            <a:noAutofit/>
          </a:bodyPr>
          <a:lstStyle/>
          <a:p>
            <a:r>
              <a:rPr lang="en-US" sz="4000" b="1" dirty="0">
                <a:solidFill>
                  <a:schemeClr val="tx2">
                    <a:lumMod val="75000"/>
                  </a:schemeClr>
                </a:solidFill>
              </a:rPr>
              <a:t>Launching Your First Week</a:t>
            </a:r>
          </a:p>
        </p:txBody>
      </p:sp>
      <p:sp>
        <p:nvSpPr>
          <p:cNvPr id="7" name="Rectangle 6"/>
          <p:cNvSpPr/>
          <p:nvPr/>
        </p:nvSpPr>
        <p:spPr>
          <a:xfrm>
            <a:off x="457200" y="1483895"/>
            <a:ext cx="8686800" cy="2246769"/>
          </a:xfrm>
          <a:prstGeom prst="rect">
            <a:avLst/>
          </a:prstGeom>
        </p:spPr>
        <p:txBody>
          <a:bodyPr wrap="square">
            <a:spAutoFit/>
          </a:bodyPr>
          <a:lstStyle/>
          <a:p>
            <a:r>
              <a:rPr lang="en-GB" sz="2800" dirty="0"/>
              <a:t>How will you:</a:t>
            </a:r>
          </a:p>
          <a:p>
            <a:pPr marL="457200" indent="-457200">
              <a:buFont typeface="Arial" panose="020B0604020202020204" pitchFamily="34" charset="0"/>
              <a:buChar char="•"/>
            </a:pPr>
            <a:r>
              <a:rPr lang="en-GB" sz="2800" dirty="0"/>
              <a:t>Get to know your team?</a:t>
            </a:r>
          </a:p>
          <a:p>
            <a:pPr marL="457200" indent="-457200">
              <a:buFont typeface="Arial" panose="020B0604020202020204" pitchFamily="34" charset="0"/>
              <a:buChar char="•"/>
            </a:pPr>
            <a:r>
              <a:rPr lang="en-GB" sz="2800" dirty="0"/>
              <a:t>Establish and communicate norms and expectations?</a:t>
            </a:r>
          </a:p>
          <a:p>
            <a:pPr marL="457200" indent="-457200">
              <a:buFont typeface="Arial" panose="020B0604020202020204" pitchFamily="34" charset="0"/>
              <a:buChar char="•"/>
            </a:pPr>
            <a:r>
              <a:rPr lang="en-GB" sz="2800" dirty="0"/>
              <a:t>Communicate the MCL role and schedule?</a:t>
            </a:r>
          </a:p>
          <a:p>
            <a:pPr algn="ctr"/>
            <a:endParaRPr lang="en-GB" sz="2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9180" y="3706062"/>
            <a:ext cx="2605639" cy="2609088"/>
          </a:xfrm>
          <a:prstGeom prst="rect">
            <a:avLst/>
          </a:prstGeom>
        </p:spPr>
      </p:pic>
      <p:sp>
        <p:nvSpPr>
          <p:cNvPr id="8" name="Isosceles Triangle 7"/>
          <p:cNvSpPr/>
          <p:nvPr/>
        </p:nvSpPr>
        <p:spPr>
          <a:xfrm>
            <a:off x="7397286" y="5277012"/>
            <a:ext cx="1237797" cy="835151"/>
          </a:xfrm>
          <a:prstGeom prst="triangle">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flipV="1">
            <a:off x="7410450" y="4405856"/>
            <a:ext cx="1237797" cy="835151"/>
          </a:xfrm>
          <a:prstGeom prst="triangle">
            <a:avLst>
              <a:gd name="adj" fmla="val 50000"/>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entagon 9"/>
          <p:cNvSpPr/>
          <p:nvPr/>
        </p:nvSpPr>
        <p:spPr>
          <a:xfrm rot="16200000">
            <a:off x="7660047" y="5690935"/>
            <a:ext cx="854573" cy="59893"/>
          </a:xfrm>
          <a:prstGeom prst="homePlat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llate 10"/>
          <p:cNvSpPr/>
          <p:nvPr/>
        </p:nvSpPr>
        <p:spPr>
          <a:xfrm>
            <a:off x="7391400" y="4419600"/>
            <a:ext cx="1297690" cy="1728568"/>
          </a:xfrm>
          <a:prstGeom prst="flowChartCollate">
            <a:avLst/>
          </a:prstGeom>
          <a:solidFill>
            <a:schemeClr val="accent1">
              <a:lumMod val="60000"/>
              <a:lumOff val="40000"/>
            </a:schemeClr>
          </a:solidFill>
          <a:ln w="571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7694216" y="4444425"/>
            <a:ext cx="728167" cy="584775"/>
          </a:xfrm>
          <a:prstGeom prst="rect">
            <a:avLst/>
          </a:prstGeom>
          <a:noFill/>
          <a:ln>
            <a:noFill/>
          </a:ln>
        </p:spPr>
        <p:txBody>
          <a:bodyPr wrap="square" rtlCol="0">
            <a:spAutoFit/>
          </a:bodyPr>
          <a:lstStyle/>
          <a:p>
            <a:pPr algn="ctr"/>
            <a:r>
              <a:rPr lang="en-GB" sz="1600" dirty="0"/>
              <a:t>15 </a:t>
            </a:r>
            <a:r>
              <a:rPr lang="en-GB" sz="1600" dirty="0" err="1"/>
              <a:t>mins</a:t>
            </a:r>
            <a:endParaRPr lang="en-GB" sz="1600" dirty="0"/>
          </a:p>
        </p:txBody>
      </p:sp>
      <p:sp>
        <p:nvSpPr>
          <p:cNvPr id="13" name="Text Box 5"/>
          <p:cNvSpPr txBox="1">
            <a:spLocks noChangeArrowheads="1"/>
          </p:cNvSpPr>
          <p:nvPr/>
        </p:nvSpPr>
        <p:spPr bwMode="auto">
          <a:xfrm>
            <a:off x="7749581" y="5719531"/>
            <a:ext cx="704224" cy="369332"/>
          </a:xfrm>
          <a:prstGeom prst="rect">
            <a:avLst/>
          </a:prstGeom>
          <a:noFill/>
          <a:ln w="9525">
            <a:noFill/>
            <a:miter lim="800000"/>
            <a:headEnd/>
            <a:tailEnd/>
          </a:ln>
          <a:effectLst/>
        </p:spPr>
        <p:txBody>
          <a:bodyPr wrap="square">
            <a:spAutoFit/>
          </a:bodyPr>
          <a:lstStyle/>
          <a:p>
            <a:r>
              <a:rPr lang="en-GB" dirty="0"/>
              <a:t>End</a:t>
            </a:r>
          </a:p>
        </p:txBody>
      </p:sp>
    </p:spTree>
    <p:extLst>
      <p:ext uri="{BB962C8B-B14F-4D97-AF65-F5344CB8AC3E}">
        <p14:creationId xmlns:p14="http://schemas.microsoft.com/office/powerpoint/2010/main" val="389056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900000"/>
                                        <p:tgtEl>
                                          <p:spTgt spid="9"/>
                                        </p:tgtEl>
                                      </p:cBhvr>
                                    </p:animEffect>
                                    <p:set>
                                      <p:cBhvr>
                                        <p:cTn id="7" dur="1" fill="hold">
                                          <p:stCondLst>
                                            <p:cond delay="899999"/>
                                          </p:stCondLst>
                                        </p:cTn>
                                        <p:tgtEl>
                                          <p:spTgt spid="9"/>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9000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500"/>
                                        <p:tgtEl>
                                          <p:spTgt spid="10"/>
                                        </p:tgtEl>
                                      </p:cBhvr>
                                    </p:animEffect>
                                  </p:childTnLst>
                                </p:cTn>
                              </p:par>
                            </p:childTnLst>
                          </p:cTn>
                        </p:par>
                        <p:par>
                          <p:cTn id="14" fill="hold">
                            <p:stCondLst>
                              <p:cond delay="9000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audio>
                                      <p:cMediaNode vol="100000">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Learning Objectives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
        <p:nvSpPr>
          <p:cNvPr id="6" name="Content Placeholder 5"/>
          <p:cNvSpPr txBox="1">
            <a:spLocks/>
          </p:cNvSpPr>
          <p:nvPr/>
        </p:nvSpPr>
        <p:spPr>
          <a:xfrm>
            <a:off x="493426" y="1524000"/>
            <a:ext cx="8382000" cy="41315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During this session, participants will…</a:t>
            </a:r>
          </a:p>
          <a:p>
            <a:r>
              <a:rPr lang="en-US" sz="2800" dirty="0"/>
              <a:t>Identify three areas of highest need in your school</a:t>
            </a:r>
          </a:p>
          <a:p>
            <a:r>
              <a:rPr lang="en-US" sz="2800" dirty="0"/>
              <a:t>Create a long-term goal for the year aligned with an area of highest need</a:t>
            </a:r>
          </a:p>
          <a:p>
            <a:r>
              <a:rPr lang="en-US" sz="2800" dirty="0"/>
              <a:t>Create a short-term goal for the first months of school that supports your long-term goal</a:t>
            </a:r>
          </a:p>
          <a:p>
            <a:r>
              <a:rPr lang="en-US" sz="2800" dirty="0"/>
              <a:t>Plan how you will communicate both short- and long-term goals to key people: team teachers, parents, etc.</a:t>
            </a:r>
          </a:p>
        </p:txBody>
      </p:sp>
      <p:sp>
        <p:nvSpPr>
          <p:cNvPr id="5"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490505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http://www.theleadershipnotebook.com/2012/09/your-first-90-days.html</a:t>
            </a:r>
            <a:endParaRPr lang="en-US" dirty="0"/>
          </a:p>
          <a:p>
            <a:endParaRPr lang="en-US" dirty="0"/>
          </a:p>
        </p:txBody>
      </p:sp>
      <p:sp>
        <p:nvSpPr>
          <p:cNvPr id="3" name="Title 2"/>
          <p:cNvSpPr>
            <a:spLocks noGrp="1"/>
          </p:cNvSpPr>
          <p:nvPr>
            <p:ph type="title"/>
          </p:nvPr>
        </p:nvSpPr>
        <p:spPr/>
        <p:txBody>
          <a:bodyPr>
            <a:noAutofit/>
          </a:bodyPr>
          <a:lstStyle/>
          <a:p>
            <a:r>
              <a:rPr lang="en-US" sz="3600" b="1" dirty="0">
                <a:solidFill>
                  <a:schemeClr val="accent1">
                    <a:lumMod val="75000"/>
                  </a:schemeClr>
                </a:solidFill>
              </a:rPr>
              <a:t>Resources for Additional Learning</a:t>
            </a:r>
          </a:p>
        </p:txBody>
      </p:sp>
      <p:sp>
        <p:nvSpPr>
          <p:cNvPr id="5" name="Slide Number Placeholder 4"/>
          <p:cNvSpPr>
            <a:spLocks noGrp="1"/>
          </p:cNvSpPr>
          <p:nvPr>
            <p:ph type="sldNum" sz="quarter" idx="12"/>
          </p:nvPr>
        </p:nvSpPr>
        <p:spPr/>
        <p:txBody>
          <a:bodyPr/>
          <a:lstStyle/>
          <a:p>
            <a:fld id="{F1886A22-0E8C-411E-A09E-05692142F1D7}" type="slidenum">
              <a:rPr lang="en-US" smtClean="0">
                <a:solidFill>
                  <a:prstClr val="black"/>
                </a:solidFill>
                <a:latin typeface="Calibri"/>
              </a:rPr>
              <a:pPr/>
              <a:t>20</a:t>
            </a:fld>
            <a:endParaRPr lang="en-US" dirty="0">
              <a:solidFill>
                <a:prstClr val="black"/>
              </a:solidFill>
              <a:latin typeface="Calibri"/>
            </a:endParaRPr>
          </a:p>
        </p:txBody>
      </p:sp>
      <p:sp>
        <p:nvSpPr>
          <p:cNvPr id="7" name="Footer Placeholder 1"/>
          <p:cNvSpPr>
            <a:spLocks noGrp="1"/>
          </p:cNvSpPr>
          <p:nvPr>
            <p:ph type="ftr" sz="quarter" idx="11"/>
          </p:nvPr>
        </p:nvSpPr>
        <p:spPr>
          <a:xfrm>
            <a:off x="125507" y="6473825"/>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3432825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Importance of a 90-Day Plan</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
        <p:nvSpPr>
          <p:cNvPr id="8" name="Content Placeholder 1"/>
          <p:cNvSpPr txBox="1">
            <a:spLocks/>
          </p:cNvSpPr>
          <p:nvPr/>
        </p:nvSpPr>
        <p:spPr>
          <a:xfrm>
            <a:off x="1371600" y="1752599"/>
            <a:ext cx="6400800" cy="47863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Use data to identify </a:t>
            </a:r>
            <a:r>
              <a:rPr lang="en-US" sz="2800" b="1" dirty="0">
                <a:solidFill>
                  <a:schemeClr val="accent5">
                    <a:lumMod val="75000"/>
                  </a:schemeClr>
                </a:solidFill>
              </a:rPr>
              <a:t>key goals  </a:t>
            </a:r>
          </a:p>
          <a:p>
            <a:endParaRPr lang="en-US" sz="2800" dirty="0"/>
          </a:p>
          <a:p>
            <a:r>
              <a:rPr lang="en-US" sz="2800" dirty="0"/>
              <a:t>Identify </a:t>
            </a:r>
            <a:r>
              <a:rPr lang="en-US" sz="2800" b="1" dirty="0">
                <a:solidFill>
                  <a:schemeClr val="accent5">
                    <a:lumMod val="75000"/>
                  </a:schemeClr>
                </a:solidFill>
              </a:rPr>
              <a:t>quick wins </a:t>
            </a:r>
            <a:r>
              <a:rPr lang="en-US" sz="2800" dirty="0"/>
              <a:t>to create buy-in</a:t>
            </a:r>
          </a:p>
          <a:p>
            <a:endParaRPr lang="en-US" sz="2800" dirty="0"/>
          </a:p>
          <a:p>
            <a:r>
              <a:rPr lang="en-US" sz="2800" dirty="0"/>
              <a:t>Create a </a:t>
            </a:r>
            <a:r>
              <a:rPr lang="en-US" sz="2800" b="1" dirty="0">
                <a:solidFill>
                  <a:schemeClr val="accent5">
                    <a:lumMod val="75000"/>
                  </a:schemeClr>
                </a:solidFill>
              </a:rPr>
              <a:t>culture</a:t>
            </a:r>
            <a:r>
              <a:rPr lang="en-US" sz="2800" dirty="0"/>
              <a:t> focused on setting and meeting goals</a:t>
            </a:r>
          </a:p>
          <a:p>
            <a:endParaRPr lang="en-US" sz="2800" b="1" dirty="0"/>
          </a:p>
        </p:txBody>
      </p:sp>
      <p:grpSp>
        <p:nvGrpSpPr>
          <p:cNvPr id="9" name="Group 8"/>
          <p:cNvGrpSpPr/>
          <p:nvPr/>
        </p:nvGrpSpPr>
        <p:grpSpPr>
          <a:xfrm>
            <a:off x="228600" y="3135460"/>
            <a:ext cx="1143000" cy="3265340"/>
            <a:chOff x="614718" y="2126122"/>
            <a:chExt cx="1524000" cy="4353787"/>
          </a:xfrm>
        </p:grpSpPr>
        <p:pic>
          <p:nvPicPr>
            <p:cNvPr id="10" name="Picture 9"/>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5614" t="49799" r="46491" b="4857"/>
            <a:stretch/>
          </p:blipFill>
          <p:spPr>
            <a:xfrm>
              <a:off x="685800" y="2449773"/>
              <a:ext cx="1295400" cy="4030136"/>
            </a:xfrm>
            <a:prstGeom prst="rect">
              <a:avLst/>
            </a:prstGeom>
          </p:spPr>
        </p:pic>
        <p:sp>
          <p:nvSpPr>
            <p:cNvPr id="11" name="Rectangle 10"/>
            <p:cNvSpPr/>
            <p:nvPr/>
          </p:nvSpPr>
          <p:spPr>
            <a:xfrm>
              <a:off x="1757718" y="2306415"/>
              <a:ext cx="381000" cy="360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14718" y="2306415"/>
              <a:ext cx="381000" cy="360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24318" y="2126122"/>
              <a:ext cx="381000" cy="360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6030" t="12526" r="46031" b="32778"/>
          <a:stretch/>
        </p:blipFill>
        <p:spPr>
          <a:xfrm flipH="1">
            <a:off x="8031921" y="3270679"/>
            <a:ext cx="801522" cy="2928683"/>
          </a:xfrm>
          <a:prstGeom prst="rect">
            <a:avLst/>
          </a:prstGeom>
        </p:spPr>
      </p:pic>
      <p:sp>
        <p:nvSpPr>
          <p:cNvPr id="15"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92238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90-Day Entry Plan Outline</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5"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8956" y="1794679"/>
            <a:ext cx="7855444" cy="4225121"/>
          </a:xfrm>
        </p:spPr>
      </p:pic>
      <p:sp>
        <p:nvSpPr>
          <p:cNvPr id="5"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341388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Looking at Data</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
        <p:nvSpPr>
          <p:cNvPr id="5" name="Content Placeholder 1"/>
          <p:cNvSpPr txBox="1">
            <a:spLocks/>
          </p:cNvSpPr>
          <p:nvPr/>
        </p:nvSpPr>
        <p:spPr>
          <a:xfrm>
            <a:off x="493059" y="1768474"/>
            <a:ext cx="4688541" cy="43275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Notice:</a:t>
            </a:r>
          </a:p>
          <a:p>
            <a:r>
              <a:rPr lang="en-US" sz="2800" dirty="0"/>
              <a:t>What are the current levels of student performance?</a:t>
            </a:r>
          </a:p>
          <a:p>
            <a:r>
              <a:rPr lang="en-US" sz="2800" dirty="0"/>
              <a:t>What school culture issues could you positively impact as an MCL?</a:t>
            </a:r>
          </a:p>
          <a:p>
            <a:r>
              <a:rPr lang="en-US" sz="2800" dirty="0"/>
              <a:t>Are there any patterns or trends in the data?</a:t>
            </a:r>
          </a:p>
        </p:txBody>
      </p:sp>
      <p:pic>
        <p:nvPicPr>
          <p:cNvPr id="1026" name="Picture 2" descr="http://www.clipartkid.com/images/12/data-analysis-vector-templates-OdSWWv-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8"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6246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SMART Goals</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1026" name="Picture 2" descr="http://www.clipartkid.com/images/12/data-analysis-vector-templates-OdSWWv-clipa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905000"/>
            <a:ext cx="3505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457200" y="1905000"/>
            <a:ext cx="8382000" cy="4419600"/>
          </a:xfrm>
        </p:spPr>
        <p:txBody>
          <a:bodyPr>
            <a:normAutofit/>
          </a:bodyPr>
          <a:lstStyle/>
          <a:p>
            <a:r>
              <a:rPr lang="en-US" b="1" dirty="0">
                <a:solidFill>
                  <a:schemeClr val="accent5">
                    <a:lumMod val="75000"/>
                  </a:schemeClr>
                </a:solidFill>
                <a:latin typeface="Arial Black" panose="020B0A04020102020204" pitchFamily="34" charset="0"/>
              </a:rPr>
              <a:t>S</a:t>
            </a:r>
            <a:r>
              <a:rPr lang="en-US" sz="2800" dirty="0"/>
              <a:t>pecific and Strategic</a:t>
            </a:r>
          </a:p>
          <a:p>
            <a:r>
              <a:rPr lang="en-US" b="1" dirty="0">
                <a:solidFill>
                  <a:schemeClr val="accent5">
                    <a:lumMod val="75000"/>
                  </a:schemeClr>
                </a:solidFill>
                <a:latin typeface="Arial Black" panose="020B0A04020102020204" pitchFamily="34" charset="0"/>
              </a:rPr>
              <a:t>M</a:t>
            </a:r>
            <a:r>
              <a:rPr lang="en-US" sz="2800" dirty="0"/>
              <a:t>easurable</a:t>
            </a:r>
          </a:p>
          <a:p>
            <a:r>
              <a:rPr lang="en-US" b="1" dirty="0">
                <a:solidFill>
                  <a:schemeClr val="accent5">
                    <a:lumMod val="75000"/>
                  </a:schemeClr>
                </a:solidFill>
                <a:latin typeface="Arial Black" panose="020B0A04020102020204" pitchFamily="34" charset="0"/>
              </a:rPr>
              <a:t>A</a:t>
            </a:r>
            <a:r>
              <a:rPr lang="en-US" sz="2800" dirty="0"/>
              <a:t>ction-Oriented</a:t>
            </a:r>
          </a:p>
          <a:p>
            <a:r>
              <a:rPr lang="en-US" b="1" dirty="0">
                <a:solidFill>
                  <a:schemeClr val="accent5">
                    <a:lumMod val="75000"/>
                  </a:schemeClr>
                </a:solidFill>
                <a:latin typeface="Arial Black" panose="020B0A04020102020204" pitchFamily="34" charset="0"/>
              </a:rPr>
              <a:t>R</a:t>
            </a:r>
            <a:r>
              <a:rPr lang="en-US" sz="2800" dirty="0"/>
              <a:t>ealistic (or </a:t>
            </a:r>
            <a:r>
              <a:rPr lang="en-US" sz="2800" b="1" dirty="0">
                <a:solidFill>
                  <a:schemeClr val="accent5">
                    <a:lumMod val="75000"/>
                  </a:schemeClr>
                </a:solidFill>
              </a:rPr>
              <a:t>R</a:t>
            </a:r>
            <a:r>
              <a:rPr lang="en-US" sz="2800" dirty="0"/>
              <a:t>obust!)</a:t>
            </a:r>
          </a:p>
          <a:p>
            <a:r>
              <a:rPr lang="en-US" b="1" dirty="0">
                <a:solidFill>
                  <a:schemeClr val="accent5">
                    <a:lumMod val="75000"/>
                  </a:schemeClr>
                </a:solidFill>
                <a:latin typeface="Arial Black" panose="020B0A04020102020204" pitchFamily="34" charset="0"/>
              </a:rPr>
              <a:t>T</a:t>
            </a:r>
            <a:r>
              <a:rPr lang="en-US" sz="2800" dirty="0"/>
              <a:t>imed and Tracked</a:t>
            </a:r>
            <a:endParaRPr lang="en-US" sz="2800" b="1" dirty="0"/>
          </a:p>
          <a:p>
            <a:pPr lvl="0"/>
            <a:endParaRPr lang="en-US" sz="4000" dirty="0"/>
          </a:p>
        </p:txBody>
      </p:sp>
      <p:sp>
        <p:nvSpPr>
          <p:cNvPr id="8"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416092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Long-Term Goal</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8" name="Table 7"/>
          <p:cNvGraphicFramePr>
            <a:graphicFrameLocks noGrp="1"/>
          </p:cNvGraphicFramePr>
          <p:nvPr>
            <p:extLst>
              <p:ext uri="{D42A27DB-BD31-4B8C-83A1-F6EECF244321}">
                <p14:modId xmlns:p14="http://schemas.microsoft.com/office/powerpoint/2010/main" val="498757578"/>
              </p:ext>
            </p:extLst>
          </p:nvPr>
        </p:nvGraphicFramePr>
        <p:xfrm>
          <a:off x="1447800" y="1752600"/>
          <a:ext cx="6629400" cy="3364992"/>
        </p:xfrm>
        <a:graphic>
          <a:graphicData uri="http://schemas.openxmlformats.org/drawingml/2006/table">
            <a:tbl>
              <a:tblPr firstRow="1" firstCol="1" bandRow="1"/>
              <a:tblGrid>
                <a:gridCol w="2349041">
                  <a:extLst>
                    <a:ext uri="{9D8B030D-6E8A-4147-A177-3AD203B41FA5}">
                      <a16:colId xmlns:a16="http://schemas.microsoft.com/office/drawing/2014/main" val="20000"/>
                    </a:ext>
                  </a:extLst>
                </a:gridCol>
                <a:gridCol w="4280359">
                  <a:extLst>
                    <a:ext uri="{9D8B030D-6E8A-4147-A177-3AD203B41FA5}">
                      <a16:colId xmlns:a16="http://schemas.microsoft.com/office/drawing/2014/main" val="20001"/>
                    </a:ext>
                  </a:extLst>
                </a:gridCol>
              </a:tblGrid>
              <a:tr h="3301256">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Write a long-term goal based on one high-leverage area of need.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i="1" dirty="0">
                          <a:solidFill>
                            <a:schemeClr val="tx2"/>
                          </a:solidFill>
                        </a:rPr>
                        <a:t>As a result of weekly 7</a:t>
                      </a:r>
                      <a:r>
                        <a:rPr lang="en-US" sz="2400" i="1" baseline="30000" dirty="0">
                          <a:solidFill>
                            <a:schemeClr val="tx2"/>
                          </a:solidFill>
                        </a:rPr>
                        <a:t>th</a:t>
                      </a:r>
                      <a:r>
                        <a:rPr lang="en-US" sz="2400" i="1" dirty="0">
                          <a:solidFill>
                            <a:schemeClr val="tx2"/>
                          </a:solidFill>
                        </a:rPr>
                        <a:t>-grade team data analysis, action planning, and data-driven lesson planning, students taught by the 7</a:t>
                      </a:r>
                      <a:r>
                        <a:rPr lang="en-US" sz="2400" i="1" baseline="30000" dirty="0">
                          <a:solidFill>
                            <a:schemeClr val="tx2"/>
                          </a:solidFill>
                        </a:rPr>
                        <a:t>th</a:t>
                      </a:r>
                      <a:r>
                        <a:rPr lang="en-US" sz="2400" i="1" dirty="0">
                          <a:solidFill>
                            <a:schemeClr val="tx2"/>
                          </a:solidFill>
                        </a:rPr>
                        <a:t>-grade math team will show an average of 1½ years of growth on the end-of-year math assessment.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374351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Long-Term Goal</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5" name="Content Placeholder 12"/>
          <p:cNvGraphicFramePr>
            <a:graphicFrameLocks noGrp="1"/>
          </p:cNvGraphicFramePr>
          <p:nvPr>
            <p:ph idx="1"/>
            <p:extLst>
              <p:ext uri="{D42A27DB-BD31-4B8C-83A1-F6EECF244321}">
                <p14:modId xmlns:p14="http://schemas.microsoft.com/office/powerpoint/2010/main" val="411456876"/>
              </p:ext>
            </p:extLst>
          </p:nvPr>
        </p:nvGraphicFramePr>
        <p:xfrm>
          <a:off x="876300" y="1634681"/>
          <a:ext cx="7391400" cy="4488751"/>
        </p:xfrm>
        <a:graphic>
          <a:graphicData uri="http://schemas.openxmlformats.org/drawingml/2006/table">
            <a:tbl>
              <a:tblPr firstRow="1" firstCol="1" bandRow="1"/>
              <a:tblGrid>
                <a:gridCol w="3314700">
                  <a:extLst>
                    <a:ext uri="{9D8B030D-6E8A-4147-A177-3AD203B41FA5}">
                      <a16:colId xmlns:a16="http://schemas.microsoft.com/office/drawing/2014/main" val="20000"/>
                    </a:ext>
                  </a:extLst>
                </a:gridCol>
                <a:gridCol w="4076700">
                  <a:extLst>
                    <a:ext uri="{9D8B030D-6E8A-4147-A177-3AD203B41FA5}">
                      <a16:colId xmlns:a16="http://schemas.microsoft.com/office/drawing/2014/main" val="20001"/>
                    </a:ext>
                  </a:extLst>
                </a:gridCol>
              </a:tblGrid>
              <a:tr h="2175319">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How and how often will the goal be monitored and assessed? Include who will be responsible for completing this step.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tabLst>
                          <a:tab pos="2524125" algn="l"/>
                        </a:tabLst>
                      </a:pPr>
                      <a:r>
                        <a:rPr lang="en-US" sz="22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The goal will be monitored by all 7</a:t>
                      </a:r>
                      <a:r>
                        <a:rPr lang="en-US" sz="22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2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grade math teachers through quarterly common formative assessments.</a:t>
                      </a:r>
                      <a:endParaRPr lang="en-US"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11680">
                <a:tc>
                  <a:txBody>
                    <a:bodyPr/>
                    <a:lstStyle/>
                    <a:p>
                      <a:pPr marL="0" marR="0">
                        <a:lnSpc>
                          <a:spcPct val="115000"/>
                        </a:lnSpc>
                        <a:spcBef>
                          <a:spcPts val="0"/>
                        </a:spcBef>
                        <a:spcAft>
                          <a:spcPts val="0"/>
                        </a:spcAft>
                      </a:pPr>
                      <a:r>
                        <a:rPr lang="en-US" sz="2400" dirty="0">
                          <a:effectLst/>
                          <a:latin typeface="Calibri" panose="020F0502020204030204" pitchFamily="34" charset="0"/>
                          <a:ea typeface="Calibri" panose="020F0502020204030204" pitchFamily="34" charset="0"/>
                          <a:cs typeface="Calibri" panose="020F0502020204030204" pitchFamily="34" charset="0"/>
                        </a:rPr>
                        <a:t>How will adjustments be made? Include who will be responsible for this step.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2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Adjustments in the goal and</a:t>
                      </a:r>
                      <a:r>
                        <a:rPr lang="en-US" sz="22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action steps will be made by the 7</a:t>
                      </a:r>
                      <a:r>
                        <a:rPr lang="en-US" sz="22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2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-grade team in data-driven action planning as needed. The MCL will be responsible for ensuring adjustments are made.</a:t>
                      </a:r>
                      <a:endParaRPr lang="en-US" sz="22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228830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28600"/>
            <a:ext cx="8229600" cy="1143000"/>
          </a:xfrm>
        </p:spPr>
        <p:txBody>
          <a:bodyPr>
            <a:normAutofit/>
          </a:bodyPr>
          <a:lstStyle/>
          <a:p>
            <a:r>
              <a:rPr lang="en-US" sz="4000" b="1" dirty="0">
                <a:solidFill>
                  <a:schemeClr val="tx2">
                    <a:lumMod val="75000"/>
                  </a:schemeClr>
                </a:solidFill>
              </a:rPr>
              <a:t>Long-Term Goal</a:t>
            </a:r>
            <a:endParaRPr lang="en-US" sz="4000" dirty="0"/>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1886A22-0E8C-411E-A09E-05692142F1D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graphicFrame>
        <p:nvGraphicFramePr>
          <p:cNvPr id="6" name="Content Placeholder 3"/>
          <p:cNvGraphicFramePr>
            <a:graphicFrameLocks/>
          </p:cNvGraphicFramePr>
          <p:nvPr>
            <p:extLst>
              <p:ext uri="{D42A27DB-BD31-4B8C-83A1-F6EECF244321}">
                <p14:modId xmlns:p14="http://schemas.microsoft.com/office/powerpoint/2010/main" val="1687356963"/>
              </p:ext>
            </p:extLst>
          </p:nvPr>
        </p:nvGraphicFramePr>
        <p:xfrm>
          <a:off x="1447800" y="2286000"/>
          <a:ext cx="6556692" cy="2460879"/>
        </p:xfrm>
        <a:graphic>
          <a:graphicData uri="http://schemas.openxmlformats.org/drawingml/2006/table">
            <a:tbl>
              <a:tblPr firstRow="1" firstCol="1" bandRow="1"/>
              <a:tblGrid>
                <a:gridCol w="2323277">
                  <a:extLst>
                    <a:ext uri="{9D8B030D-6E8A-4147-A177-3AD203B41FA5}">
                      <a16:colId xmlns:a16="http://schemas.microsoft.com/office/drawing/2014/main" val="20000"/>
                    </a:ext>
                  </a:extLst>
                </a:gridCol>
                <a:gridCol w="4233415">
                  <a:extLst>
                    <a:ext uri="{9D8B030D-6E8A-4147-A177-3AD203B41FA5}">
                      <a16:colId xmlns:a16="http://schemas.microsoft.com/office/drawing/2014/main" val="20001"/>
                    </a:ext>
                  </a:extLst>
                </a:gridCol>
              </a:tblGrid>
              <a:tr h="2460879">
                <a:tc>
                  <a:txBody>
                    <a:bodyPr/>
                    <a:lstStyle/>
                    <a:p>
                      <a:pPr marL="0" marR="0">
                        <a:lnSpc>
                          <a:spcPct val="115000"/>
                        </a:lnSpc>
                        <a:spcBef>
                          <a:spcPts val="0"/>
                        </a:spcBef>
                        <a:spcAft>
                          <a:spcPts val="0"/>
                        </a:spcAft>
                      </a:pPr>
                      <a:r>
                        <a:rPr lang="en-US" sz="2800" dirty="0">
                          <a:effectLst/>
                          <a:latin typeface="Calibri" panose="020F0502020204030204" pitchFamily="34" charset="0"/>
                          <a:ea typeface="Calibri" panose="020F0502020204030204" pitchFamily="34" charset="0"/>
                          <a:cs typeface="Calibri" panose="020F0502020204030204" pitchFamily="34" charset="0"/>
                        </a:rPr>
                        <a:t>How will you know when the goal is met?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When the 7</a:t>
                      </a:r>
                      <a:r>
                        <a:rPr lang="en-US" sz="2400" i="1" baseline="3000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th</a:t>
                      </a:r>
                      <a:r>
                        <a:rPr lang="en-US" sz="2400" i="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grade students show 1</a:t>
                      </a:r>
                      <a:r>
                        <a:rPr lang="en-US" sz="2400" i="1" baseline="0"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½ years of growth on the end-of-year math assessment.</a:t>
                      </a:r>
                      <a:endParaRPr lang="en-US" sz="2400" i="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8" name="Footer Placeholder 1"/>
          <p:cNvSpPr>
            <a:spLocks noGrp="1"/>
          </p:cNvSpPr>
          <p:nvPr>
            <p:ph type="ftr" sz="quarter" idx="11"/>
          </p:nvPr>
        </p:nvSpPr>
        <p:spPr>
          <a:xfrm>
            <a:off x="125507" y="6365316"/>
            <a:ext cx="6884893" cy="365125"/>
          </a:xfrm>
        </p:spPr>
        <p:txBody>
          <a:bodyPr/>
          <a:lstStyle/>
          <a:p>
            <a:pPr algn="l"/>
            <a:r>
              <a:rPr lang="en-US" sz="1600" dirty="0">
                <a:solidFill>
                  <a:prstClr val="black"/>
                </a:solidFill>
                <a:latin typeface="Calibri"/>
              </a:rPr>
              <a:t>©2016 Public Impact		              OpportunityCulture.org</a:t>
            </a:r>
          </a:p>
        </p:txBody>
      </p:sp>
    </p:spTree>
    <p:extLst>
      <p:ext uri="{BB962C8B-B14F-4D97-AF65-F5344CB8AC3E}">
        <p14:creationId xmlns:p14="http://schemas.microsoft.com/office/powerpoint/2010/main" val="1574967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A43AA103397748BFD4F884437AE62F" ma:contentTypeVersion="10" ma:contentTypeDescription="Create a new document." ma:contentTypeScope="" ma:versionID="32abf52b28e9756ebe92a8350d982586">
  <xsd:schema xmlns:xsd="http://www.w3.org/2001/XMLSchema" xmlns:xs="http://www.w3.org/2001/XMLSchema" xmlns:p="http://schemas.microsoft.com/office/2006/metadata/properties" xmlns:ns2="fbf88c96-2400-42d8-8ed9-06e8d33894c2" xmlns:ns3="f6b3f15d-861b-4600-8c21-ae04f1a06088" targetNamespace="http://schemas.microsoft.com/office/2006/metadata/properties" ma:root="true" ma:fieldsID="bb72b0f1bca3bfab8277a387123e877d" ns2:_="" ns3:_="">
    <xsd:import namespace="fbf88c96-2400-42d8-8ed9-06e8d33894c2"/>
    <xsd:import namespace="f6b3f15d-861b-4600-8c21-ae04f1a06088"/>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b3f15d-861b-4600-8c21-ae04f1a06088"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F0CFDC-A60A-4437-A4C5-CBDDE81CEF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88c96-2400-42d8-8ed9-06e8d33894c2"/>
    <ds:schemaRef ds:uri="f6b3f15d-861b-4600-8c21-ae04f1a06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0CB11B8-1F90-4E39-B6E6-4846B14123A1}">
  <ds:schemaRefs>
    <ds:schemaRef ds:uri="http://schemas.microsoft.com/sharepoint/v3/contenttype/forms"/>
  </ds:schemaRefs>
</ds:datastoreItem>
</file>

<file path=customXml/itemProps3.xml><?xml version="1.0" encoding="utf-8"?>
<ds:datastoreItem xmlns:ds="http://schemas.openxmlformats.org/officeDocument/2006/customXml" ds:itemID="{74B7D13F-7AD6-4C77-9100-B3455CCBD6FD}">
  <ds:schemaRefs>
    <ds:schemaRef ds:uri="http://schemas.microsoft.com/office/2006/metadata/properties"/>
    <ds:schemaRef ds:uri="f6b3f15d-861b-4600-8c21-ae04f1a06088"/>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fbf88c96-2400-42d8-8ed9-06e8d33894c2"/>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18141</TotalTime>
  <Words>5048</Words>
  <Application>Microsoft Office PowerPoint</Application>
  <PresentationFormat>On-screen Show (4:3)</PresentationFormat>
  <Paragraphs>371</Paragraphs>
  <Slides>20</Slides>
  <Notes>19</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Arial Black</vt:lpstr>
      <vt:lpstr>Calibri</vt:lpstr>
      <vt:lpstr>Garamond</vt:lpstr>
      <vt:lpstr>Times New Roman</vt:lpstr>
      <vt:lpstr>Office Theme</vt:lpstr>
      <vt:lpstr>PPT template</vt:lpstr>
      <vt:lpstr>PowerPoint Presentation</vt:lpstr>
      <vt:lpstr>Learning Objectives</vt:lpstr>
      <vt:lpstr>Importance of a 90-Day Plan</vt:lpstr>
      <vt:lpstr>90-Day Entry Plan Outline</vt:lpstr>
      <vt:lpstr>Looking at Data</vt:lpstr>
      <vt:lpstr>SMART Goals</vt:lpstr>
      <vt:lpstr>Long-Term Goal</vt:lpstr>
      <vt:lpstr>Long-Term Goal</vt:lpstr>
      <vt:lpstr>Long-Term Goal</vt:lpstr>
      <vt:lpstr>Short-Term Goal</vt:lpstr>
      <vt:lpstr>Short-Term Goal</vt:lpstr>
      <vt:lpstr>Short-Term Goal</vt:lpstr>
      <vt:lpstr>Action Steps</vt:lpstr>
      <vt:lpstr>Communication Plan</vt:lpstr>
      <vt:lpstr>Communication Plan</vt:lpstr>
      <vt:lpstr>Work Time</vt:lpstr>
      <vt:lpstr>Accountability</vt:lpstr>
      <vt:lpstr>Priority Dashboard</vt:lpstr>
      <vt:lpstr>Launching Your First Week</vt:lpstr>
      <vt:lpstr>Resources for Additional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Beverley Tyndall</cp:lastModifiedBy>
  <cp:revision>316</cp:revision>
  <dcterms:created xsi:type="dcterms:W3CDTF">2014-01-21T13:55:53Z</dcterms:created>
  <dcterms:modified xsi:type="dcterms:W3CDTF">2017-06-21T00:28:34Z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0x010100ACA43AA103397748BFD4F884437AE62F</vt:lpwstr>
  </property>
</Properties>
</file>