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35"/>
  </p:notesMasterIdLst>
  <p:sldIdLst>
    <p:sldId id="257" r:id="rId6"/>
    <p:sldId id="287" r:id="rId7"/>
    <p:sldId id="323" r:id="rId8"/>
    <p:sldId id="335" r:id="rId9"/>
    <p:sldId id="336" r:id="rId10"/>
    <p:sldId id="337" r:id="rId11"/>
    <p:sldId id="338" r:id="rId12"/>
    <p:sldId id="339" r:id="rId13"/>
    <p:sldId id="351" r:id="rId14"/>
    <p:sldId id="352" r:id="rId15"/>
    <p:sldId id="353" r:id="rId16"/>
    <p:sldId id="354" r:id="rId17"/>
    <p:sldId id="355" r:id="rId18"/>
    <p:sldId id="356" r:id="rId19"/>
    <p:sldId id="357" r:id="rId20"/>
    <p:sldId id="358" r:id="rId21"/>
    <p:sldId id="359" r:id="rId22"/>
    <p:sldId id="360" r:id="rId23"/>
    <p:sldId id="340" r:id="rId24"/>
    <p:sldId id="342" r:id="rId25"/>
    <p:sldId id="343" r:id="rId26"/>
    <p:sldId id="344" r:id="rId27"/>
    <p:sldId id="345" r:id="rId28"/>
    <p:sldId id="346" r:id="rId29"/>
    <p:sldId id="361" r:id="rId30"/>
    <p:sldId id="348" r:id="rId31"/>
    <p:sldId id="363" r:id="rId32"/>
    <p:sldId id="334" r:id="rId33"/>
    <p:sldId id="36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Han" initials="" lastIdx="31" clrIdx="0"/>
  <p:cmAuthor id="7" name="Cassie Lutterloh" initials="CL" lastIdx="26" clrIdx="7">
    <p:extLst/>
  </p:cmAuthor>
  <p:cmAuthor id="1" name="Rob" initials="R" lastIdx="1" clrIdx="1"/>
  <p:cmAuthor id="8" name="Julia Fisher" initials="JF" lastIdx="9" clrIdx="8">
    <p:extLst/>
  </p:cmAuthor>
  <p:cmAuthor id="2" name="Nita" initials="N" lastIdx="18" clrIdx="2"/>
  <p:cmAuthor id="9" name="Cassie Lutterloh" initials="CL [2]" lastIdx="3" clrIdx="9">
    <p:extLst/>
  </p:cmAuthor>
  <p:cmAuthor id="3" name="Nita Losoponkul" initials="NL" lastIdx="42" clrIdx="3">
    <p:extLst/>
  </p:cmAuthor>
  <p:cmAuthor id="10" name="Kendall King" initials="KK" lastIdx="3" clrIdx="10">
    <p:extLst/>
  </p:cmAuthor>
  <p:cmAuthor id="4" name="romain bertrand" initials="rb" lastIdx="6" clrIdx="4">
    <p:extLst/>
  </p:cmAuthor>
  <p:cmAuthor id="11" name="Shonaka" initials="SE" lastIdx="1" clrIdx="11">
    <p:extLst/>
  </p:cmAuthor>
  <p:cmAuthor id="5" name="Rob Weldon" initials="RW" lastIdx="1" clrIdx="5">
    <p:extLst/>
  </p:cmAuthor>
  <p:cmAuthor id="6" name="Lucy Steiner" initials="LS" lastIdx="7"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200"/>
    <a:srgbClr val="FCE014"/>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974" autoAdjust="0"/>
  </p:normalViewPr>
  <p:slideViewPr>
    <p:cSldViewPr snapToGrid="0">
      <p:cViewPr varScale="1">
        <p:scale>
          <a:sx n="64" d="100"/>
          <a:sy n="64" d="100"/>
        </p:scale>
        <p:origin x="2514" y="60"/>
      </p:cViewPr>
      <p:guideLst>
        <p:guide orient="horz" pos="2160"/>
        <p:guide pos="2880"/>
      </p:guideLst>
    </p:cSldViewPr>
  </p:slideViewPr>
  <p:notesTextViewPr>
    <p:cViewPr>
      <p:scale>
        <a:sx n="1" d="1"/>
        <a:sy n="1" d="1"/>
      </p:scale>
      <p:origin x="0" y="0"/>
    </p:cViewPr>
  </p:notesTextViewPr>
  <p:sorterViewPr>
    <p:cViewPr>
      <p:scale>
        <a:sx n="100" d="100"/>
        <a:sy n="100" d="100"/>
      </p:scale>
      <p:origin x="0" y="-2466"/>
    </p:cViewPr>
  </p:sorterViewPr>
  <p:notesViewPr>
    <p:cSldViewPr snapToGrid="0">
      <p:cViewPr>
        <p:scale>
          <a:sx n="1" d="2"/>
          <a:sy n="1" d="2"/>
        </p:scale>
        <p:origin x="2970" y="20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956D1-41B1-454D-B410-738E56291A1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51215C2-31D3-4B6B-B152-7002883F4907}">
      <dgm:prSet phldrT="[Text]"/>
      <dgm:spPr/>
      <dgm:t>
        <a:bodyPr/>
        <a:lstStyle/>
        <a:p>
          <a:r>
            <a:rPr lang="en-US" dirty="0"/>
            <a:t>Agree on expectations for observation experience</a:t>
          </a:r>
        </a:p>
      </dgm:t>
    </dgm:pt>
    <dgm:pt modelId="{32CABDA4-5D8D-4AC6-AD05-74A9EE657EDA}" type="parTrans" cxnId="{66FE03EB-342B-4C88-9249-EBED7E5FDB9E}">
      <dgm:prSet/>
      <dgm:spPr/>
      <dgm:t>
        <a:bodyPr/>
        <a:lstStyle/>
        <a:p>
          <a:endParaRPr lang="en-US"/>
        </a:p>
      </dgm:t>
    </dgm:pt>
    <dgm:pt modelId="{BEE50176-E812-4374-820D-A7D00BB8CDE3}" type="sibTrans" cxnId="{66FE03EB-342B-4C88-9249-EBED7E5FDB9E}">
      <dgm:prSet/>
      <dgm:spPr/>
      <dgm:t>
        <a:bodyPr/>
        <a:lstStyle/>
        <a:p>
          <a:endParaRPr lang="en-US"/>
        </a:p>
      </dgm:t>
    </dgm:pt>
    <dgm:pt modelId="{8285205A-8E8E-4686-A3D5-533CDBA0E584}">
      <dgm:prSet phldrT="[Text]"/>
      <dgm:spPr/>
      <dgm:t>
        <a:bodyPr/>
        <a:lstStyle/>
        <a:p>
          <a:r>
            <a:rPr lang="en-US" dirty="0"/>
            <a:t>Determine the purpose of the observation</a:t>
          </a:r>
        </a:p>
      </dgm:t>
    </dgm:pt>
    <dgm:pt modelId="{369A756B-11A6-4E0B-8BBC-6804DF4D86DF}" type="parTrans" cxnId="{675C6C31-60A8-466C-84ED-B6B004876F7E}">
      <dgm:prSet/>
      <dgm:spPr/>
      <dgm:t>
        <a:bodyPr/>
        <a:lstStyle/>
        <a:p>
          <a:endParaRPr lang="en-US"/>
        </a:p>
      </dgm:t>
    </dgm:pt>
    <dgm:pt modelId="{21F156B1-8E0C-400A-B249-4E43E3FCDE17}" type="sibTrans" cxnId="{675C6C31-60A8-466C-84ED-B6B004876F7E}">
      <dgm:prSet/>
      <dgm:spPr/>
      <dgm:t>
        <a:bodyPr/>
        <a:lstStyle/>
        <a:p>
          <a:endParaRPr lang="en-US"/>
        </a:p>
      </dgm:t>
    </dgm:pt>
    <dgm:pt modelId="{FE01FA4E-0951-4437-B43F-537F835324FF}">
      <dgm:prSet phldrT="[Text]"/>
      <dgm:spPr/>
      <dgm:t>
        <a:bodyPr/>
        <a:lstStyle/>
        <a:p>
          <a:r>
            <a:rPr lang="en-US" dirty="0"/>
            <a:t>Determine observation tool</a:t>
          </a:r>
        </a:p>
      </dgm:t>
    </dgm:pt>
    <dgm:pt modelId="{34E2E10A-9A25-4CAF-AE51-2A1A9B891B7E}" type="parTrans" cxnId="{81F0D17F-7147-416E-B9B7-632CC29A4BEB}">
      <dgm:prSet/>
      <dgm:spPr/>
      <dgm:t>
        <a:bodyPr/>
        <a:lstStyle/>
        <a:p>
          <a:endParaRPr lang="en-US"/>
        </a:p>
      </dgm:t>
    </dgm:pt>
    <dgm:pt modelId="{0D6DBFA2-472F-476D-91DB-B11FC256B690}" type="sibTrans" cxnId="{81F0D17F-7147-416E-B9B7-632CC29A4BEB}">
      <dgm:prSet/>
      <dgm:spPr/>
      <dgm:t>
        <a:bodyPr/>
        <a:lstStyle/>
        <a:p>
          <a:endParaRPr lang="en-US"/>
        </a:p>
      </dgm:t>
    </dgm:pt>
    <dgm:pt modelId="{641FA453-1592-44B7-BD56-6E72DF4C6392}" type="pres">
      <dgm:prSet presAssocID="{10F956D1-41B1-454D-B410-738E56291A15}" presName="outerComposite" presStyleCnt="0">
        <dgm:presLayoutVars>
          <dgm:chMax val="5"/>
          <dgm:dir/>
          <dgm:resizeHandles val="exact"/>
        </dgm:presLayoutVars>
      </dgm:prSet>
      <dgm:spPr/>
    </dgm:pt>
    <dgm:pt modelId="{37DAD3EF-401B-429C-B123-865BD6A0B682}" type="pres">
      <dgm:prSet presAssocID="{10F956D1-41B1-454D-B410-738E56291A15}" presName="dummyMaxCanvas" presStyleCnt="0">
        <dgm:presLayoutVars/>
      </dgm:prSet>
      <dgm:spPr/>
    </dgm:pt>
    <dgm:pt modelId="{475E3085-5601-47A0-95BF-58462FA09AD5}" type="pres">
      <dgm:prSet presAssocID="{10F956D1-41B1-454D-B410-738E56291A15}" presName="ThreeNodes_1" presStyleLbl="node1" presStyleIdx="0" presStyleCnt="3">
        <dgm:presLayoutVars>
          <dgm:bulletEnabled val="1"/>
        </dgm:presLayoutVars>
      </dgm:prSet>
      <dgm:spPr/>
    </dgm:pt>
    <dgm:pt modelId="{C10CAFA2-2B28-472D-B238-C3D7D1CA6E32}" type="pres">
      <dgm:prSet presAssocID="{10F956D1-41B1-454D-B410-738E56291A15}" presName="ThreeNodes_2" presStyleLbl="node1" presStyleIdx="1" presStyleCnt="3">
        <dgm:presLayoutVars>
          <dgm:bulletEnabled val="1"/>
        </dgm:presLayoutVars>
      </dgm:prSet>
      <dgm:spPr/>
    </dgm:pt>
    <dgm:pt modelId="{783B5E59-07E9-4C0E-BFCF-B8D16ACEAEB4}" type="pres">
      <dgm:prSet presAssocID="{10F956D1-41B1-454D-B410-738E56291A15}" presName="ThreeNodes_3" presStyleLbl="node1" presStyleIdx="2" presStyleCnt="3">
        <dgm:presLayoutVars>
          <dgm:bulletEnabled val="1"/>
        </dgm:presLayoutVars>
      </dgm:prSet>
      <dgm:spPr/>
    </dgm:pt>
    <dgm:pt modelId="{6D2BC87D-76D0-42B9-AEC8-5277834448B7}" type="pres">
      <dgm:prSet presAssocID="{10F956D1-41B1-454D-B410-738E56291A15}" presName="ThreeConn_1-2" presStyleLbl="fgAccFollowNode1" presStyleIdx="0" presStyleCnt="2">
        <dgm:presLayoutVars>
          <dgm:bulletEnabled val="1"/>
        </dgm:presLayoutVars>
      </dgm:prSet>
      <dgm:spPr/>
    </dgm:pt>
    <dgm:pt modelId="{18640197-F34A-479D-B15C-75AF803E1D6E}" type="pres">
      <dgm:prSet presAssocID="{10F956D1-41B1-454D-B410-738E56291A15}" presName="ThreeConn_2-3" presStyleLbl="fgAccFollowNode1" presStyleIdx="1" presStyleCnt="2">
        <dgm:presLayoutVars>
          <dgm:bulletEnabled val="1"/>
        </dgm:presLayoutVars>
      </dgm:prSet>
      <dgm:spPr/>
    </dgm:pt>
    <dgm:pt modelId="{169F74B0-BE6C-4BE3-B5C5-5C3110B657AA}" type="pres">
      <dgm:prSet presAssocID="{10F956D1-41B1-454D-B410-738E56291A15}" presName="ThreeNodes_1_text" presStyleLbl="node1" presStyleIdx="2" presStyleCnt="3">
        <dgm:presLayoutVars>
          <dgm:bulletEnabled val="1"/>
        </dgm:presLayoutVars>
      </dgm:prSet>
      <dgm:spPr/>
    </dgm:pt>
    <dgm:pt modelId="{05426849-6FD0-409A-8E6B-65DD8E620166}" type="pres">
      <dgm:prSet presAssocID="{10F956D1-41B1-454D-B410-738E56291A15}" presName="ThreeNodes_2_text" presStyleLbl="node1" presStyleIdx="2" presStyleCnt="3">
        <dgm:presLayoutVars>
          <dgm:bulletEnabled val="1"/>
        </dgm:presLayoutVars>
      </dgm:prSet>
      <dgm:spPr/>
    </dgm:pt>
    <dgm:pt modelId="{07F632CB-61F2-4CEB-8305-EDEA52ECDA4F}" type="pres">
      <dgm:prSet presAssocID="{10F956D1-41B1-454D-B410-738E56291A15}" presName="ThreeNodes_3_text" presStyleLbl="node1" presStyleIdx="2" presStyleCnt="3">
        <dgm:presLayoutVars>
          <dgm:bulletEnabled val="1"/>
        </dgm:presLayoutVars>
      </dgm:prSet>
      <dgm:spPr/>
    </dgm:pt>
  </dgm:ptLst>
  <dgm:cxnLst>
    <dgm:cxn modelId="{16DD6A16-89F7-4087-858B-0D2325657479}" type="presOf" srcId="{BEE50176-E812-4374-820D-A7D00BB8CDE3}" destId="{6D2BC87D-76D0-42B9-AEC8-5277834448B7}" srcOrd="0" destOrd="0" presId="urn:microsoft.com/office/officeart/2005/8/layout/vProcess5"/>
    <dgm:cxn modelId="{675C6C31-60A8-466C-84ED-B6B004876F7E}" srcId="{10F956D1-41B1-454D-B410-738E56291A15}" destId="{8285205A-8E8E-4686-A3D5-533CDBA0E584}" srcOrd="1" destOrd="0" parTransId="{369A756B-11A6-4E0B-8BBC-6804DF4D86DF}" sibTransId="{21F156B1-8E0C-400A-B249-4E43E3FCDE17}"/>
    <dgm:cxn modelId="{F20A7235-4622-44F2-94C7-8FB7D21D5C38}" type="presOf" srcId="{8285205A-8E8E-4686-A3D5-533CDBA0E584}" destId="{05426849-6FD0-409A-8E6B-65DD8E620166}" srcOrd="1" destOrd="0" presId="urn:microsoft.com/office/officeart/2005/8/layout/vProcess5"/>
    <dgm:cxn modelId="{4CE0D741-0635-4D85-B0A8-446576E72056}" type="presOf" srcId="{10F956D1-41B1-454D-B410-738E56291A15}" destId="{641FA453-1592-44B7-BD56-6E72DF4C6392}" srcOrd="0" destOrd="0" presId="urn:microsoft.com/office/officeart/2005/8/layout/vProcess5"/>
    <dgm:cxn modelId="{A137CE44-1EBA-454F-9741-272B54251912}" type="presOf" srcId="{FE01FA4E-0951-4437-B43F-537F835324FF}" destId="{07F632CB-61F2-4CEB-8305-EDEA52ECDA4F}" srcOrd="1" destOrd="0" presId="urn:microsoft.com/office/officeart/2005/8/layout/vProcess5"/>
    <dgm:cxn modelId="{8B32D071-AEE8-4F50-BABE-467F1A79FD17}" type="presOf" srcId="{C51215C2-31D3-4B6B-B152-7002883F4907}" destId="{169F74B0-BE6C-4BE3-B5C5-5C3110B657AA}" srcOrd="1" destOrd="0" presId="urn:microsoft.com/office/officeart/2005/8/layout/vProcess5"/>
    <dgm:cxn modelId="{81F0D17F-7147-416E-B9B7-632CC29A4BEB}" srcId="{10F956D1-41B1-454D-B410-738E56291A15}" destId="{FE01FA4E-0951-4437-B43F-537F835324FF}" srcOrd="2" destOrd="0" parTransId="{34E2E10A-9A25-4CAF-AE51-2A1A9B891B7E}" sibTransId="{0D6DBFA2-472F-476D-91DB-B11FC256B690}"/>
    <dgm:cxn modelId="{12CD1BA0-1FC6-4C8A-98E8-29EBE126771B}" type="presOf" srcId="{C51215C2-31D3-4B6B-B152-7002883F4907}" destId="{475E3085-5601-47A0-95BF-58462FA09AD5}" srcOrd="0" destOrd="0" presId="urn:microsoft.com/office/officeart/2005/8/layout/vProcess5"/>
    <dgm:cxn modelId="{F5B98EBD-9056-4E03-B4F8-50F5F8E5A00A}" type="presOf" srcId="{21F156B1-8E0C-400A-B249-4E43E3FCDE17}" destId="{18640197-F34A-479D-B15C-75AF803E1D6E}" srcOrd="0" destOrd="0" presId="urn:microsoft.com/office/officeart/2005/8/layout/vProcess5"/>
    <dgm:cxn modelId="{5CC691D4-A41C-4522-9772-A39B16CFCF36}" type="presOf" srcId="{8285205A-8E8E-4686-A3D5-533CDBA0E584}" destId="{C10CAFA2-2B28-472D-B238-C3D7D1CA6E32}" srcOrd="0" destOrd="0" presId="urn:microsoft.com/office/officeart/2005/8/layout/vProcess5"/>
    <dgm:cxn modelId="{5B292ADD-8FA7-425A-9B08-80AEC3B15D8B}" type="presOf" srcId="{FE01FA4E-0951-4437-B43F-537F835324FF}" destId="{783B5E59-07E9-4C0E-BFCF-B8D16ACEAEB4}" srcOrd="0" destOrd="0" presId="urn:microsoft.com/office/officeart/2005/8/layout/vProcess5"/>
    <dgm:cxn modelId="{66FE03EB-342B-4C88-9249-EBED7E5FDB9E}" srcId="{10F956D1-41B1-454D-B410-738E56291A15}" destId="{C51215C2-31D3-4B6B-B152-7002883F4907}" srcOrd="0" destOrd="0" parTransId="{32CABDA4-5D8D-4AC6-AD05-74A9EE657EDA}" sibTransId="{BEE50176-E812-4374-820D-A7D00BB8CDE3}"/>
    <dgm:cxn modelId="{83E8760D-E129-4D97-8912-246635D36916}" type="presParOf" srcId="{641FA453-1592-44B7-BD56-6E72DF4C6392}" destId="{37DAD3EF-401B-429C-B123-865BD6A0B682}" srcOrd="0" destOrd="0" presId="urn:microsoft.com/office/officeart/2005/8/layout/vProcess5"/>
    <dgm:cxn modelId="{619825DF-4E83-4FD3-BE79-F9398F4F110F}" type="presParOf" srcId="{641FA453-1592-44B7-BD56-6E72DF4C6392}" destId="{475E3085-5601-47A0-95BF-58462FA09AD5}" srcOrd="1" destOrd="0" presId="urn:microsoft.com/office/officeart/2005/8/layout/vProcess5"/>
    <dgm:cxn modelId="{309C5983-AC2C-493E-9F89-823F04640695}" type="presParOf" srcId="{641FA453-1592-44B7-BD56-6E72DF4C6392}" destId="{C10CAFA2-2B28-472D-B238-C3D7D1CA6E32}" srcOrd="2" destOrd="0" presId="urn:microsoft.com/office/officeart/2005/8/layout/vProcess5"/>
    <dgm:cxn modelId="{2CC37C39-1419-4F17-982A-000FC3AD25AB}" type="presParOf" srcId="{641FA453-1592-44B7-BD56-6E72DF4C6392}" destId="{783B5E59-07E9-4C0E-BFCF-B8D16ACEAEB4}" srcOrd="3" destOrd="0" presId="urn:microsoft.com/office/officeart/2005/8/layout/vProcess5"/>
    <dgm:cxn modelId="{2E83A161-9331-471C-8F8E-47E0B9D1B24D}" type="presParOf" srcId="{641FA453-1592-44B7-BD56-6E72DF4C6392}" destId="{6D2BC87D-76D0-42B9-AEC8-5277834448B7}" srcOrd="4" destOrd="0" presId="urn:microsoft.com/office/officeart/2005/8/layout/vProcess5"/>
    <dgm:cxn modelId="{470F87CF-3567-4386-8F6B-E0367F69F808}" type="presParOf" srcId="{641FA453-1592-44B7-BD56-6E72DF4C6392}" destId="{18640197-F34A-479D-B15C-75AF803E1D6E}" srcOrd="5" destOrd="0" presId="urn:microsoft.com/office/officeart/2005/8/layout/vProcess5"/>
    <dgm:cxn modelId="{F27C7110-C87D-447B-A5C9-0F19FDEDC167}" type="presParOf" srcId="{641FA453-1592-44B7-BD56-6E72DF4C6392}" destId="{169F74B0-BE6C-4BE3-B5C5-5C3110B657AA}" srcOrd="6" destOrd="0" presId="urn:microsoft.com/office/officeart/2005/8/layout/vProcess5"/>
    <dgm:cxn modelId="{BF175B01-D114-41BB-B22F-46F0154AB461}" type="presParOf" srcId="{641FA453-1592-44B7-BD56-6E72DF4C6392}" destId="{05426849-6FD0-409A-8E6B-65DD8E620166}" srcOrd="7" destOrd="0" presId="urn:microsoft.com/office/officeart/2005/8/layout/vProcess5"/>
    <dgm:cxn modelId="{75D37360-4D5D-40AB-907D-8C5A3D633CE8}" type="presParOf" srcId="{641FA453-1592-44B7-BD56-6E72DF4C6392}" destId="{07F632CB-61F2-4CEB-8305-EDEA52ECDA4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956D1-41B1-454D-B410-738E56291A1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51215C2-31D3-4B6B-B152-7002883F4907}">
      <dgm:prSet phldrT="[Text]"/>
      <dgm:spPr/>
      <dgm:t>
        <a:bodyPr/>
        <a:lstStyle/>
        <a:p>
          <a:r>
            <a:rPr lang="en-US" dirty="0"/>
            <a:t>Agree on expectations for observation experience</a:t>
          </a:r>
        </a:p>
      </dgm:t>
    </dgm:pt>
    <dgm:pt modelId="{32CABDA4-5D8D-4AC6-AD05-74A9EE657EDA}" type="parTrans" cxnId="{66FE03EB-342B-4C88-9249-EBED7E5FDB9E}">
      <dgm:prSet/>
      <dgm:spPr/>
      <dgm:t>
        <a:bodyPr/>
        <a:lstStyle/>
        <a:p>
          <a:endParaRPr lang="en-US"/>
        </a:p>
      </dgm:t>
    </dgm:pt>
    <dgm:pt modelId="{BEE50176-E812-4374-820D-A7D00BB8CDE3}" type="sibTrans" cxnId="{66FE03EB-342B-4C88-9249-EBED7E5FDB9E}">
      <dgm:prSet/>
      <dgm:spPr/>
      <dgm:t>
        <a:bodyPr/>
        <a:lstStyle/>
        <a:p>
          <a:endParaRPr lang="en-US"/>
        </a:p>
      </dgm:t>
    </dgm:pt>
    <dgm:pt modelId="{8285205A-8E8E-4686-A3D5-533CDBA0E584}">
      <dgm:prSet phldrT="[Text]"/>
      <dgm:spPr/>
      <dgm:t>
        <a:bodyPr/>
        <a:lstStyle/>
        <a:p>
          <a:r>
            <a:rPr lang="en-US" dirty="0"/>
            <a:t>Determine the purpose of the observation</a:t>
          </a:r>
        </a:p>
      </dgm:t>
    </dgm:pt>
    <dgm:pt modelId="{369A756B-11A6-4E0B-8BBC-6804DF4D86DF}" type="parTrans" cxnId="{675C6C31-60A8-466C-84ED-B6B004876F7E}">
      <dgm:prSet/>
      <dgm:spPr/>
      <dgm:t>
        <a:bodyPr/>
        <a:lstStyle/>
        <a:p>
          <a:endParaRPr lang="en-US"/>
        </a:p>
      </dgm:t>
    </dgm:pt>
    <dgm:pt modelId="{21F156B1-8E0C-400A-B249-4E43E3FCDE17}" type="sibTrans" cxnId="{675C6C31-60A8-466C-84ED-B6B004876F7E}">
      <dgm:prSet/>
      <dgm:spPr/>
      <dgm:t>
        <a:bodyPr/>
        <a:lstStyle/>
        <a:p>
          <a:endParaRPr lang="en-US"/>
        </a:p>
      </dgm:t>
    </dgm:pt>
    <dgm:pt modelId="{FE01FA4E-0951-4437-B43F-537F835324FF}">
      <dgm:prSet phldrT="[Text]"/>
      <dgm:spPr/>
      <dgm:t>
        <a:bodyPr/>
        <a:lstStyle/>
        <a:p>
          <a:r>
            <a:rPr lang="en-US" dirty="0"/>
            <a:t>Determine observation tool</a:t>
          </a:r>
        </a:p>
      </dgm:t>
    </dgm:pt>
    <dgm:pt modelId="{34E2E10A-9A25-4CAF-AE51-2A1A9B891B7E}" type="parTrans" cxnId="{81F0D17F-7147-416E-B9B7-632CC29A4BEB}">
      <dgm:prSet/>
      <dgm:spPr/>
      <dgm:t>
        <a:bodyPr/>
        <a:lstStyle/>
        <a:p>
          <a:endParaRPr lang="en-US"/>
        </a:p>
      </dgm:t>
    </dgm:pt>
    <dgm:pt modelId="{0D6DBFA2-472F-476D-91DB-B11FC256B690}" type="sibTrans" cxnId="{81F0D17F-7147-416E-B9B7-632CC29A4BEB}">
      <dgm:prSet/>
      <dgm:spPr/>
      <dgm:t>
        <a:bodyPr/>
        <a:lstStyle/>
        <a:p>
          <a:endParaRPr lang="en-US"/>
        </a:p>
      </dgm:t>
    </dgm:pt>
    <dgm:pt modelId="{641FA453-1592-44B7-BD56-6E72DF4C6392}" type="pres">
      <dgm:prSet presAssocID="{10F956D1-41B1-454D-B410-738E56291A15}" presName="outerComposite" presStyleCnt="0">
        <dgm:presLayoutVars>
          <dgm:chMax val="5"/>
          <dgm:dir/>
          <dgm:resizeHandles val="exact"/>
        </dgm:presLayoutVars>
      </dgm:prSet>
      <dgm:spPr/>
    </dgm:pt>
    <dgm:pt modelId="{37DAD3EF-401B-429C-B123-865BD6A0B682}" type="pres">
      <dgm:prSet presAssocID="{10F956D1-41B1-454D-B410-738E56291A15}" presName="dummyMaxCanvas" presStyleCnt="0">
        <dgm:presLayoutVars/>
      </dgm:prSet>
      <dgm:spPr/>
    </dgm:pt>
    <dgm:pt modelId="{475E3085-5601-47A0-95BF-58462FA09AD5}" type="pres">
      <dgm:prSet presAssocID="{10F956D1-41B1-454D-B410-738E56291A15}" presName="ThreeNodes_1" presStyleLbl="node1" presStyleIdx="0" presStyleCnt="3">
        <dgm:presLayoutVars>
          <dgm:bulletEnabled val="1"/>
        </dgm:presLayoutVars>
      </dgm:prSet>
      <dgm:spPr/>
    </dgm:pt>
    <dgm:pt modelId="{C10CAFA2-2B28-472D-B238-C3D7D1CA6E32}" type="pres">
      <dgm:prSet presAssocID="{10F956D1-41B1-454D-B410-738E56291A15}" presName="ThreeNodes_2" presStyleLbl="node1" presStyleIdx="1" presStyleCnt="3">
        <dgm:presLayoutVars>
          <dgm:bulletEnabled val="1"/>
        </dgm:presLayoutVars>
      </dgm:prSet>
      <dgm:spPr/>
    </dgm:pt>
    <dgm:pt modelId="{783B5E59-07E9-4C0E-BFCF-B8D16ACEAEB4}" type="pres">
      <dgm:prSet presAssocID="{10F956D1-41B1-454D-B410-738E56291A15}" presName="ThreeNodes_3" presStyleLbl="node1" presStyleIdx="2" presStyleCnt="3">
        <dgm:presLayoutVars>
          <dgm:bulletEnabled val="1"/>
        </dgm:presLayoutVars>
      </dgm:prSet>
      <dgm:spPr/>
    </dgm:pt>
    <dgm:pt modelId="{6D2BC87D-76D0-42B9-AEC8-5277834448B7}" type="pres">
      <dgm:prSet presAssocID="{10F956D1-41B1-454D-B410-738E56291A15}" presName="ThreeConn_1-2" presStyleLbl="fgAccFollowNode1" presStyleIdx="0" presStyleCnt="2">
        <dgm:presLayoutVars>
          <dgm:bulletEnabled val="1"/>
        </dgm:presLayoutVars>
      </dgm:prSet>
      <dgm:spPr/>
    </dgm:pt>
    <dgm:pt modelId="{18640197-F34A-479D-B15C-75AF803E1D6E}" type="pres">
      <dgm:prSet presAssocID="{10F956D1-41B1-454D-B410-738E56291A15}" presName="ThreeConn_2-3" presStyleLbl="fgAccFollowNode1" presStyleIdx="1" presStyleCnt="2">
        <dgm:presLayoutVars>
          <dgm:bulletEnabled val="1"/>
        </dgm:presLayoutVars>
      </dgm:prSet>
      <dgm:spPr/>
    </dgm:pt>
    <dgm:pt modelId="{169F74B0-BE6C-4BE3-B5C5-5C3110B657AA}" type="pres">
      <dgm:prSet presAssocID="{10F956D1-41B1-454D-B410-738E56291A15}" presName="ThreeNodes_1_text" presStyleLbl="node1" presStyleIdx="2" presStyleCnt="3">
        <dgm:presLayoutVars>
          <dgm:bulletEnabled val="1"/>
        </dgm:presLayoutVars>
      </dgm:prSet>
      <dgm:spPr/>
    </dgm:pt>
    <dgm:pt modelId="{05426849-6FD0-409A-8E6B-65DD8E620166}" type="pres">
      <dgm:prSet presAssocID="{10F956D1-41B1-454D-B410-738E56291A15}" presName="ThreeNodes_2_text" presStyleLbl="node1" presStyleIdx="2" presStyleCnt="3">
        <dgm:presLayoutVars>
          <dgm:bulletEnabled val="1"/>
        </dgm:presLayoutVars>
      </dgm:prSet>
      <dgm:spPr/>
    </dgm:pt>
    <dgm:pt modelId="{07F632CB-61F2-4CEB-8305-EDEA52ECDA4F}" type="pres">
      <dgm:prSet presAssocID="{10F956D1-41B1-454D-B410-738E56291A15}" presName="ThreeNodes_3_text" presStyleLbl="node1" presStyleIdx="2" presStyleCnt="3">
        <dgm:presLayoutVars>
          <dgm:bulletEnabled val="1"/>
        </dgm:presLayoutVars>
      </dgm:prSet>
      <dgm:spPr/>
    </dgm:pt>
  </dgm:ptLst>
  <dgm:cxnLst>
    <dgm:cxn modelId="{16DD6A16-89F7-4087-858B-0D2325657479}" type="presOf" srcId="{BEE50176-E812-4374-820D-A7D00BB8CDE3}" destId="{6D2BC87D-76D0-42B9-AEC8-5277834448B7}" srcOrd="0" destOrd="0" presId="urn:microsoft.com/office/officeart/2005/8/layout/vProcess5"/>
    <dgm:cxn modelId="{675C6C31-60A8-466C-84ED-B6B004876F7E}" srcId="{10F956D1-41B1-454D-B410-738E56291A15}" destId="{8285205A-8E8E-4686-A3D5-533CDBA0E584}" srcOrd="1" destOrd="0" parTransId="{369A756B-11A6-4E0B-8BBC-6804DF4D86DF}" sibTransId="{21F156B1-8E0C-400A-B249-4E43E3FCDE17}"/>
    <dgm:cxn modelId="{F20A7235-4622-44F2-94C7-8FB7D21D5C38}" type="presOf" srcId="{8285205A-8E8E-4686-A3D5-533CDBA0E584}" destId="{05426849-6FD0-409A-8E6B-65DD8E620166}" srcOrd="1" destOrd="0" presId="urn:microsoft.com/office/officeart/2005/8/layout/vProcess5"/>
    <dgm:cxn modelId="{4CE0D741-0635-4D85-B0A8-446576E72056}" type="presOf" srcId="{10F956D1-41B1-454D-B410-738E56291A15}" destId="{641FA453-1592-44B7-BD56-6E72DF4C6392}" srcOrd="0" destOrd="0" presId="urn:microsoft.com/office/officeart/2005/8/layout/vProcess5"/>
    <dgm:cxn modelId="{A137CE44-1EBA-454F-9741-272B54251912}" type="presOf" srcId="{FE01FA4E-0951-4437-B43F-537F835324FF}" destId="{07F632CB-61F2-4CEB-8305-EDEA52ECDA4F}" srcOrd="1" destOrd="0" presId="urn:microsoft.com/office/officeart/2005/8/layout/vProcess5"/>
    <dgm:cxn modelId="{8B32D071-AEE8-4F50-BABE-467F1A79FD17}" type="presOf" srcId="{C51215C2-31D3-4B6B-B152-7002883F4907}" destId="{169F74B0-BE6C-4BE3-B5C5-5C3110B657AA}" srcOrd="1" destOrd="0" presId="urn:microsoft.com/office/officeart/2005/8/layout/vProcess5"/>
    <dgm:cxn modelId="{81F0D17F-7147-416E-B9B7-632CC29A4BEB}" srcId="{10F956D1-41B1-454D-B410-738E56291A15}" destId="{FE01FA4E-0951-4437-B43F-537F835324FF}" srcOrd="2" destOrd="0" parTransId="{34E2E10A-9A25-4CAF-AE51-2A1A9B891B7E}" sibTransId="{0D6DBFA2-472F-476D-91DB-B11FC256B690}"/>
    <dgm:cxn modelId="{12CD1BA0-1FC6-4C8A-98E8-29EBE126771B}" type="presOf" srcId="{C51215C2-31D3-4B6B-B152-7002883F4907}" destId="{475E3085-5601-47A0-95BF-58462FA09AD5}" srcOrd="0" destOrd="0" presId="urn:microsoft.com/office/officeart/2005/8/layout/vProcess5"/>
    <dgm:cxn modelId="{F5B98EBD-9056-4E03-B4F8-50F5F8E5A00A}" type="presOf" srcId="{21F156B1-8E0C-400A-B249-4E43E3FCDE17}" destId="{18640197-F34A-479D-B15C-75AF803E1D6E}" srcOrd="0" destOrd="0" presId="urn:microsoft.com/office/officeart/2005/8/layout/vProcess5"/>
    <dgm:cxn modelId="{5CC691D4-A41C-4522-9772-A39B16CFCF36}" type="presOf" srcId="{8285205A-8E8E-4686-A3D5-533CDBA0E584}" destId="{C10CAFA2-2B28-472D-B238-C3D7D1CA6E32}" srcOrd="0" destOrd="0" presId="urn:microsoft.com/office/officeart/2005/8/layout/vProcess5"/>
    <dgm:cxn modelId="{5B292ADD-8FA7-425A-9B08-80AEC3B15D8B}" type="presOf" srcId="{FE01FA4E-0951-4437-B43F-537F835324FF}" destId="{783B5E59-07E9-4C0E-BFCF-B8D16ACEAEB4}" srcOrd="0" destOrd="0" presId="urn:microsoft.com/office/officeart/2005/8/layout/vProcess5"/>
    <dgm:cxn modelId="{66FE03EB-342B-4C88-9249-EBED7E5FDB9E}" srcId="{10F956D1-41B1-454D-B410-738E56291A15}" destId="{C51215C2-31D3-4B6B-B152-7002883F4907}" srcOrd="0" destOrd="0" parTransId="{32CABDA4-5D8D-4AC6-AD05-74A9EE657EDA}" sibTransId="{BEE50176-E812-4374-820D-A7D00BB8CDE3}"/>
    <dgm:cxn modelId="{83E8760D-E129-4D97-8912-246635D36916}" type="presParOf" srcId="{641FA453-1592-44B7-BD56-6E72DF4C6392}" destId="{37DAD3EF-401B-429C-B123-865BD6A0B682}" srcOrd="0" destOrd="0" presId="urn:microsoft.com/office/officeart/2005/8/layout/vProcess5"/>
    <dgm:cxn modelId="{619825DF-4E83-4FD3-BE79-F9398F4F110F}" type="presParOf" srcId="{641FA453-1592-44B7-BD56-6E72DF4C6392}" destId="{475E3085-5601-47A0-95BF-58462FA09AD5}" srcOrd="1" destOrd="0" presId="urn:microsoft.com/office/officeart/2005/8/layout/vProcess5"/>
    <dgm:cxn modelId="{309C5983-AC2C-493E-9F89-823F04640695}" type="presParOf" srcId="{641FA453-1592-44B7-BD56-6E72DF4C6392}" destId="{C10CAFA2-2B28-472D-B238-C3D7D1CA6E32}" srcOrd="2" destOrd="0" presId="urn:microsoft.com/office/officeart/2005/8/layout/vProcess5"/>
    <dgm:cxn modelId="{2CC37C39-1419-4F17-982A-000FC3AD25AB}" type="presParOf" srcId="{641FA453-1592-44B7-BD56-6E72DF4C6392}" destId="{783B5E59-07E9-4C0E-BFCF-B8D16ACEAEB4}" srcOrd="3" destOrd="0" presId="urn:microsoft.com/office/officeart/2005/8/layout/vProcess5"/>
    <dgm:cxn modelId="{2E83A161-9331-471C-8F8E-47E0B9D1B24D}" type="presParOf" srcId="{641FA453-1592-44B7-BD56-6E72DF4C6392}" destId="{6D2BC87D-76D0-42B9-AEC8-5277834448B7}" srcOrd="4" destOrd="0" presId="urn:microsoft.com/office/officeart/2005/8/layout/vProcess5"/>
    <dgm:cxn modelId="{470F87CF-3567-4386-8F6B-E0367F69F808}" type="presParOf" srcId="{641FA453-1592-44B7-BD56-6E72DF4C6392}" destId="{18640197-F34A-479D-B15C-75AF803E1D6E}" srcOrd="5" destOrd="0" presId="urn:microsoft.com/office/officeart/2005/8/layout/vProcess5"/>
    <dgm:cxn modelId="{F27C7110-C87D-447B-A5C9-0F19FDEDC167}" type="presParOf" srcId="{641FA453-1592-44B7-BD56-6E72DF4C6392}" destId="{169F74B0-BE6C-4BE3-B5C5-5C3110B657AA}" srcOrd="6" destOrd="0" presId="urn:microsoft.com/office/officeart/2005/8/layout/vProcess5"/>
    <dgm:cxn modelId="{BF175B01-D114-41BB-B22F-46F0154AB461}" type="presParOf" srcId="{641FA453-1592-44B7-BD56-6E72DF4C6392}" destId="{05426849-6FD0-409A-8E6B-65DD8E620166}" srcOrd="7" destOrd="0" presId="urn:microsoft.com/office/officeart/2005/8/layout/vProcess5"/>
    <dgm:cxn modelId="{75D37360-4D5D-40AB-907D-8C5A3D633CE8}" type="presParOf" srcId="{641FA453-1592-44B7-BD56-6E72DF4C6392}" destId="{07F632CB-61F2-4CEB-8305-EDEA52ECDA4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F956D1-41B1-454D-B410-738E56291A15}"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51215C2-31D3-4B6B-B152-7002883F4907}">
      <dgm:prSet phldrT="[Text]"/>
      <dgm:spPr/>
      <dgm:t>
        <a:bodyPr/>
        <a:lstStyle/>
        <a:p>
          <a:r>
            <a:rPr lang="en-US" dirty="0"/>
            <a:t>Agree on expectations for observation experience</a:t>
          </a:r>
        </a:p>
      </dgm:t>
    </dgm:pt>
    <dgm:pt modelId="{32CABDA4-5D8D-4AC6-AD05-74A9EE657EDA}" type="parTrans" cxnId="{66FE03EB-342B-4C88-9249-EBED7E5FDB9E}">
      <dgm:prSet/>
      <dgm:spPr/>
      <dgm:t>
        <a:bodyPr/>
        <a:lstStyle/>
        <a:p>
          <a:endParaRPr lang="en-US"/>
        </a:p>
      </dgm:t>
    </dgm:pt>
    <dgm:pt modelId="{BEE50176-E812-4374-820D-A7D00BB8CDE3}" type="sibTrans" cxnId="{66FE03EB-342B-4C88-9249-EBED7E5FDB9E}">
      <dgm:prSet/>
      <dgm:spPr/>
      <dgm:t>
        <a:bodyPr/>
        <a:lstStyle/>
        <a:p>
          <a:endParaRPr lang="en-US"/>
        </a:p>
      </dgm:t>
    </dgm:pt>
    <dgm:pt modelId="{8285205A-8E8E-4686-A3D5-533CDBA0E584}">
      <dgm:prSet phldrT="[Text]"/>
      <dgm:spPr/>
      <dgm:t>
        <a:bodyPr/>
        <a:lstStyle/>
        <a:p>
          <a:r>
            <a:rPr lang="en-US" dirty="0"/>
            <a:t>Determine the purpose of the observation</a:t>
          </a:r>
        </a:p>
      </dgm:t>
    </dgm:pt>
    <dgm:pt modelId="{369A756B-11A6-4E0B-8BBC-6804DF4D86DF}" type="parTrans" cxnId="{675C6C31-60A8-466C-84ED-B6B004876F7E}">
      <dgm:prSet/>
      <dgm:spPr/>
      <dgm:t>
        <a:bodyPr/>
        <a:lstStyle/>
        <a:p>
          <a:endParaRPr lang="en-US"/>
        </a:p>
      </dgm:t>
    </dgm:pt>
    <dgm:pt modelId="{21F156B1-8E0C-400A-B249-4E43E3FCDE17}" type="sibTrans" cxnId="{675C6C31-60A8-466C-84ED-B6B004876F7E}">
      <dgm:prSet/>
      <dgm:spPr/>
      <dgm:t>
        <a:bodyPr/>
        <a:lstStyle/>
        <a:p>
          <a:endParaRPr lang="en-US"/>
        </a:p>
      </dgm:t>
    </dgm:pt>
    <dgm:pt modelId="{FE01FA4E-0951-4437-B43F-537F835324FF}">
      <dgm:prSet phldrT="[Text]"/>
      <dgm:spPr/>
      <dgm:t>
        <a:bodyPr/>
        <a:lstStyle/>
        <a:p>
          <a:r>
            <a:rPr lang="en-US" dirty="0"/>
            <a:t>Determine observation tool</a:t>
          </a:r>
        </a:p>
      </dgm:t>
    </dgm:pt>
    <dgm:pt modelId="{34E2E10A-9A25-4CAF-AE51-2A1A9B891B7E}" type="parTrans" cxnId="{81F0D17F-7147-416E-B9B7-632CC29A4BEB}">
      <dgm:prSet/>
      <dgm:spPr/>
      <dgm:t>
        <a:bodyPr/>
        <a:lstStyle/>
        <a:p>
          <a:endParaRPr lang="en-US"/>
        </a:p>
      </dgm:t>
    </dgm:pt>
    <dgm:pt modelId="{0D6DBFA2-472F-476D-91DB-B11FC256B690}" type="sibTrans" cxnId="{81F0D17F-7147-416E-B9B7-632CC29A4BEB}">
      <dgm:prSet/>
      <dgm:spPr/>
      <dgm:t>
        <a:bodyPr/>
        <a:lstStyle/>
        <a:p>
          <a:endParaRPr lang="en-US"/>
        </a:p>
      </dgm:t>
    </dgm:pt>
    <dgm:pt modelId="{641FA453-1592-44B7-BD56-6E72DF4C6392}" type="pres">
      <dgm:prSet presAssocID="{10F956D1-41B1-454D-B410-738E56291A15}" presName="outerComposite" presStyleCnt="0">
        <dgm:presLayoutVars>
          <dgm:chMax val="5"/>
          <dgm:dir/>
          <dgm:resizeHandles val="exact"/>
        </dgm:presLayoutVars>
      </dgm:prSet>
      <dgm:spPr/>
    </dgm:pt>
    <dgm:pt modelId="{37DAD3EF-401B-429C-B123-865BD6A0B682}" type="pres">
      <dgm:prSet presAssocID="{10F956D1-41B1-454D-B410-738E56291A15}" presName="dummyMaxCanvas" presStyleCnt="0">
        <dgm:presLayoutVars/>
      </dgm:prSet>
      <dgm:spPr/>
    </dgm:pt>
    <dgm:pt modelId="{475E3085-5601-47A0-95BF-58462FA09AD5}" type="pres">
      <dgm:prSet presAssocID="{10F956D1-41B1-454D-B410-738E56291A15}" presName="ThreeNodes_1" presStyleLbl="node1" presStyleIdx="0" presStyleCnt="3">
        <dgm:presLayoutVars>
          <dgm:bulletEnabled val="1"/>
        </dgm:presLayoutVars>
      </dgm:prSet>
      <dgm:spPr/>
    </dgm:pt>
    <dgm:pt modelId="{C10CAFA2-2B28-472D-B238-C3D7D1CA6E32}" type="pres">
      <dgm:prSet presAssocID="{10F956D1-41B1-454D-B410-738E56291A15}" presName="ThreeNodes_2" presStyleLbl="node1" presStyleIdx="1" presStyleCnt="3">
        <dgm:presLayoutVars>
          <dgm:bulletEnabled val="1"/>
        </dgm:presLayoutVars>
      </dgm:prSet>
      <dgm:spPr/>
    </dgm:pt>
    <dgm:pt modelId="{783B5E59-07E9-4C0E-BFCF-B8D16ACEAEB4}" type="pres">
      <dgm:prSet presAssocID="{10F956D1-41B1-454D-B410-738E56291A15}" presName="ThreeNodes_3" presStyleLbl="node1" presStyleIdx="2" presStyleCnt="3">
        <dgm:presLayoutVars>
          <dgm:bulletEnabled val="1"/>
        </dgm:presLayoutVars>
      </dgm:prSet>
      <dgm:spPr/>
    </dgm:pt>
    <dgm:pt modelId="{6D2BC87D-76D0-42B9-AEC8-5277834448B7}" type="pres">
      <dgm:prSet presAssocID="{10F956D1-41B1-454D-B410-738E56291A15}" presName="ThreeConn_1-2" presStyleLbl="fgAccFollowNode1" presStyleIdx="0" presStyleCnt="2">
        <dgm:presLayoutVars>
          <dgm:bulletEnabled val="1"/>
        </dgm:presLayoutVars>
      </dgm:prSet>
      <dgm:spPr/>
    </dgm:pt>
    <dgm:pt modelId="{18640197-F34A-479D-B15C-75AF803E1D6E}" type="pres">
      <dgm:prSet presAssocID="{10F956D1-41B1-454D-B410-738E56291A15}" presName="ThreeConn_2-3" presStyleLbl="fgAccFollowNode1" presStyleIdx="1" presStyleCnt="2">
        <dgm:presLayoutVars>
          <dgm:bulletEnabled val="1"/>
        </dgm:presLayoutVars>
      </dgm:prSet>
      <dgm:spPr/>
    </dgm:pt>
    <dgm:pt modelId="{169F74B0-BE6C-4BE3-B5C5-5C3110B657AA}" type="pres">
      <dgm:prSet presAssocID="{10F956D1-41B1-454D-B410-738E56291A15}" presName="ThreeNodes_1_text" presStyleLbl="node1" presStyleIdx="2" presStyleCnt="3">
        <dgm:presLayoutVars>
          <dgm:bulletEnabled val="1"/>
        </dgm:presLayoutVars>
      </dgm:prSet>
      <dgm:spPr/>
    </dgm:pt>
    <dgm:pt modelId="{05426849-6FD0-409A-8E6B-65DD8E620166}" type="pres">
      <dgm:prSet presAssocID="{10F956D1-41B1-454D-B410-738E56291A15}" presName="ThreeNodes_2_text" presStyleLbl="node1" presStyleIdx="2" presStyleCnt="3">
        <dgm:presLayoutVars>
          <dgm:bulletEnabled val="1"/>
        </dgm:presLayoutVars>
      </dgm:prSet>
      <dgm:spPr/>
    </dgm:pt>
    <dgm:pt modelId="{07F632CB-61F2-4CEB-8305-EDEA52ECDA4F}" type="pres">
      <dgm:prSet presAssocID="{10F956D1-41B1-454D-B410-738E56291A15}" presName="ThreeNodes_3_text" presStyleLbl="node1" presStyleIdx="2" presStyleCnt="3">
        <dgm:presLayoutVars>
          <dgm:bulletEnabled val="1"/>
        </dgm:presLayoutVars>
      </dgm:prSet>
      <dgm:spPr/>
    </dgm:pt>
  </dgm:ptLst>
  <dgm:cxnLst>
    <dgm:cxn modelId="{16DD6A16-89F7-4087-858B-0D2325657479}" type="presOf" srcId="{BEE50176-E812-4374-820D-A7D00BB8CDE3}" destId="{6D2BC87D-76D0-42B9-AEC8-5277834448B7}" srcOrd="0" destOrd="0" presId="urn:microsoft.com/office/officeart/2005/8/layout/vProcess5"/>
    <dgm:cxn modelId="{675C6C31-60A8-466C-84ED-B6B004876F7E}" srcId="{10F956D1-41B1-454D-B410-738E56291A15}" destId="{8285205A-8E8E-4686-A3D5-533CDBA0E584}" srcOrd="1" destOrd="0" parTransId="{369A756B-11A6-4E0B-8BBC-6804DF4D86DF}" sibTransId="{21F156B1-8E0C-400A-B249-4E43E3FCDE17}"/>
    <dgm:cxn modelId="{F20A7235-4622-44F2-94C7-8FB7D21D5C38}" type="presOf" srcId="{8285205A-8E8E-4686-A3D5-533CDBA0E584}" destId="{05426849-6FD0-409A-8E6B-65DD8E620166}" srcOrd="1" destOrd="0" presId="urn:microsoft.com/office/officeart/2005/8/layout/vProcess5"/>
    <dgm:cxn modelId="{4CE0D741-0635-4D85-B0A8-446576E72056}" type="presOf" srcId="{10F956D1-41B1-454D-B410-738E56291A15}" destId="{641FA453-1592-44B7-BD56-6E72DF4C6392}" srcOrd="0" destOrd="0" presId="urn:microsoft.com/office/officeart/2005/8/layout/vProcess5"/>
    <dgm:cxn modelId="{A137CE44-1EBA-454F-9741-272B54251912}" type="presOf" srcId="{FE01FA4E-0951-4437-B43F-537F835324FF}" destId="{07F632CB-61F2-4CEB-8305-EDEA52ECDA4F}" srcOrd="1" destOrd="0" presId="urn:microsoft.com/office/officeart/2005/8/layout/vProcess5"/>
    <dgm:cxn modelId="{8B32D071-AEE8-4F50-BABE-467F1A79FD17}" type="presOf" srcId="{C51215C2-31D3-4B6B-B152-7002883F4907}" destId="{169F74B0-BE6C-4BE3-B5C5-5C3110B657AA}" srcOrd="1" destOrd="0" presId="urn:microsoft.com/office/officeart/2005/8/layout/vProcess5"/>
    <dgm:cxn modelId="{81F0D17F-7147-416E-B9B7-632CC29A4BEB}" srcId="{10F956D1-41B1-454D-B410-738E56291A15}" destId="{FE01FA4E-0951-4437-B43F-537F835324FF}" srcOrd="2" destOrd="0" parTransId="{34E2E10A-9A25-4CAF-AE51-2A1A9B891B7E}" sibTransId="{0D6DBFA2-472F-476D-91DB-B11FC256B690}"/>
    <dgm:cxn modelId="{12CD1BA0-1FC6-4C8A-98E8-29EBE126771B}" type="presOf" srcId="{C51215C2-31D3-4B6B-B152-7002883F4907}" destId="{475E3085-5601-47A0-95BF-58462FA09AD5}" srcOrd="0" destOrd="0" presId="urn:microsoft.com/office/officeart/2005/8/layout/vProcess5"/>
    <dgm:cxn modelId="{F5B98EBD-9056-4E03-B4F8-50F5F8E5A00A}" type="presOf" srcId="{21F156B1-8E0C-400A-B249-4E43E3FCDE17}" destId="{18640197-F34A-479D-B15C-75AF803E1D6E}" srcOrd="0" destOrd="0" presId="urn:microsoft.com/office/officeart/2005/8/layout/vProcess5"/>
    <dgm:cxn modelId="{5CC691D4-A41C-4522-9772-A39B16CFCF36}" type="presOf" srcId="{8285205A-8E8E-4686-A3D5-533CDBA0E584}" destId="{C10CAFA2-2B28-472D-B238-C3D7D1CA6E32}" srcOrd="0" destOrd="0" presId="urn:microsoft.com/office/officeart/2005/8/layout/vProcess5"/>
    <dgm:cxn modelId="{5B292ADD-8FA7-425A-9B08-80AEC3B15D8B}" type="presOf" srcId="{FE01FA4E-0951-4437-B43F-537F835324FF}" destId="{783B5E59-07E9-4C0E-BFCF-B8D16ACEAEB4}" srcOrd="0" destOrd="0" presId="urn:microsoft.com/office/officeart/2005/8/layout/vProcess5"/>
    <dgm:cxn modelId="{66FE03EB-342B-4C88-9249-EBED7E5FDB9E}" srcId="{10F956D1-41B1-454D-B410-738E56291A15}" destId="{C51215C2-31D3-4B6B-B152-7002883F4907}" srcOrd="0" destOrd="0" parTransId="{32CABDA4-5D8D-4AC6-AD05-74A9EE657EDA}" sibTransId="{BEE50176-E812-4374-820D-A7D00BB8CDE3}"/>
    <dgm:cxn modelId="{83E8760D-E129-4D97-8912-246635D36916}" type="presParOf" srcId="{641FA453-1592-44B7-BD56-6E72DF4C6392}" destId="{37DAD3EF-401B-429C-B123-865BD6A0B682}" srcOrd="0" destOrd="0" presId="urn:microsoft.com/office/officeart/2005/8/layout/vProcess5"/>
    <dgm:cxn modelId="{619825DF-4E83-4FD3-BE79-F9398F4F110F}" type="presParOf" srcId="{641FA453-1592-44B7-BD56-6E72DF4C6392}" destId="{475E3085-5601-47A0-95BF-58462FA09AD5}" srcOrd="1" destOrd="0" presId="urn:microsoft.com/office/officeart/2005/8/layout/vProcess5"/>
    <dgm:cxn modelId="{309C5983-AC2C-493E-9F89-823F04640695}" type="presParOf" srcId="{641FA453-1592-44B7-BD56-6E72DF4C6392}" destId="{C10CAFA2-2B28-472D-B238-C3D7D1CA6E32}" srcOrd="2" destOrd="0" presId="urn:microsoft.com/office/officeart/2005/8/layout/vProcess5"/>
    <dgm:cxn modelId="{2CC37C39-1419-4F17-982A-000FC3AD25AB}" type="presParOf" srcId="{641FA453-1592-44B7-BD56-6E72DF4C6392}" destId="{783B5E59-07E9-4C0E-BFCF-B8D16ACEAEB4}" srcOrd="3" destOrd="0" presId="urn:microsoft.com/office/officeart/2005/8/layout/vProcess5"/>
    <dgm:cxn modelId="{2E83A161-9331-471C-8F8E-47E0B9D1B24D}" type="presParOf" srcId="{641FA453-1592-44B7-BD56-6E72DF4C6392}" destId="{6D2BC87D-76D0-42B9-AEC8-5277834448B7}" srcOrd="4" destOrd="0" presId="urn:microsoft.com/office/officeart/2005/8/layout/vProcess5"/>
    <dgm:cxn modelId="{470F87CF-3567-4386-8F6B-E0367F69F808}" type="presParOf" srcId="{641FA453-1592-44B7-BD56-6E72DF4C6392}" destId="{18640197-F34A-479D-B15C-75AF803E1D6E}" srcOrd="5" destOrd="0" presId="urn:microsoft.com/office/officeart/2005/8/layout/vProcess5"/>
    <dgm:cxn modelId="{F27C7110-C87D-447B-A5C9-0F19FDEDC167}" type="presParOf" srcId="{641FA453-1592-44B7-BD56-6E72DF4C6392}" destId="{169F74B0-BE6C-4BE3-B5C5-5C3110B657AA}" srcOrd="6" destOrd="0" presId="urn:microsoft.com/office/officeart/2005/8/layout/vProcess5"/>
    <dgm:cxn modelId="{BF175B01-D114-41BB-B22F-46F0154AB461}" type="presParOf" srcId="{641FA453-1592-44B7-BD56-6E72DF4C6392}" destId="{05426849-6FD0-409A-8E6B-65DD8E620166}" srcOrd="7" destOrd="0" presId="urn:microsoft.com/office/officeart/2005/8/layout/vProcess5"/>
    <dgm:cxn modelId="{75D37360-4D5D-40AB-907D-8C5A3D633CE8}" type="presParOf" srcId="{641FA453-1592-44B7-BD56-6E72DF4C6392}" destId="{07F632CB-61F2-4CEB-8305-EDEA52ECDA4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3085-5601-47A0-95BF-58462FA09AD5}">
      <dsp:nvSpPr>
        <dsp:cNvPr id="0" name=""/>
        <dsp:cNvSpPr/>
      </dsp:nvSpPr>
      <dsp:spPr>
        <a:xfrm>
          <a:off x="0" y="0"/>
          <a:ext cx="6995160" cy="1365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Agree on expectations for observation experience</a:t>
          </a:r>
        </a:p>
      </dsp:txBody>
      <dsp:txXfrm>
        <a:off x="40002" y="40002"/>
        <a:ext cx="5521394" cy="1285759"/>
      </dsp:txXfrm>
    </dsp:sp>
    <dsp:sp modelId="{C10CAFA2-2B28-472D-B238-C3D7D1CA6E32}">
      <dsp:nvSpPr>
        <dsp:cNvPr id="0" name=""/>
        <dsp:cNvSpPr/>
      </dsp:nvSpPr>
      <dsp:spPr>
        <a:xfrm>
          <a:off x="617219" y="1593390"/>
          <a:ext cx="6995160" cy="13657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Determine the purpose of the observation</a:t>
          </a:r>
        </a:p>
      </dsp:txBody>
      <dsp:txXfrm>
        <a:off x="657221" y="1633392"/>
        <a:ext cx="5410189" cy="1285759"/>
      </dsp:txXfrm>
    </dsp:sp>
    <dsp:sp modelId="{783B5E59-07E9-4C0E-BFCF-B8D16ACEAEB4}">
      <dsp:nvSpPr>
        <dsp:cNvPr id="0" name=""/>
        <dsp:cNvSpPr/>
      </dsp:nvSpPr>
      <dsp:spPr>
        <a:xfrm>
          <a:off x="1234439" y="3186781"/>
          <a:ext cx="6995160" cy="13657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Determine observation tool</a:t>
          </a:r>
        </a:p>
      </dsp:txBody>
      <dsp:txXfrm>
        <a:off x="1274441" y="3226783"/>
        <a:ext cx="5410189" cy="1285759"/>
      </dsp:txXfrm>
    </dsp:sp>
    <dsp:sp modelId="{6D2BC87D-76D0-42B9-AEC8-5277834448B7}">
      <dsp:nvSpPr>
        <dsp:cNvPr id="0" name=""/>
        <dsp:cNvSpPr/>
      </dsp:nvSpPr>
      <dsp:spPr>
        <a:xfrm>
          <a:off x="6107413" y="1035703"/>
          <a:ext cx="887746" cy="88774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07156" y="1035703"/>
        <a:ext cx="488260" cy="668029"/>
      </dsp:txXfrm>
    </dsp:sp>
    <dsp:sp modelId="{18640197-F34A-479D-B15C-75AF803E1D6E}">
      <dsp:nvSpPr>
        <dsp:cNvPr id="0" name=""/>
        <dsp:cNvSpPr/>
      </dsp:nvSpPr>
      <dsp:spPr>
        <a:xfrm>
          <a:off x="6724633" y="2619989"/>
          <a:ext cx="887746" cy="88774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4376" y="2619989"/>
        <a:ext cx="488260" cy="668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3085-5601-47A0-95BF-58462FA09AD5}">
      <dsp:nvSpPr>
        <dsp:cNvPr id="0" name=""/>
        <dsp:cNvSpPr/>
      </dsp:nvSpPr>
      <dsp:spPr>
        <a:xfrm>
          <a:off x="0" y="0"/>
          <a:ext cx="6995160" cy="1365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Agree on expectations for observation experience</a:t>
          </a:r>
        </a:p>
      </dsp:txBody>
      <dsp:txXfrm>
        <a:off x="40002" y="40002"/>
        <a:ext cx="5521394" cy="1285759"/>
      </dsp:txXfrm>
    </dsp:sp>
    <dsp:sp modelId="{C10CAFA2-2B28-472D-B238-C3D7D1CA6E32}">
      <dsp:nvSpPr>
        <dsp:cNvPr id="0" name=""/>
        <dsp:cNvSpPr/>
      </dsp:nvSpPr>
      <dsp:spPr>
        <a:xfrm>
          <a:off x="617219" y="1593390"/>
          <a:ext cx="6995160" cy="13657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Determine the purpose of the observation</a:t>
          </a:r>
        </a:p>
      </dsp:txBody>
      <dsp:txXfrm>
        <a:off x="657221" y="1633392"/>
        <a:ext cx="5410189" cy="1285759"/>
      </dsp:txXfrm>
    </dsp:sp>
    <dsp:sp modelId="{783B5E59-07E9-4C0E-BFCF-B8D16ACEAEB4}">
      <dsp:nvSpPr>
        <dsp:cNvPr id="0" name=""/>
        <dsp:cNvSpPr/>
      </dsp:nvSpPr>
      <dsp:spPr>
        <a:xfrm>
          <a:off x="1234439" y="3186781"/>
          <a:ext cx="6995160" cy="13657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Determine observation tool</a:t>
          </a:r>
        </a:p>
      </dsp:txBody>
      <dsp:txXfrm>
        <a:off x="1274441" y="3226783"/>
        <a:ext cx="5410189" cy="1285759"/>
      </dsp:txXfrm>
    </dsp:sp>
    <dsp:sp modelId="{6D2BC87D-76D0-42B9-AEC8-5277834448B7}">
      <dsp:nvSpPr>
        <dsp:cNvPr id="0" name=""/>
        <dsp:cNvSpPr/>
      </dsp:nvSpPr>
      <dsp:spPr>
        <a:xfrm>
          <a:off x="6107413" y="1035703"/>
          <a:ext cx="887746" cy="88774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07156" y="1035703"/>
        <a:ext cx="488260" cy="668029"/>
      </dsp:txXfrm>
    </dsp:sp>
    <dsp:sp modelId="{18640197-F34A-479D-B15C-75AF803E1D6E}">
      <dsp:nvSpPr>
        <dsp:cNvPr id="0" name=""/>
        <dsp:cNvSpPr/>
      </dsp:nvSpPr>
      <dsp:spPr>
        <a:xfrm>
          <a:off x="6724633" y="2619989"/>
          <a:ext cx="887746" cy="88774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4376" y="2619989"/>
        <a:ext cx="488260" cy="668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E3085-5601-47A0-95BF-58462FA09AD5}">
      <dsp:nvSpPr>
        <dsp:cNvPr id="0" name=""/>
        <dsp:cNvSpPr/>
      </dsp:nvSpPr>
      <dsp:spPr>
        <a:xfrm>
          <a:off x="0" y="0"/>
          <a:ext cx="6995160" cy="1365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Agree on expectations for observation experience</a:t>
          </a:r>
        </a:p>
      </dsp:txBody>
      <dsp:txXfrm>
        <a:off x="40002" y="40002"/>
        <a:ext cx="5521394" cy="1285759"/>
      </dsp:txXfrm>
    </dsp:sp>
    <dsp:sp modelId="{C10CAFA2-2B28-472D-B238-C3D7D1CA6E32}">
      <dsp:nvSpPr>
        <dsp:cNvPr id="0" name=""/>
        <dsp:cNvSpPr/>
      </dsp:nvSpPr>
      <dsp:spPr>
        <a:xfrm>
          <a:off x="617219" y="1593390"/>
          <a:ext cx="6995160" cy="13657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Determine the purpose of the observation</a:t>
          </a:r>
        </a:p>
      </dsp:txBody>
      <dsp:txXfrm>
        <a:off x="657221" y="1633392"/>
        <a:ext cx="5410189" cy="1285759"/>
      </dsp:txXfrm>
    </dsp:sp>
    <dsp:sp modelId="{783B5E59-07E9-4C0E-BFCF-B8D16ACEAEB4}">
      <dsp:nvSpPr>
        <dsp:cNvPr id="0" name=""/>
        <dsp:cNvSpPr/>
      </dsp:nvSpPr>
      <dsp:spPr>
        <a:xfrm>
          <a:off x="1234439" y="3186781"/>
          <a:ext cx="6995160" cy="13657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Determine observation tool</a:t>
          </a:r>
        </a:p>
      </dsp:txBody>
      <dsp:txXfrm>
        <a:off x="1274441" y="3226783"/>
        <a:ext cx="5410189" cy="1285759"/>
      </dsp:txXfrm>
    </dsp:sp>
    <dsp:sp modelId="{6D2BC87D-76D0-42B9-AEC8-5277834448B7}">
      <dsp:nvSpPr>
        <dsp:cNvPr id="0" name=""/>
        <dsp:cNvSpPr/>
      </dsp:nvSpPr>
      <dsp:spPr>
        <a:xfrm>
          <a:off x="6107413" y="1035703"/>
          <a:ext cx="887746" cy="88774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307156" y="1035703"/>
        <a:ext cx="488260" cy="668029"/>
      </dsp:txXfrm>
    </dsp:sp>
    <dsp:sp modelId="{18640197-F34A-479D-B15C-75AF803E1D6E}">
      <dsp:nvSpPr>
        <dsp:cNvPr id="0" name=""/>
        <dsp:cNvSpPr/>
      </dsp:nvSpPr>
      <dsp:spPr>
        <a:xfrm>
          <a:off x="6724633" y="2619989"/>
          <a:ext cx="887746" cy="88774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924376" y="2619989"/>
        <a:ext cx="488260" cy="66802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25956-2BA7-489C-AA72-4D37A7B79E9B}" type="datetimeFigureOut">
              <a:rPr lang="en-US" smtClean="0"/>
              <a:pPr/>
              <a:t>8/14/2017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0F6AD-62DB-4E88-B2AF-467A2D33D623}"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opportunityculture.org/wp-content/uploads/2015/06/2.1_Team_Teacher_Post-Review_Reflection.doc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baseline="0" dirty="0"/>
          </a:p>
          <a:p>
            <a:r>
              <a:rPr lang="en-US" b="1" i="1" baseline="0" dirty="0"/>
              <a:t>Note: </a:t>
            </a:r>
            <a:r>
              <a:rPr lang="en-US" b="0" i="0" baseline="0" dirty="0"/>
              <a:t>Total time for this session is 105 minutes; plan to take a five-minute break after slide 20, before moving into the “After Observation” portion. </a:t>
            </a:r>
          </a:p>
          <a:p>
            <a:endParaRPr lang="en-US" b="1" i="1" baseline="0" dirty="0"/>
          </a:p>
          <a:p>
            <a:pPr marL="0" indent="0">
              <a:buFont typeface="Arial" panose="020B0604020202020204" pitchFamily="34" charset="0"/>
              <a:buNone/>
            </a:pPr>
            <a:r>
              <a:rPr lang="en-US" b="1" i="1" u="none" baseline="0" dirty="0"/>
              <a:t>Note about the handout called “Self-Assessment: Multi-Classroom Leader Training”</a:t>
            </a:r>
          </a:p>
          <a:p>
            <a:pPr marL="171450" indent="-171450">
              <a:buFont typeface="Arial" panose="020B0604020202020204" pitchFamily="34" charset="0"/>
              <a:buChar char="•"/>
            </a:pPr>
            <a:r>
              <a:rPr lang="en-US" b="0" i="0" u="none" baseline="0" dirty="0"/>
              <a:t>This optional handout is intended to help MCLs reflect on their knowledge and skills as they progress through the three days of training. It should be completed before the training starts, at the end of each session or day, and at the end of the full 3 days of training. </a:t>
            </a:r>
          </a:p>
          <a:p>
            <a:endParaRPr lang="en-US" b="1" i="1" baseline="0" dirty="0"/>
          </a:p>
          <a:p>
            <a:r>
              <a:rPr lang="en-US" b="1" i="1" baseline="0" dirty="0"/>
              <a:t>For this session, you will need:</a:t>
            </a:r>
          </a:p>
          <a:p>
            <a:pPr marL="171450" indent="-171450">
              <a:buFont typeface="Arial" panose="020B0604020202020204" pitchFamily="34" charset="0"/>
              <a:buChar char="•"/>
            </a:pPr>
            <a:r>
              <a:rPr lang="en-US" b="0" i="0" baseline="0" dirty="0"/>
              <a:t>Sticky notes</a:t>
            </a:r>
          </a:p>
          <a:p>
            <a:pPr marL="171450" indent="-171450">
              <a:buFont typeface="Arial" panose="020B0604020202020204" pitchFamily="34" charset="0"/>
              <a:buChar char="•"/>
            </a:pPr>
            <a:r>
              <a:rPr lang="en-US" b="0" i="0" baseline="0" dirty="0"/>
              <a:t>Chart paper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Handout: Self-Assessment: Multi-Classroom Leader Training</a:t>
            </a:r>
            <a:endParaRPr lang="en-US" b="0" i="0" baseline="0" dirty="0"/>
          </a:p>
          <a:p>
            <a:pPr marL="171450" indent="-171450">
              <a:buFont typeface="Arial" panose="020B0604020202020204" pitchFamily="34" charset="0"/>
              <a:buChar char="•"/>
            </a:pPr>
            <a:r>
              <a:rPr lang="en-US" b="0" i="0" baseline="0" dirty="0"/>
              <a:t>Handout: Teacher Movement Data Collection </a:t>
            </a:r>
          </a:p>
          <a:p>
            <a:pPr marL="171450" indent="-171450">
              <a:buFont typeface="Arial" panose="020B0604020202020204" pitchFamily="34" charset="0"/>
              <a:buChar char="•"/>
            </a:pPr>
            <a:r>
              <a:rPr lang="en-US" b="0" i="0" baseline="0" dirty="0"/>
              <a:t>Handout: Teacher Questioning Data Collection</a:t>
            </a:r>
          </a:p>
          <a:p>
            <a:pPr marL="171450" indent="-171450">
              <a:buFont typeface="Arial" panose="020B0604020202020204" pitchFamily="34" charset="0"/>
              <a:buChar char="•"/>
            </a:pPr>
            <a:r>
              <a:rPr lang="en-US" b="0" i="0" baseline="0" dirty="0"/>
              <a:t>Handout: Verbal Flow Observation</a:t>
            </a:r>
          </a:p>
          <a:p>
            <a:pPr marL="171450" indent="-171450">
              <a:buFont typeface="Arial" panose="020B0604020202020204" pitchFamily="34" charset="0"/>
              <a:buChar char="•"/>
            </a:pPr>
            <a:r>
              <a:rPr lang="en-US" b="0" i="0" baseline="0" dirty="0"/>
              <a:t>Handout: Overall Teaching Effectiveness Review</a:t>
            </a:r>
          </a:p>
          <a:p>
            <a:pPr marL="171450" indent="-171450">
              <a:buFont typeface="Arial" panose="020B0604020202020204" pitchFamily="34" charset="0"/>
              <a:buChar char="•"/>
            </a:pPr>
            <a:r>
              <a:rPr lang="en-US" b="0" i="0" baseline="0" dirty="0"/>
              <a:t>Handout: Team Teacher Post-Review</a:t>
            </a:r>
          </a:p>
          <a:p>
            <a:pPr marL="171450" indent="-171450">
              <a:buFont typeface="Arial" panose="020B0604020202020204" pitchFamily="34" charset="0"/>
              <a:buChar char="•"/>
            </a:pPr>
            <a:r>
              <a:rPr lang="en-US" b="0" i="0" baseline="0" dirty="0"/>
              <a:t>Handout: Six Steps for Effective Feedback template BLANK</a:t>
            </a:r>
          </a:p>
          <a:p>
            <a:pPr marL="171450" indent="-171450">
              <a:buFont typeface="Arial" panose="020B0604020202020204" pitchFamily="34" charset="0"/>
              <a:buChar char="•"/>
            </a:pPr>
            <a:r>
              <a:rPr lang="en-US" b="0" i="0" baseline="0" dirty="0"/>
              <a:t>Handout: Six Steps for Effective Feedback with guiding questions</a:t>
            </a:r>
          </a:p>
          <a:p>
            <a:endParaRPr lang="en-US" b="1" i="1" baseline="0" dirty="0"/>
          </a:p>
          <a:p>
            <a:endParaRPr lang="en-US" b="1" i="1" baseline="0"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410885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Shift </a:t>
            </a:r>
            <a:r>
              <a:rPr lang="en-US" sz="1200" b="0" i="0" kern="1200" baseline="0" dirty="0">
                <a:solidFill>
                  <a:schemeClr val="tx1"/>
                </a:solidFill>
                <a:effectLst/>
                <a:latin typeface="+mn-lt"/>
                <a:ea typeface="+mn-ea"/>
                <a:cs typeface="+mn-cs"/>
              </a:rPr>
              <a:t>to determining the purpose of the observation.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Next,</a:t>
            </a:r>
            <a:r>
              <a:rPr lang="en-US" sz="1200" kern="1200" baseline="0" dirty="0">
                <a:solidFill>
                  <a:schemeClr val="tx1"/>
                </a:solidFill>
                <a:effectLst/>
                <a:latin typeface="+mn-lt"/>
                <a:ea typeface="+mn-ea"/>
                <a:cs typeface="+mn-cs"/>
              </a:rPr>
              <a:t> let’s talk about determining the purpose of the observation. </a:t>
            </a:r>
            <a:endParaRPr lang="en-US" sz="120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10</a:t>
            </a:fld>
            <a:endParaRPr lang="en-US"/>
          </a:p>
        </p:txBody>
      </p:sp>
    </p:spTree>
    <p:extLst>
      <p:ext uri="{BB962C8B-B14F-4D97-AF65-F5344CB8AC3E}">
        <p14:creationId xmlns:p14="http://schemas.microsoft.com/office/powerpoint/2010/main" val="319041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baseline="0" dirty="0">
                <a:solidFill>
                  <a:schemeClr val="tx1"/>
                </a:solidFill>
                <a:effectLst/>
                <a:latin typeface="+mn-lt"/>
                <a:ea typeface="+mn-ea"/>
                <a:cs typeface="+mn-cs"/>
              </a:rPr>
              <a:t> Describe how to determine the purpose of the observation.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and the teacher need to be clear on the purpose of the upcoming observation. Here are some tips to keep in mind:</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Approach the review as a dialogue</a:t>
            </a:r>
            <a:r>
              <a:rPr lang="en-US" sz="1200" kern="1200" dirty="0">
                <a:solidFill>
                  <a:schemeClr val="tx1"/>
                </a:solidFill>
                <a:effectLst/>
                <a:latin typeface="+mn-lt"/>
                <a:ea typeface="+mn-ea"/>
                <a:cs typeface="+mn-cs"/>
              </a:rPr>
              <a:t>. First, go into the discussion with an open mind that this should be a conversation, and that the team teacher should be able to provide a lot of feedback into the process and goals of the observation. You want this to be meaningful and have everyone’s buy-in on the process.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Discuss the lesson with success indicators and potential challenges.</a:t>
            </a:r>
            <a:r>
              <a:rPr lang="en-US" sz="1200" kern="1200" dirty="0">
                <a:solidFill>
                  <a:schemeClr val="tx1"/>
                </a:solidFill>
                <a:effectLst/>
                <a:latin typeface="+mn-lt"/>
                <a:ea typeface="+mn-ea"/>
                <a:cs typeface="+mn-cs"/>
              </a:rPr>
              <a:t> Next, have the team teacher describe the class, lesson objectives or outcomes, success indicators, and potential challenges. As you discuss the lesson, be especially sure to have the team teacher note success indicators and potential challenges, and walk through them to begin thinking about how to solve problems. This would also be a good time to ask the team teacher for a copy of the lesson plan for your reference during the observation.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Set one focus.</a:t>
            </a:r>
            <a:r>
              <a:rPr lang="en-US" sz="1200" kern="1200" dirty="0">
                <a:solidFill>
                  <a:schemeClr val="tx1"/>
                </a:solidFill>
                <a:effectLst/>
                <a:latin typeface="+mn-lt"/>
                <a:ea typeface="+mn-ea"/>
                <a:cs typeface="+mn-cs"/>
              </a:rPr>
              <a:t> After you have discussed the lesson, determine the focus of the observation. What teacher behavior will you focus on? We’ll dive into this more later</a:t>
            </a:r>
            <a:r>
              <a:rPr lang="en-US" sz="1200" kern="1200" baseline="0" dirty="0">
                <a:solidFill>
                  <a:schemeClr val="tx1"/>
                </a:solidFill>
                <a:effectLst/>
                <a:latin typeface="+mn-lt"/>
                <a:ea typeface="+mn-ea"/>
                <a:cs typeface="+mn-cs"/>
              </a:rPr>
              <a:t>, but it’s important to note now that when MCLs are observing their teachers, they should be looking for specific teacher actions that they know the team teacher is currently working on and that will take only a short period of time—5 to 10 minutes—to observe. For example, the action might be giving clear directions or asking increasingly rigorous questions, but the observation should always have one clear focus that isn’t so wide it requires an </a:t>
            </a:r>
            <a:r>
              <a:rPr lang="en-US" sz="1200" kern="1200" baseline="0" dirty="0" err="1">
                <a:solidFill>
                  <a:schemeClr val="tx1"/>
                </a:solidFill>
                <a:effectLst/>
                <a:latin typeface="+mn-lt"/>
                <a:ea typeface="+mn-ea"/>
                <a:cs typeface="+mn-cs"/>
              </a:rPr>
              <a:t>hourlong</a:t>
            </a:r>
            <a:r>
              <a:rPr lang="en-US" sz="1200" kern="1200" baseline="0" dirty="0">
                <a:solidFill>
                  <a:schemeClr val="tx1"/>
                </a:solidFill>
                <a:effectLst/>
                <a:latin typeface="+mn-lt"/>
                <a:ea typeface="+mn-ea"/>
                <a:cs typeface="+mn-cs"/>
              </a:rPr>
              <a:t> observation. </a:t>
            </a:r>
            <a:r>
              <a:rPr lang="en-US" sz="1200" kern="1200" dirty="0">
                <a:solidFill>
                  <a:schemeClr val="tx1"/>
                </a:solidFill>
                <a:effectLst/>
                <a:latin typeface="+mn-lt"/>
                <a:ea typeface="+mn-ea"/>
                <a:cs typeface="+mn-cs"/>
              </a:rPr>
              <a:t>Also, decide how you will collect data during the review. This focus and data collection will allow you to indirectly extend your reach to students by improving the teaching practices of your team teachers.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Agree on MCL behavior.</a:t>
            </a:r>
            <a:r>
              <a:rPr lang="en-US" sz="1200" kern="1200" dirty="0">
                <a:solidFill>
                  <a:schemeClr val="tx1"/>
                </a:solidFill>
                <a:effectLst/>
                <a:latin typeface="+mn-lt"/>
                <a:ea typeface="+mn-ea"/>
                <a:cs typeface="+mn-cs"/>
              </a:rPr>
              <a:t> Finally, what does team teacher expect</a:t>
            </a:r>
            <a:r>
              <a:rPr lang="en-US" sz="1200" kern="1200" baseline="0" dirty="0">
                <a:solidFill>
                  <a:schemeClr val="tx1"/>
                </a:solidFill>
                <a:effectLst/>
                <a:latin typeface="+mn-lt"/>
                <a:ea typeface="+mn-ea"/>
                <a:cs typeface="+mn-cs"/>
              </a:rPr>
              <a:t> of you? Discuss issues such as w</a:t>
            </a:r>
            <a:r>
              <a:rPr lang="en-US" sz="1200" kern="1200" dirty="0">
                <a:solidFill>
                  <a:schemeClr val="tx1"/>
                </a:solidFill>
                <a:effectLst/>
                <a:latin typeface="+mn-lt"/>
                <a:ea typeface="+mn-ea"/>
                <a:cs typeface="+mn-cs"/>
              </a:rPr>
              <a:t>here you should sit, whether you are just observing or interacting</a:t>
            </a:r>
            <a:r>
              <a:rPr lang="en-US" sz="1200" kern="1200" baseline="0" dirty="0">
                <a:solidFill>
                  <a:schemeClr val="tx1"/>
                </a:solidFill>
                <a:effectLst/>
                <a:latin typeface="+mn-lt"/>
                <a:ea typeface="+mn-ea"/>
                <a:cs typeface="+mn-cs"/>
              </a:rPr>
              <a:t> with </a:t>
            </a:r>
            <a:r>
              <a:rPr lang="en-US" sz="1200" kern="1200" dirty="0">
                <a:solidFill>
                  <a:schemeClr val="tx1"/>
                </a:solidFill>
                <a:effectLst/>
                <a:latin typeface="+mn-lt"/>
                <a:ea typeface="+mn-ea"/>
                <a:cs typeface="+mn-cs"/>
              </a:rPr>
              <a:t>students.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meeting like this is often part of the last debrief conversation (refer to the coaching cycle graphic). However, if there is a lot of time in between observations, such as after winter break, it could be helpful to have another meeting like this before the observation. And if your teacher needs extra support, a quick pre-observation meeting could help clarify the focus area. Some coaches even use this time to practice the upcoming lesson.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more important point: Observations </a:t>
            </a:r>
            <a:r>
              <a:rPr lang="en-US" sz="1200" i="1" kern="1200" dirty="0">
                <a:solidFill>
                  <a:schemeClr val="tx1"/>
                </a:solidFill>
                <a:effectLst/>
                <a:latin typeface="+mn-lt"/>
                <a:ea typeface="+mn-ea"/>
                <a:cs typeface="+mn-cs"/>
              </a:rPr>
              <a:t>do not </a:t>
            </a:r>
            <a:r>
              <a:rPr lang="en-US" sz="1200" kern="1200" dirty="0">
                <a:solidFill>
                  <a:schemeClr val="tx1"/>
                </a:solidFill>
                <a:effectLst/>
                <a:latin typeface="+mn-lt"/>
                <a:ea typeface="+mn-ea"/>
                <a:cs typeface="+mn-cs"/>
              </a:rPr>
              <a:t>always have to be planned, but this is important to discuss with a teacher beforehand. For example, after debriefing an observation, you might plan with a teacher to be back in their classroom on Friday at 1:30 pm. However, you also plan with the teacher that you will do two random walk-ins between now and the Friday observation to leave feedback on the action step. This is great for someone low skill, but also for someone with low will as it can help hold them accountable.</a:t>
            </a:r>
          </a:p>
          <a:p>
            <a:pPr marL="171450" lvl="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11</a:t>
            </a:fld>
            <a:endParaRPr lang="en-US"/>
          </a:p>
        </p:txBody>
      </p:sp>
    </p:spTree>
    <p:extLst>
      <p:ext uri="{BB962C8B-B14F-4D97-AF65-F5344CB8AC3E}">
        <p14:creationId xmlns:p14="http://schemas.microsoft.com/office/powerpoint/2010/main" val="91746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Shift to discussion</a:t>
            </a:r>
            <a:r>
              <a:rPr lang="en-US" sz="1200" b="0" i="0" kern="1200" baseline="0" dirty="0">
                <a:solidFill>
                  <a:schemeClr val="tx1"/>
                </a:solidFill>
                <a:effectLst/>
                <a:latin typeface="+mn-lt"/>
                <a:ea typeface="+mn-ea"/>
                <a:cs typeface="+mn-cs"/>
              </a:rPr>
              <a:t> of observation tools.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Finally, before the observation, you’ll want</a:t>
            </a:r>
            <a:r>
              <a:rPr lang="en-US" sz="1200" kern="1200" baseline="0" dirty="0">
                <a:solidFill>
                  <a:schemeClr val="tx1"/>
                </a:solidFill>
                <a:effectLst/>
                <a:latin typeface="+mn-lt"/>
                <a:ea typeface="+mn-ea"/>
                <a:cs typeface="+mn-cs"/>
              </a:rPr>
              <a:t> to determine the observation tool you’ll use to gather evidence when you visit the team teacher’s classroom. </a:t>
            </a:r>
            <a:endParaRPr lang="en-US" sz="120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12</a:t>
            </a:fld>
            <a:endParaRPr lang="en-US"/>
          </a:p>
        </p:txBody>
      </p:sp>
    </p:spTree>
    <p:extLst>
      <p:ext uri="{BB962C8B-B14F-4D97-AF65-F5344CB8AC3E}">
        <p14:creationId xmlns:p14="http://schemas.microsoft.com/office/powerpoint/2010/main" val="1375168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Objective of this slide: </a:t>
            </a:r>
            <a:r>
              <a:rPr lang="en-US" b="0" i="0" baseline="0" dirty="0"/>
              <a:t>Provide guidelines for choosing the right tool for reviewing instructional practices</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Select a tool that meets your needs. Think about: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Does the tool match the pre-determined focus of the review?</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the scope of the tool aligned with the goals for improving the team teacher’s practice that I want to address?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Are the protocols standardized and clear?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Does the tool include guidelines or support for turning the data into feedback?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the time required feasible to use the tool in a review?</a:t>
            </a:r>
          </a:p>
          <a:p>
            <a:pPr marL="171450" lvl="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13</a:t>
            </a:fld>
            <a:endParaRPr lang="en-US"/>
          </a:p>
        </p:txBody>
      </p:sp>
    </p:spTree>
    <p:extLst>
      <p:ext uri="{BB962C8B-B14F-4D97-AF65-F5344CB8AC3E}">
        <p14:creationId xmlns:p14="http://schemas.microsoft.com/office/powerpoint/2010/main" val="1850714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Introduce some “informal” quick observation note-taking approaches.</a:t>
            </a:r>
            <a:r>
              <a:rPr lang="en-US" sz="1200" b="0" i="0" kern="1200" baseline="0" dirty="0">
                <a:solidFill>
                  <a:schemeClr val="tx1"/>
                </a:solidFill>
                <a:effectLst/>
                <a:latin typeface="+mn-lt"/>
                <a:ea typeface="+mn-ea"/>
                <a:cs typeface="+mn-cs"/>
              </a:rPr>
              <a:t>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2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a minute, we will introduce some more systematic tools for observing</a:t>
            </a:r>
            <a:r>
              <a:rPr lang="en-US" sz="1200" kern="1200" baseline="0" dirty="0">
                <a:solidFill>
                  <a:schemeClr val="tx1"/>
                </a:solidFill>
                <a:effectLst/>
                <a:latin typeface="+mn-lt"/>
                <a:ea typeface="+mn-ea"/>
                <a:cs typeface="+mn-cs"/>
              </a:rPr>
              <a:t> with a specific instructional strategy in mind. But y</a:t>
            </a:r>
            <a:r>
              <a:rPr lang="en-US" sz="1200" kern="1200" dirty="0">
                <a:solidFill>
                  <a:schemeClr val="tx1"/>
                </a:solidFill>
                <a:effectLst/>
                <a:latin typeface="+mn-lt"/>
                <a:ea typeface="+mn-ea"/>
                <a:cs typeface="+mn-cs"/>
              </a:rPr>
              <a:t>ou won’t always have a formal tool when you watch a team teacher teach. Sometimes you will just take notes, even as limited as a jotted sticky note for quicker, less formal time in the team teacher’s classroom, such as random walk-ins.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Even</a:t>
            </a:r>
            <a:r>
              <a:rPr lang="en-US" sz="1200" kern="1200" baseline="0" dirty="0">
                <a:solidFill>
                  <a:schemeClr val="tx1"/>
                </a:solidFill>
                <a:effectLst/>
                <a:latin typeface="+mn-lt"/>
                <a:ea typeface="+mn-ea"/>
                <a:cs typeface="+mn-cs"/>
              </a:rPr>
              <a:t> when you aren’t using a formal tool, it’s important that your notes are still evidence-based and systematic so you can quickly organize your feedback later. Some MCLs use a plus/delta system where they are looking for strong teacher instructional actions and areas where they identify a need for improvement. Other MCLs have two columns on a piece of paper where they list teacher actions and the corresponding student actions.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sz="1200" b="1" i="1" kern="1200" baseline="0" dirty="0">
              <a:solidFill>
                <a:schemeClr val="tx1"/>
              </a:solidFill>
              <a:effectLst/>
              <a:latin typeface="+mn-lt"/>
              <a:ea typeface="+mn-ea"/>
              <a:cs typeface="+mn-cs"/>
            </a:endParaRPr>
          </a:p>
          <a:p>
            <a:pPr marL="0" lvl="0" indent="0">
              <a:buFont typeface="Arial" panose="020B0604020202020204" pitchFamily="34"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14</a:t>
            </a:fld>
            <a:endParaRPr lang="en-US"/>
          </a:p>
        </p:txBody>
      </p:sp>
    </p:spTree>
    <p:extLst>
      <p:ext uri="{BB962C8B-B14F-4D97-AF65-F5344CB8AC3E}">
        <p14:creationId xmlns:p14="http://schemas.microsoft.com/office/powerpoint/2010/main" val="1548375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a:t>
            </a:r>
            <a:r>
              <a:rPr lang="en-US" b="1" i="1" baseline="0" dirty="0"/>
              <a:t>: </a:t>
            </a:r>
            <a:r>
              <a:rPr lang="en-US" b="0" i="0" baseline="0" dirty="0"/>
              <a:t>To determine what the tool measures and when it would be useful</a:t>
            </a:r>
          </a:p>
          <a:p>
            <a:endParaRPr lang="en-US" b="0" i="0" baseline="0" dirty="0"/>
          </a:p>
          <a:p>
            <a:r>
              <a:rPr lang="en-US" b="1" i="1" baseline="0" dirty="0"/>
              <a:t>Estimated time: 2 minutes</a:t>
            </a:r>
          </a:p>
          <a:p>
            <a:endParaRPr lang="en-US" b="0" i="0" baseline="0" dirty="0"/>
          </a:p>
          <a:p>
            <a:r>
              <a:rPr lang="en-US" b="1" i="1" baseline="0" dirty="0"/>
              <a:t>Facilitator says:</a:t>
            </a:r>
            <a:endParaRPr lang="en-US" b="1" i="1" dirty="0"/>
          </a:p>
          <a:p>
            <a:pPr marL="171450" indent="-171450">
              <a:buFont typeface="Arial" panose="020B0604020202020204" pitchFamily="34" charset="0"/>
              <a:buChar char="•"/>
            </a:pPr>
            <a:r>
              <a:rPr lang="en-US" dirty="0"/>
              <a:t>What does this tool measure? When would this tool</a:t>
            </a:r>
            <a:r>
              <a:rPr lang="en-US" baseline="0" dirty="0"/>
              <a:t> be most useful?</a:t>
            </a:r>
          </a:p>
          <a:p>
            <a:pPr marL="457200" lvl="1" indent="0">
              <a:buFont typeface="Arial" panose="020B0604020202020204" pitchFamily="34" charset="0"/>
              <a:buNone/>
            </a:pPr>
            <a:r>
              <a:rPr lang="en-US" i="0" dirty="0"/>
              <a:t>[Listen for:</a:t>
            </a:r>
          </a:p>
          <a:p>
            <a:pPr marL="628650" lvl="1" indent="-171450">
              <a:buFont typeface="Arial" panose="020B0604020202020204" pitchFamily="34" charset="0"/>
              <a:buChar char="•"/>
            </a:pPr>
            <a:r>
              <a:rPr lang="en-US" dirty="0"/>
              <a:t>This</a:t>
            </a:r>
            <a:r>
              <a:rPr lang="en-US" baseline="0" dirty="0"/>
              <a:t> tool measures how a teacher moves throughout the room during a lesson</a:t>
            </a:r>
          </a:p>
          <a:p>
            <a:pPr marL="628650" lvl="1" indent="-171450">
              <a:buFont typeface="Arial" panose="020B0604020202020204" pitchFamily="34" charset="0"/>
              <a:buChar char="•"/>
            </a:pPr>
            <a:r>
              <a:rPr lang="en-US" baseline="0" dirty="0"/>
              <a:t>Tool #1 may be useful when a teacher is struggling to use proximity as a classroom management strategy or as an opportunity to circulate and check for understanding]</a:t>
            </a:r>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191829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a:t>
            </a:r>
            <a:r>
              <a:rPr lang="en-US" b="1" i="1" baseline="0" dirty="0"/>
              <a:t>: </a:t>
            </a:r>
            <a:r>
              <a:rPr lang="en-US" b="0" i="0" baseline="0" dirty="0"/>
              <a:t>To determine what the tool measures and when it would be useful</a:t>
            </a:r>
          </a:p>
          <a:p>
            <a:endParaRPr lang="en-US" b="0" i="0" baseline="0" dirty="0"/>
          </a:p>
          <a:p>
            <a:r>
              <a:rPr lang="en-US" b="1" i="1" baseline="0" dirty="0"/>
              <a:t>Estimated time: 2 minutes</a:t>
            </a:r>
          </a:p>
          <a:p>
            <a:endParaRPr lang="en-US" b="0" i="0" baseline="0" dirty="0"/>
          </a:p>
          <a:p>
            <a:r>
              <a:rPr lang="en-US" b="1" i="1" baseline="0" dirty="0"/>
              <a:t>Facilitator says:</a:t>
            </a:r>
            <a:endParaRPr lang="en-US" b="1" i="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does this tool measure? When would this tool</a:t>
            </a:r>
            <a:r>
              <a:rPr lang="en-US" baseline="0" dirty="0"/>
              <a:t> be most useful?</a:t>
            </a:r>
          </a:p>
          <a:p>
            <a:pPr marL="457200" lvl="1" indent="0">
              <a:buFont typeface="Arial" panose="020B0604020202020204" pitchFamily="34" charset="0"/>
              <a:buNone/>
            </a:pPr>
            <a:r>
              <a:rPr lang="en-US" i="0" baseline="0" dirty="0"/>
              <a:t>[Listen for:</a:t>
            </a:r>
          </a:p>
          <a:p>
            <a:pPr marL="628650" lvl="1" indent="-171450">
              <a:buFont typeface="Arial" panose="020B0604020202020204" pitchFamily="34" charset="0"/>
              <a:buChar char="•"/>
            </a:pPr>
            <a:r>
              <a:rPr lang="en-US" baseline="0" dirty="0"/>
              <a:t>Tool #2 measures the type and number of questions asked by a teacher</a:t>
            </a:r>
          </a:p>
          <a:p>
            <a:pPr marL="628650" lvl="1" indent="-171450">
              <a:buFont typeface="Arial" panose="020B0604020202020204" pitchFamily="34" charset="0"/>
              <a:buChar char="•"/>
            </a:pPr>
            <a:r>
              <a:rPr lang="en-US" baseline="0" dirty="0"/>
              <a:t>This tool could collect helpful data for a teacher who needs to increase the complexity or level of questioning in her classroom. It could also be used to help teachers scaffold their questions—asking increasingly complex questions that elicit increasingly complex</a:t>
            </a:r>
            <a:r>
              <a:rPr lang="en-US" dirty="0"/>
              <a:t> thinking from students</a:t>
            </a:r>
            <a:r>
              <a:rPr lang="en-US" baseline="0" dirty="0"/>
              <a:t>]</a:t>
            </a:r>
          </a:p>
          <a:p>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2505665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a:t>
            </a:r>
            <a:r>
              <a:rPr lang="en-US" b="1" i="1" baseline="0" dirty="0"/>
              <a:t>: </a:t>
            </a:r>
            <a:r>
              <a:rPr lang="en-US" b="0" i="0" baseline="0" dirty="0"/>
              <a:t>To determine what the tool measures and when it would be useful</a:t>
            </a:r>
          </a:p>
          <a:p>
            <a:endParaRPr lang="en-US" b="0" i="0" baseline="0" dirty="0"/>
          </a:p>
          <a:p>
            <a:r>
              <a:rPr lang="en-US" b="1" i="1" baseline="0" dirty="0"/>
              <a:t>Estimated time: 2 minutes</a:t>
            </a:r>
          </a:p>
          <a:p>
            <a:endParaRPr lang="en-US" b="0" i="0" baseline="0" dirty="0"/>
          </a:p>
          <a:p>
            <a:r>
              <a:rPr lang="en-US" b="1" i="1" baseline="0" dirty="0"/>
              <a:t>Facilitator says:</a:t>
            </a:r>
            <a:endParaRPr lang="en-US" b="1" i="1" dirty="0"/>
          </a:p>
          <a:p>
            <a:pPr marL="171450" indent="-171450">
              <a:buFont typeface="Arial" panose="020B0604020202020204" pitchFamily="34" charset="0"/>
              <a:buChar char="•"/>
            </a:pPr>
            <a:r>
              <a:rPr lang="en-US" dirty="0"/>
              <a:t>What does this tool measure? When would</a:t>
            </a:r>
            <a:r>
              <a:rPr lang="en-US" baseline="0" dirty="0"/>
              <a:t> this tool be most helpful?</a:t>
            </a:r>
          </a:p>
          <a:p>
            <a:pPr marL="457200" lvl="1" indent="0">
              <a:buFont typeface="Arial" panose="020B0604020202020204" pitchFamily="34" charset="0"/>
              <a:buNone/>
            </a:pPr>
            <a:r>
              <a:rPr lang="en-US" i="0" baseline="0" dirty="0"/>
              <a:t>[Listen for:</a:t>
            </a:r>
          </a:p>
          <a:p>
            <a:pPr marL="628650" lvl="1" indent="-171450">
              <a:buFont typeface="Arial" panose="020B0604020202020204" pitchFamily="34" charset="0"/>
              <a:buChar char="•"/>
            </a:pPr>
            <a:r>
              <a:rPr lang="en-US" baseline="0" dirty="0"/>
              <a:t>This tool measures who is speaking and to whom they are speaking. It could provide useful data on which students are called on most frequently and how often the teacher is speaking. This tool would be most helpful for a teacher who is trying to engage students in conversations, rather than lecture, and help teachers make sure that they are interacting with all students. </a:t>
            </a:r>
          </a:p>
          <a:p>
            <a:pPr marL="628650" lvl="1" indent="-171450">
              <a:buFont typeface="Arial" panose="020B0604020202020204" pitchFamily="34" charset="0"/>
              <a:buChar char="•"/>
            </a:pPr>
            <a:r>
              <a:rPr lang="en-US" baseline="0" dirty="0"/>
              <a:t>This tool could also be used by the team teacher when reviewing a video of their teaching.]</a:t>
            </a:r>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51229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a:t>
            </a:r>
            <a:r>
              <a:rPr lang="en-US" b="1" i="1" baseline="0" dirty="0"/>
              <a:t> of this slide: </a:t>
            </a:r>
            <a:r>
              <a:rPr lang="en-US" b="0" i="0" baseline="0" dirty="0"/>
              <a:t>To determine what the tool measures and when it would be useful</a:t>
            </a:r>
          </a:p>
          <a:p>
            <a:endParaRPr lang="en-US" b="0" i="0" baseline="0" dirty="0"/>
          </a:p>
          <a:p>
            <a:r>
              <a:rPr lang="en-US" b="1" i="1" baseline="0" dirty="0"/>
              <a:t>Estimated time: 2 minutes</a:t>
            </a:r>
          </a:p>
          <a:p>
            <a:endParaRPr lang="en-US" b="0" i="0" baseline="0" dirty="0"/>
          </a:p>
          <a:p>
            <a:r>
              <a:rPr lang="en-US" b="1" i="1" baseline="0" dirty="0"/>
              <a:t>Facilitator says:</a:t>
            </a:r>
            <a:endParaRPr lang="en-US" b="1" i="1" dirty="0"/>
          </a:p>
          <a:p>
            <a:pPr marL="171450" indent="-171450">
              <a:buFont typeface="Arial" panose="020B0604020202020204" pitchFamily="34" charset="0"/>
              <a:buChar char="•"/>
            </a:pPr>
            <a:r>
              <a:rPr lang="en-US" dirty="0"/>
              <a:t>What does this tool measure? When would</a:t>
            </a:r>
            <a:r>
              <a:rPr lang="en-US" baseline="0" dirty="0"/>
              <a:t> this tool be most helpful?</a:t>
            </a:r>
          </a:p>
          <a:p>
            <a:pPr marL="457200" lvl="1" indent="0">
              <a:buFont typeface="Arial" panose="020B0604020202020204" pitchFamily="34" charset="0"/>
              <a:buNone/>
            </a:pPr>
            <a:r>
              <a:rPr lang="en-US" i="0" baseline="0" dirty="0"/>
              <a:t>[Listen for:</a:t>
            </a:r>
          </a:p>
          <a:p>
            <a:pPr marL="628650" lvl="1" indent="-171450">
              <a:buFont typeface="Arial" panose="020B0604020202020204" pitchFamily="34" charset="0"/>
              <a:buChar char="•"/>
            </a:pPr>
            <a:r>
              <a:rPr lang="en-US" baseline="0" dirty="0"/>
              <a:t>This tool measures multiple competencies of teaching and is based on a teaching rubric created by Charlotte Danielson.</a:t>
            </a:r>
          </a:p>
          <a:p>
            <a:pPr marL="628650" lvl="1" indent="-171450">
              <a:buFont typeface="Arial" panose="020B0604020202020204" pitchFamily="34" charset="0"/>
              <a:buChar char="•"/>
            </a:pPr>
            <a:r>
              <a:rPr lang="en-US" baseline="0" dirty="0"/>
              <a:t>This tool would be most helpful for an MCL to use the first time she watches a teacher teach, to get a good sense of overall skill and to identify areas for improvement.]</a:t>
            </a:r>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No matter what tool you use, you will </a:t>
            </a:r>
            <a:r>
              <a:rPr lang="en-US" b="1" i="1" baseline="0" dirty="0"/>
              <a:t>not </a:t>
            </a:r>
            <a:r>
              <a:rPr lang="en-US" baseline="0" dirty="0"/>
              <a:t>hand it to the team teacher after you watch the lesson. These tools are to help you collect information for your feedback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Also,</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t is important to not ignore glaring instructional issues that are big barriers for student learning, even if they don’t align with the goal set with your teacher or the specific tool you are using.</a:t>
            </a:r>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102523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Objective of this slide: </a:t>
            </a:r>
            <a:r>
              <a:rPr lang="en-US" b="0" i="0" baseline="0" dirty="0"/>
              <a:t>Share tips on what to do during the observation</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5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Make sure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 on time. Come when you say you will come!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Bring your note-taking tool</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Focus on the goal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Take evidence-based notes for specific feedback</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[Give a non-example and an example of evidence-based notes: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Non-Example: Students are talking while teacher is giving directions.</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Example: </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9:20—T: “All eyes on me and a voice level 0.” 11/26 students immediately follow direction. </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9:22 —15/26 students silent. Teacher is giving directions; no redirection or consequences given to remaining off-task students. </a:t>
            </a:r>
          </a:p>
          <a:p>
            <a:pPr marL="1543050" lvl="3" indent="-171450">
              <a:buFont typeface="Arial" panose="020B0604020202020204" pitchFamily="34" charset="0"/>
              <a:buChar char="•"/>
            </a:pPr>
            <a:r>
              <a:rPr lang="en-US" sz="1200" kern="1200" dirty="0">
                <a:solidFill>
                  <a:schemeClr val="tx1"/>
                </a:solidFill>
                <a:effectLst/>
                <a:latin typeface="+mn-lt"/>
                <a:ea typeface="+mn-ea"/>
                <a:cs typeface="+mn-cs"/>
              </a:rPr>
              <a:t>9:27—17/26 students silently following along in notes. </a:t>
            </a:r>
          </a:p>
          <a:p>
            <a:r>
              <a:rPr lang="en-US" sz="1200" b="1" i="1"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DE0F6AD-62DB-4E88-B2AF-467A2D33D623}" type="slidenum">
              <a:rPr lang="en-US" smtClean="0"/>
              <a:pPr/>
              <a:t>19</a:t>
            </a:fld>
            <a:endParaRPr lang="en-US"/>
          </a:p>
        </p:txBody>
      </p:sp>
    </p:spTree>
    <p:extLst>
      <p:ext uri="{BB962C8B-B14F-4D97-AF65-F5344CB8AC3E}">
        <p14:creationId xmlns:p14="http://schemas.microsoft.com/office/powerpoint/2010/main" val="323270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Participants brainstorm what coaching is and consider each others’ ideas.</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4 minutes (for brainstorm and sharing)</a:t>
            </a:r>
          </a:p>
          <a:p>
            <a:endParaRPr lang="en-US" sz="1200" b="1"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1" dirty="0"/>
              <a:t>Facilitator says </a:t>
            </a:r>
            <a:r>
              <a:rPr lang="en-US" b="1" i="1" u="none" baseline="0" dirty="0"/>
              <a:t>(throughout the slides, put this in your own words)</a:t>
            </a:r>
            <a:r>
              <a:rPr lang="en-US" b="1"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[Optional]:</a:t>
            </a:r>
            <a:r>
              <a:rPr lang="en-US" sz="1200" kern="1200" baseline="0" dirty="0">
                <a:solidFill>
                  <a:schemeClr val="tx1"/>
                </a:solidFill>
                <a:effectLst/>
                <a:latin typeface="+mn-lt"/>
                <a:ea typeface="+mn-ea"/>
                <a:cs typeface="+mn-cs"/>
              </a:rPr>
              <a:t> First, please take out the handout called </a:t>
            </a:r>
            <a:r>
              <a:rPr lang="en-US" b="0" i="0" u="none" baseline="0" dirty="0"/>
              <a:t>“Self-Assessment: Multi-Classroom Leader Training.” Please put a rating for yourself in the “initial rating” column for the “how to coach” rows.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take one minute to</a:t>
            </a:r>
            <a:r>
              <a:rPr lang="en-US" sz="1200" kern="1200" baseline="0" dirty="0">
                <a:solidFill>
                  <a:schemeClr val="tx1"/>
                </a:solidFill>
                <a:effectLst/>
                <a:latin typeface="+mn-lt"/>
                <a:ea typeface="+mn-ea"/>
                <a:cs typeface="+mn-cs"/>
              </a:rPr>
              <a:t> reflect on how you would define coaching, and write down your own definition; then we’ll share a few. </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[Click to begin timer]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Could a f</a:t>
            </a:r>
            <a:r>
              <a:rPr lang="en-US" sz="1200" kern="1200" baseline="0" dirty="0">
                <a:solidFill>
                  <a:schemeClr val="tx1"/>
                </a:solidFill>
                <a:effectLst/>
                <a:latin typeface="+mn-lt"/>
                <a:ea typeface="+mn-ea"/>
                <a:cs typeface="+mn-cs"/>
              </a:rPr>
              <a:t>ew people share their definitions?</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[J</a:t>
            </a:r>
            <a:r>
              <a:rPr lang="en-US" sz="1200" kern="1200" dirty="0">
                <a:solidFill>
                  <a:schemeClr val="tx1"/>
                </a:solidFill>
                <a:effectLst/>
                <a:latin typeface="+mn-lt"/>
                <a:ea typeface="+mn-ea"/>
                <a:cs typeface="+mn-cs"/>
              </a:rPr>
              <a:t>ot down key words on a piece of chart paper without attempting to correct or give feedback.]</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81427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Video link: </a:t>
            </a:r>
            <a:r>
              <a:rPr lang="en-US" sz="1200" b="0" i="0" kern="1200" dirty="0">
                <a:solidFill>
                  <a:schemeClr val="tx1"/>
                </a:solidFill>
                <a:effectLst/>
                <a:latin typeface="+mn-lt"/>
                <a:ea typeface="+mn-ea"/>
                <a:cs typeface="+mn-cs"/>
              </a:rPr>
              <a:t>https://youtu.be/PHaFhXwwAAw</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Participants watch a video of a lesson and practice taking evidence-based notes on teacher practice.</a:t>
            </a:r>
            <a:r>
              <a:rPr lang="en-US" sz="1200" b="0" i="0" kern="1200" baseline="0" dirty="0">
                <a:solidFill>
                  <a:schemeClr val="tx1"/>
                </a:solidFill>
                <a:effectLst/>
                <a:latin typeface="+mn-lt"/>
                <a:ea typeface="+mn-ea"/>
                <a:cs typeface="+mn-cs"/>
              </a:rPr>
              <a:t>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10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practice this.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[Take 5 minutes and use one of the same videos from the “What to Coach” session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Provide participants with one of the note-taking tools and clarify the action step the teacher is working 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Play video and have participants take notes]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Let’s discuss what we wrote down [5 minutes]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felt different during this observation, compared with last time you observed this clip?</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[Listen for: More focus on a specific teacher behavior, more evidence in notes, etc.]</a:t>
            </a:r>
          </a:p>
          <a:p>
            <a:endParaRPr lang="en-US" sz="1200" b="1"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20</a:t>
            </a:fld>
            <a:endParaRPr lang="en-US"/>
          </a:p>
        </p:txBody>
      </p:sp>
    </p:spTree>
    <p:extLst>
      <p:ext uri="{BB962C8B-B14F-4D97-AF65-F5344CB8AC3E}">
        <p14:creationId xmlns:p14="http://schemas.microsoft.com/office/powerpoint/2010/main" val="1405125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Objective of this slide: </a:t>
            </a:r>
            <a:r>
              <a:rPr lang="en-US" b="0" i="0" baseline="0" dirty="0"/>
              <a:t>Define MCL actions after the observation and before facilitating the coaching conversation.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3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a:t>
            </a:r>
            <a:r>
              <a:rPr lang="en-US" sz="1200" kern="1200" baseline="0" dirty="0">
                <a:solidFill>
                  <a:schemeClr val="tx1"/>
                </a:solidFill>
                <a:effectLst/>
                <a:latin typeface="+mn-lt"/>
                <a:ea typeface="+mn-ea"/>
                <a:cs typeface="+mn-cs"/>
              </a:rPr>
              <a:t> let’s move on to what happens after you’ve observed your teacher teach.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may want to p</a:t>
            </a:r>
            <a:r>
              <a:rPr lang="en-US" sz="1200" kern="1200" dirty="0">
                <a:solidFill>
                  <a:schemeClr val="tx1"/>
                </a:solidFill>
                <a:effectLst/>
                <a:latin typeface="+mn-lt"/>
                <a:ea typeface="+mn-ea"/>
                <a:cs typeface="+mn-cs"/>
              </a:rPr>
              <a:t>rovide the team teacher with a </a:t>
            </a:r>
            <a:r>
              <a:rPr lang="en-US" sz="1200" u="sng" kern="1200" dirty="0">
                <a:solidFill>
                  <a:schemeClr val="tx1"/>
                </a:solidFill>
                <a:effectLst/>
                <a:latin typeface="+mn-lt"/>
                <a:ea typeface="+mn-ea"/>
                <a:cs typeface="+mn-cs"/>
                <a:hlinkClick r:id="rId3"/>
              </a:rPr>
              <a:t>self-reflection form</a:t>
            </a:r>
            <a:r>
              <a:rPr lang="en-US" sz="1200" kern="1200" dirty="0">
                <a:solidFill>
                  <a:schemeClr val="tx1"/>
                </a:solidFill>
                <a:effectLst/>
                <a:latin typeface="+mn-lt"/>
                <a:ea typeface="+mn-ea"/>
                <a:cs typeface="+mn-cs"/>
              </a:rPr>
              <a:t>. </a:t>
            </a:r>
            <a:r>
              <a:rPr lang="en-US" sz="14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Before giving feedback, consider having the teacher fill out a post-observation reflection. This can help guide his or her thinking and feel prepared for an in-depth discussion on the lesson. This is great for high-will people! For teachers with both high skill and will, you could also have them prepare to lead their own debrief conversation.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will need</a:t>
            </a:r>
            <a:r>
              <a:rPr lang="en-US" sz="1200" kern="1200" baseline="0" dirty="0">
                <a:solidFill>
                  <a:schemeClr val="tx1"/>
                </a:solidFill>
                <a:effectLst/>
                <a:latin typeface="+mn-lt"/>
                <a:ea typeface="+mn-ea"/>
                <a:cs typeface="+mn-cs"/>
              </a:rPr>
              <a:t> to r</a:t>
            </a:r>
            <a:r>
              <a:rPr lang="en-US" sz="1200" kern="1200" dirty="0">
                <a:solidFill>
                  <a:schemeClr val="tx1"/>
                </a:solidFill>
                <a:effectLst/>
                <a:latin typeface="+mn-lt"/>
                <a:ea typeface="+mn-ea"/>
                <a:cs typeface="+mn-cs"/>
              </a:rPr>
              <a:t>eview and organize your notes, prep for the debrief conversation, and have data ready to give evidence for strengths and growth.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Let’s look at one</a:t>
            </a:r>
            <a:r>
              <a:rPr lang="en-US" sz="1200" kern="1200" baseline="0" dirty="0">
                <a:solidFill>
                  <a:schemeClr val="tx1"/>
                </a:solidFill>
                <a:effectLst/>
                <a:latin typeface="+mn-lt"/>
                <a:ea typeface="+mn-ea"/>
                <a:cs typeface="+mn-cs"/>
              </a:rPr>
              <a:t> approach to delivering feedback and leading the coaching conversation with your team teacher. </a:t>
            </a:r>
            <a:endParaRPr lang="en-US" sz="1400" b="1"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21</a:t>
            </a:fld>
            <a:endParaRPr lang="en-US"/>
          </a:p>
        </p:txBody>
      </p:sp>
    </p:spTree>
    <p:extLst>
      <p:ext uri="{BB962C8B-B14F-4D97-AF65-F5344CB8AC3E}">
        <p14:creationId xmlns:p14="http://schemas.microsoft.com/office/powerpoint/2010/main" val="2100112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to introduce the Six Steps for Effective Feedback </a:t>
            </a:r>
            <a:r>
              <a:rPr lang="en-US" b="0" i="0" baseline="0" dirty="0"/>
              <a:t>which will serve as a coaching protocol for participants.</a:t>
            </a:r>
          </a:p>
          <a:p>
            <a:endParaRPr lang="en-US" b="0" i="0" baseline="0" dirty="0"/>
          </a:p>
          <a:p>
            <a:r>
              <a:rPr lang="en-US" b="1" i="1" baseline="0" dirty="0"/>
              <a:t>Estimated time: 5 minutes</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baseline="0" dirty="0"/>
              <a:t>One protocol for coaching is Leverage Leadership’s </a:t>
            </a:r>
            <a:r>
              <a:rPr lang="en-US" i="1" baseline="0" dirty="0"/>
              <a:t>Six Steps for Effective Feedback. </a:t>
            </a:r>
            <a:r>
              <a:rPr lang="en-US" i="0" baseline="0" dirty="0"/>
              <a:t>You have a handout on this</a:t>
            </a:r>
            <a:r>
              <a:rPr lang="en-US" i="1" baseline="0" dirty="0"/>
              <a:t>.</a:t>
            </a:r>
            <a:endParaRPr lang="en-US" baseline="0" dirty="0"/>
          </a:p>
          <a:p>
            <a:pPr marL="171450" indent="-171450">
              <a:buFont typeface="Arial" panose="020B0604020202020204" pitchFamily="34" charset="0"/>
              <a:buChar char="•"/>
            </a:pPr>
            <a:r>
              <a:rPr lang="en-US" b="0" i="0" u="none" baseline="0" dirty="0"/>
              <a:t>[click to animate] </a:t>
            </a:r>
            <a:r>
              <a:rPr lang="en-US" baseline="0" dirty="0"/>
              <a:t>The first step is to give your team teacher precise praise. This starts the meeting by:</a:t>
            </a:r>
          </a:p>
          <a:p>
            <a:pPr marL="628650" lvl="1" indent="-171450">
              <a:buFont typeface="Arial" panose="020B0604020202020204" pitchFamily="34" charset="0"/>
              <a:buChar char="•"/>
            </a:pPr>
            <a:r>
              <a:rPr lang="en-US" b="0" baseline="0" dirty="0"/>
              <a:t>Establishing a positive tone</a:t>
            </a:r>
          </a:p>
          <a:p>
            <a:pPr marL="628650" lvl="1" indent="-171450">
              <a:buFont typeface="Arial" panose="020B0604020202020204" pitchFamily="34" charset="0"/>
              <a:buChar char="•"/>
            </a:pPr>
            <a:r>
              <a:rPr lang="en-US" b="0" baseline="0" dirty="0"/>
              <a:t>Narrating a specific positive you saw during your observation</a:t>
            </a:r>
          </a:p>
          <a:p>
            <a:pPr marL="628650" lvl="1" indent="-171450">
              <a:buFont typeface="Arial" panose="020B0604020202020204" pitchFamily="34" charset="0"/>
              <a:buChar char="•"/>
            </a:pPr>
            <a:r>
              <a:rPr lang="en-US" b="0" baseline="0" dirty="0"/>
              <a:t>And prompting the teacher to reflect on how they were successful. </a:t>
            </a:r>
          </a:p>
          <a:p>
            <a:pPr marL="171450" indent="-171450">
              <a:buFont typeface="Arial" panose="020B0604020202020204" pitchFamily="34" charset="0"/>
              <a:buChar char="•"/>
            </a:pPr>
            <a:r>
              <a:rPr lang="en-US" b="0" i="0" u="none" baseline="0" dirty="0"/>
              <a:t>[click to animate] </a:t>
            </a:r>
            <a:r>
              <a:rPr lang="en-US" b="0" baseline="0" dirty="0"/>
              <a:t>Once you’ve identified a positive, you should move on to asking probing questions that prompt your teacher to respond to a targeted, open-ended question about their lesson. This step allows you to guide the teacher to reach conclusions about the lesson on their own.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[Note: refer to Six Steps handout for two examples of probing questions they can ask. If time, open it up to the group to discuss other probing questions they ask teachers in order to get teachers to the right action step.]</a:t>
            </a:r>
            <a:endParaRPr lang="en-US" b="0" i="0" baseline="0" dirty="0"/>
          </a:p>
          <a:p>
            <a:pPr marL="171450" lvl="0" indent="-171450">
              <a:buFont typeface="Arial" panose="020B0604020202020204" pitchFamily="34" charset="0"/>
              <a:buChar char="•"/>
            </a:pPr>
            <a:r>
              <a:rPr lang="en-US" b="0" i="0" u="none" baseline="0" dirty="0"/>
              <a:t>[click to animate]</a:t>
            </a:r>
            <a:r>
              <a:rPr lang="en-US" b="0" i="1" u="none" baseline="0" dirty="0"/>
              <a:t> </a:t>
            </a:r>
            <a:r>
              <a:rPr lang="en-US" b="0" u="none" baseline="0" dirty="0"/>
              <a:t>Next, you and your teacher should identify a concrete, bite-size action step. You can do this by:</a:t>
            </a:r>
            <a:endParaRPr lang="en-US" b="1" u="sng" baseline="0" dirty="0"/>
          </a:p>
          <a:p>
            <a:pPr marL="628650" lvl="1" indent="-171450">
              <a:buFont typeface="Arial" panose="020B0604020202020204" pitchFamily="34" charset="0"/>
              <a:buChar char="•"/>
            </a:pPr>
            <a:r>
              <a:rPr lang="en-US" b="0" u="none" baseline="0" dirty="0"/>
              <a:t>Having the team teacher identify a problem. </a:t>
            </a:r>
          </a:p>
          <a:p>
            <a:pPr marL="628650" lvl="1" indent="-171450">
              <a:buFont typeface="Arial" panose="020B0604020202020204" pitchFamily="34" charset="0"/>
              <a:buChar char="•"/>
            </a:pPr>
            <a:r>
              <a:rPr lang="en-US" b="0" u="none" baseline="0" dirty="0"/>
              <a:t>Or, you ask </a:t>
            </a:r>
            <a:r>
              <a:rPr lang="en-US" b="0" u="none" baseline="0" dirty="0" err="1"/>
              <a:t>scaffolded</a:t>
            </a:r>
            <a:r>
              <a:rPr lang="en-US" b="0" u="none" baseline="0" dirty="0"/>
              <a:t> questions that lead the teacher to identify a problem. </a:t>
            </a:r>
          </a:p>
          <a:p>
            <a:pPr marL="628650" lvl="1" indent="-171450">
              <a:buFont typeface="Arial" panose="020B0604020202020204" pitchFamily="34" charset="0"/>
              <a:buChar char="•"/>
            </a:pPr>
            <a:r>
              <a:rPr lang="en-US" b="0" u="none" baseline="0" dirty="0"/>
              <a:t>Or, you share classroom data or specific observations.</a:t>
            </a:r>
          </a:p>
          <a:p>
            <a:pPr marL="628650" lvl="1" indent="-171450">
              <a:buFont typeface="Arial" panose="020B0604020202020204" pitchFamily="34" charset="0"/>
              <a:buChar char="•"/>
            </a:pPr>
            <a:r>
              <a:rPr lang="en-US" b="0" u="none" baseline="0" dirty="0"/>
              <a:t>Or, you state a problem you observed directly. </a:t>
            </a:r>
          </a:p>
          <a:p>
            <a:pPr marL="171450" lvl="0" indent="-171450">
              <a:buFont typeface="Arial" panose="020B0604020202020204" pitchFamily="34" charset="0"/>
              <a:buChar char="•"/>
            </a:pPr>
            <a:r>
              <a:rPr lang="en-US" b="0" i="0" u="none" baseline="0" dirty="0"/>
              <a:t>[click to animate]</a:t>
            </a:r>
            <a:r>
              <a:rPr lang="en-US" b="0" i="1" u="none" baseline="0" dirty="0"/>
              <a:t> </a:t>
            </a:r>
            <a:r>
              <a:rPr lang="en-US" b="0" u="none" baseline="0" dirty="0"/>
              <a:t>The next step is to practice. During this step, you and the team teacher should role-play or simulate how the teacher could improve current or future lessons. </a:t>
            </a:r>
          </a:p>
          <a:p>
            <a:pPr marL="171450" lvl="0" indent="-171450">
              <a:buFont typeface="Arial" panose="020B0604020202020204" pitchFamily="34" charset="0"/>
              <a:buChar char="•"/>
            </a:pPr>
            <a:r>
              <a:rPr lang="en-US" b="0" i="0" u="none" baseline="0" dirty="0"/>
              <a:t>[click to animate]</a:t>
            </a:r>
            <a:r>
              <a:rPr lang="en-US" b="0" i="1" u="none" baseline="0" dirty="0"/>
              <a:t> </a:t>
            </a:r>
            <a:r>
              <a:rPr lang="en-US" b="0" u="none" baseline="0" dirty="0"/>
              <a:t>Then, you should help your team teacher plan ahead and revise an upcoming lesson to implement the action step.</a:t>
            </a:r>
          </a:p>
          <a:p>
            <a:pPr marL="171450" lvl="0" indent="-171450">
              <a:buFont typeface="Arial" panose="020B0604020202020204" pitchFamily="34" charset="0"/>
              <a:buChar char="•"/>
            </a:pPr>
            <a:r>
              <a:rPr lang="en-US" b="0" i="0" u="none" baseline="0" dirty="0"/>
              <a:t>[click to animate]</a:t>
            </a:r>
            <a:r>
              <a:rPr lang="en-US" b="0" i="1" u="none" baseline="0" dirty="0"/>
              <a:t> </a:t>
            </a:r>
            <a:r>
              <a:rPr lang="en-US" b="0" u="none" baseline="0" dirty="0"/>
              <a:t>Finally, you should set a timeline for follow-up to continue your support and hold the teacher accountable for improvement.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effectLst/>
                <a:latin typeface="+mn-lt"/>
                <a:ea typeface="+mn-ea"/>
                <a:cs typeface="+mn-cs"/>
              </a:rPr>
              <a:t>Note that this follow-up, to continue your</a:t>
            </a:r>
            <a:r>
              <a:rPr lang="en-US" sz="1200" i="0" kern="1200" baseline="0" dirty="0">
                <a:solidFill>
                  <a:schemeClr val="tx1"/>
                </a:solidFill>
                <a:effectLst/>
                <a:latin typeface="+mn-lt"/>
                <a:ea typeface="+mn-ea"/>
                <a:cs typeface="+mn-cs"/>
              </a:rPr>
              <a:t> support is hold the teacher accountable,</a:t>
            </a:r>
            <a:r>
              <a:rPr lang="en-US" sz="1200" i="0" kern="1200" dirty="0">
                <a:solidFill>
                  <a:schemeClr val="tx1"/>
                </a:solidFill>
                <a:effectLst/>
                <a:latin typeface="+mn-lt"/>
                <a:ea typeface="+mn-ea"/>
                <a:cs typeface="+mn-cs"/>
              </a:rPr>
              <a:t> is what most teachers say they don’t get.</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If you give an action step and then watch the teacher struggle, do not just give other resources—jump in and model the action step or have the teacher work alongside you.</a:t>
            </a:r>
            <a:endParaRPr lang="en-US" b="0" i="0" u="none" baseline="0" dirty="0"/>
          </a:p>
          <a:p>
            <a:pPr marL="171450" lvl="0" indent="-171450">
              <a:buFont typeface="Arial" panose="020B0604020202020204" pitchFamily="34" charset="0"/>
              <a:buChar char="•"/>
            </a:pPr>
            <a:r>
              <a:rPr lang="en-US" b="0" i="0" u="none" baseline="0" dirty="0"/>
              <a:t>[click to animate]</a:t>
            </a:r>
            <a:r>
              <a:rPr lang="en-US" b="0" i="1" u="none" baseline="0" dirty="0"/>
              <a:t> </a:t>
            </a:r>
            <a:r>
              <a:rPr lang="en-US" b="0" u="none" baseline="0" dirty="0"/>
              <a:t>The concrete action step is an essential part of the feedback conversation, so let’s zoom in on some key criteria for identifying the action step… [go to next slide]</a:t>
            </a:r>
          </a:p>
          <a:p>
            <a:endParaRPr lang="en-US" b="1" u="sng" baseline="0" dirty="0"/>
          </a:p>
          <a:p>
            <a:endParaRPr lang="en-US" b="1" u="sng"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95332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a:t>
            </a:r>
            <a:r>
              <a:rPr lang="en-US" b="0" i="0" baseline="0" dirty="0"/>
              <a:t> Provide specific criteria for action steps</a:t>
            </a:r>
          </a:p>
          <a:p>
            <a:endParaRPr lang="en-US" b="0" i="0" baseline="0" dirty="0"/>
          </a:p>
          <a:p>
            <a:r>
              <a:rPr lang="en-US" b="1" i="1" baseline="0" dirty="0"/>
              <a:t>Estimated time: 5 minutes</a:t>
            </a:r>
          </a:p>
          <a:p>
            <a:endParaRPr lang="en-US" b="1" i="1" baseline="0" dirty="0"/>
          </a:p>
          <a:p>
            <a:r>
              <a:rPr lang="en-US" b="1" i="1" u="none" baseline="0" dirty="0"/>
              <a:t>Facilitator says:</a:t>
            </a:r>
          </a:p>
          <a:p>
            <a:pPr marL="171450" indent="-171450">
              <a:buFont typeface="Arial" panose="020B0604020202020204" pitchFamily="34" charset="0"/>
              <a:buChar char="•"/>
            </a:pPr>
            <a:r>
              <a:rPr lang="en-US" b="0" i="0" u="none" baseline="0" dirty="0"/>
              <a:t>Identifying the action step for your team teacher to use for improvement is the essential piece of the feedback conversation because it is how we help our teachers get better. Here are a few key criteria for the action step:</a:t>
            </a:r>
          </a:p>
          <a:p>
            <a:pPr marL="628650" lvl="1" indent="-171450">
              <a:buFont typeface="Arial" panose="020B0604020202020204" pitchFamily="34" charset="0"/>
              <a:buChar char="•"/>
            </a:pPr>
            <a:r>
              <a:rPr lang="en-US" b="0" i="0" u="none" baseline="0" dirty="0"/>
              <a:t>The step should be something that will help the teacher improve quickly and effectively. It can also be connected to a larger PD goal.</a:t>
            </a:r>
          </a:p>
          <a:p>
            <a:pPr marL="628650" lvl="1" indent="-171450">
              <a:buFont typeface="Arial" panose="020B0604020202020204" pitchFamily="34" charset="0"/>
              <a:buChar char="•"/>
            </a:pPr>
            <a:r>
              <a:rPr lang="en-US" b="0" i="0" u="none" baseline="0" dirty="0"/>
              <a:t>The step should be easily understandable—you don’t want to give your teacher a cryptic or confusing action step. The step should also be measurable and easily evidenced by the next observation. </a:t>
            </a:r>
          </a:p>
          <a:p>
            <a:pPr marL="628650" lvl="1" indent="-171450">
              <a:buFont typeface="Arial" panose="020B0604020202020204" pitchFamily="34" charset="0"/>
              <a:buChar char="•"/>
            </a:pPr>
            <a:r>
              <a:rPr lang="en-US" b="0" i="0" u="none" baseline="0" dirty="0"/>
              <a:t>Finally, the step should be “bite-sized”, meaning it is something that can be changed in a short time-frame. If you give your teacher an action step that isn’t possible to achieve within a week, you’re not setting them up for success.  </a:t>
            </a:r>
          </a:p>
          <a:p>
            <a:endParaRPr lang="en-US" b="1" u="sng"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171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Video: </a:t>
            </a:r>
            <a:r>
              <a:rPr lang="en-US" b="0" i="0" dirty="0"/>
              <a:t>Observation</a:t>
            </a:r>
            <a:r>
              <a:rPr lang="en-US" b="0" i="0" baseline="0" dirty="0"/>
              <a:t> &amp; Feedback: Six Steps to Effective Feedback (Uncommon Schools) </a:t>
            </a:r>
            <a:r>
              <a:rPr lang="en-US" b="0" i="0" dirty="0"/>
              <a:t>here: https://www.youtube.com/watch?v=EBBlhoFfqwk&amp;t=4s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Objective of this slide:</a:t>
            </a:r>
            <a:r>
              <a:rPr lang="en-US" b="0" i="0" dirty="0"/>
              <a:t> to model</a:t>
            </a:r>
            <a:r>
              <a:rPr lang="en-US" b="0" i="0" baseline="0" dirty="0"/>
              <a:t> a coaching conversation for the participants. Participants will observe, take notes, and ask clarifying questions to better understand how to lead effective coaching conversations.</a:t>
            </a:r>
          </a:p>
          <a:p>
            <a:endParaRPr lang="en-US" b="0" i="0" baseline="0" dirty="0"/>
          </a:p>
          <a:p>
            <a:r>
              <a:rPr lang="en-US" b="1" i="1" dirty="0"/>
              <a:t>Estimated</a:t>
            </a:r>
            <a:r>
              <a:rPr lang="en-US" b="1" i="1" baseline="0" dirty="0"/>
              <a:t> time: 10 minutes</a:t>
            </a:r>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Now we are going to watch a video of a coaching conversation. As you watch, try to identify when the coach is using each of the six steps. </a:t>
            </a:r>
          </a:p>
          <a:p>
            <a:pPr marL="171450" indent="-171450">
              <a:buFont typeface="Arial" panose="020B0604020202020204" pitchFamily="34" charset="0"/>
              <a:buChar char="•"/>
            </a:pPr>
            <a:r>
              <a:rPr lang="en-US" b="0" i="0" baseline="0" dirty="0"/>
              <a:t>[After video] When did you see the coach using each of the six steps?</a:t>
            </a:r>
          </a:p>
          <a:p>
            <a:pPr marL="628650" lvl="1" indent="-171450">
              <a:buFont typeface="Arial" panose="020B0604020202020204" pitchFamily="34" charset="0"/>
              <a:buChar char="•"/>
            </a:pPr>
            <a:r>
              <a:rPr lang="en-US" b="0" i="0" baseline="0" dirty="0"/>
              <a:t>Praise?</a:t>
            </a:r>
          </a:p>
          <a:p>
            <a:pPr marL="628650" lvl="1" indent="-171450">
              <a:buFont typeface="Arial" panose="020B0604020202020204" pitchFamily="34" charset="0"/>
              <a:buChar char="•"/>
            </a:pPr>
            <a:r>
              <a:rPr lang="en-US" b="0" i="0" baseline="0" dirty="0"/>
              <a:t>Probe?</a:t>
            </a:r>
          </a:p>
          <a:p>
            <a:pPr marL="628650" lvl="1" indent="-171450">
              <a:buFont typeface="Arial" panose="020B0604020202020204" pitchFamily="34" charset="0"/>
              <a:buChar char="•"/>
            </a:pPr>
            <a:r>
              <a:rPr lang="en-US" b="0" i="0" baseline="0" dirty="0"/>
              <a:t>Action Step?</a:t>
            </a:r>
          </a:p>
          <a:p>
            <a:pPr marL="628650" lvl="1" indent="-171450">
              <a:buFont typeface="Arial" panose="020B0604020202020204" pitchFamily="34" charset="0"/>
              <a:buChar char="•"/>
            </a:pPr>
            <a:r>
              <a:rPr lang="en-US" b="0" i="0" baseline="0" dirty="0"/>
              <a:t>Practice?</a:t>
            </a:r>
          </a:p>
          <a:p>
            <a:pPr marL="628650" lvl="1" indent="-171450">
              <a:buFont typeface="Arial" panose="020B0604020202020204" pitchFamily="34" charset="0"/>
              <a:buChar char="•"/>
            </a:pPr>
            <a:r>
              <a:rPr lang="en-US" b="0" i="0" baseline="0" dirty="0"/>
              <a:t>Plan Ahead? </a:t>
            </a:r>
          </a:p>
          <a:p>
            <a:pPr marL="628650" lvl="1" indent="-171450">
              <a:buFont typeface="Arial" panose="020B0604020202020204" pitchFamily="34" charset="0"/>
              <a:buChar char="•"/>
            </a:pPr>
            <a:r>
              <a:rPr lang="en-US" b="0" i="0" baseline="0" dirty="0"/>
              <a:t>Timeline?</a:t>
            </a:r>
          </a:p>
          <a:p>
            <a:pPr marL="628650" lvl="1" indent="-171450">
              <a:buFont typeface="Arial" panose="020B0604020202020204" pitchFamily="34" charset="0"/>
              <a:buChar char="•"/>
            </a:pPr>
            <a:endParaRPr lang="en-US" b="0" i="0" baseline="0" dirty="0"/>
          </a:p>
          <a:p>
            <a:endParaRPr lang="en-US" b="1" u="sng"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8717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Note: </a:t>
            </a:r>
            <a:r>
              <a:rPr lang="en-US" b="0" i="0" dirty="0"/>
              <a:t>At</a:t>
            </a:r>
            <a:r>
              <a:rPr lang="en-US" b="0" i="0" baseline="0" dirty="0"/>
              <a:t> this point, the participants have seen the lesson video multiple times. They should be able to prepare their conversation without watching it again, but you may want to give the option and see if they want to watch one more time. </a:t>
            </a:r>
            <a:endParaRPr lang="en-US" b="0" i="0" dirty="0"/>
          </a:p>
          <a:p>
            <a:endParaRPr lang="en-US" b="1" i="1" dirty="0"/>
          </a:p>
          <a:p>
            <a:r>
              <a:rPr lang="en-US" b="1" i="1" dirty="0"/>
              <a:t>Objective of this slide:</a:t>
            </a:r>
            <a:r>
              <a:rPr lang="en-US" b="0" i="0" dirty="0"/>
              <a:t> Give participants time to plan</a:t>
            </a:r>
            <a:r>
              <a:rPr lang="en-US" b="0" i="0" baseline="0" dirty="0"/>
              <a:t> their coaching conversation for the role play. </a:t>
            </a:r>
            <a:endParaRPr lang="en-US" b="1" i="1" dirty="0"/>
          </a:p>
          <a:p>
            <a:endParaRPr lang="en-US" b="0" i="0" baseline="0" dirty="0"/>
          </a:p>
          <a:p>
            <a:r>
              <a:rPr lang="en-US" b="1" i="1" dirty="0"/>
              <a:t>Estimated</a:t>
            </a:r>
            <a:r>
              <a:rPr lang="en-US" b="1" i="1" baseline="0" dirty="0"/>
              <a:t> time: 5 minutes</a:t>
            </a:r>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Our next activity is to actually role-play a coaching conversation, in which each of you will deliver feedback as the MCL to a partner who will play the teacher we observed. We will use the lesson of the teacher we’ve watched throughout the day today. Before the role play, take 5 minutes to plan your conversation using the six steps handout. </a:t>
            </a:r>
          </a:p>
          <a:p>
            <a:endParaRPr lang="en-US" b="1" u="sng"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0027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Participants</a:t>
            </a:r>
            <a:r>
              <a:rPr lang="en-US" b="0" i="0" baseline="0" dirty="0"/>
              <a:t> practice facilitating a coaching conversation and discuss strengths/opportunities for improvement. </a:t>
            </a:r>
            <a:endParaRPr lang="en-US" b="1" i="1" dirty="0"/>
          </a:p>
          <a:p>
            <a:endParaRPr lang="en-US" b="0" i="0" baseline="0" dirty="0"/>
          </a:p>
          <a:p>
            <a:r>
              <a:rPr lang="en-US" b="1" i="1" dirty="0"/>
              <a:t>Estimated</a:t>
            </a:r>
            <a:r>
              <a:rPr lang="en-US" b="1" i="1" baseline="0" dirty="0"/>
              <a:t> time: 20 minutes</a:t>
            </a:r>
          </a:p>
          <a:p>
            <a:endParaRPr lang="en-US" b="1" i="1" baseline="0" dirty="0"/>
          </a:p>
          <a:p>
            <a:r>
              <a:rPr lang="en-US" b="1" i="1" baseline="0" dirty="0"/>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you will role-play the coaching conversation you prepared. For the first role-play, one person will play the MCL and one person will play the teacher we observed</a:t>
            </a:r>
            <a:r>
              <a:rPr lang="en-US" sz="1200" kern="1200" baseline="0" dirty="0">
                <a:solidFill>
                  <a:schemeClr val="tx1"/>
                </a:solidFill>
                <a:effectLst/>
                <a:latin typeface="+mn-lt"/>
                <a:ea typeface="+mn-ea"/>
                <a:cs typeface="+mn-cs"/>
              </a:rPr>
              <a:t> in the video</a:t>
            </a:r>
            <a:r>
              <a:rPr lang="en-US" sz="1200" kern="1200" dirty="0">
                <a:solidFill>
                  <a:schemeClr val="tx1"/>
                </a:solidFill>
                <a:effectLst/>
                <a:latin typeface="+mn-lt"/>
                <a:ea typeface="+mn-ea"/>
                <a:cs typeface="+mn-cs"/>
              </a:rPr>
              <a:t>. Then you will switch roles.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will spend 15 minutes for each role-play. I will keep time and prompt MCLs when they should move on to the conversation debrief or switch</a:t>
            </a:r>
            <a:r>
              <a:rPr lang="en-US" sz="1200" kern="1200" baseline="0" dirty="0">
                <a:solidFill>
                  <a:schemeClr val="tx1"/>
                </a:solidFill>
                <a:effectLst/>
                <a:latin typeface="+mn-lt"/>
                <a:ea typeface="+mn-ea"/>
                <a:cs typeface="+mn-cs"/>
              </a:rPr>
              <a:t> roles.</a:t>
            </a:r>
            <a:r>
              <a:rPr lang="en-US" sz="1200" kern="1200" dirty="0">
                <a:solidFill>
                  <a:schemeClr val="tx1"/>
                </a:solidFill>
                <a:effectLst/>
                <a:latin typeface="+mn-lt"/>
                <a:ea typeface="+mn-ea"/>
                <a:cs typeface="+mn-cs"/>
              </a:rPr>
              <a:t> I encourage</a:t>
            </a:r>
            <a:r>
              <a:rPr lang="en-US" sz="1200" kern="1200" baseline="0" dirty="0">
                <a:solidFill>
                  <a:schemeClr val="tx1"/>
                </a:solidFill>
                <a:effectLst/>
                <a:latin typeface="+mn-lt"/>
                <a:ea typeface="+mn-ea"/>
                <a:cs typeface="+mn-cs"/>
              </a:rPr>
              <a:t> you </a:t>
            </a:r>
            <a:r>
              <a:rPr lang="en-US" sz="1200" kern="1200" dirty="0">
                <a:solidFill>
                  <a:schemeClr val="tx1"/>
                </a:solidFill>
                <a:effectLst/>
                <a:latin typeface="+mn-lt"/>
                <a:ea typeface="+mn-ea"/>
                <a:cs typeface="+mn-cs"/>
              </a:rPr>
              <a:t>to stay in character the entire time.</a:t>
            </a:r>
          </a:p>
          <a:p>
            <a:endParaRPr lang="en-US" b="1" u="sng"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51627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Debrief role play and reflect on Six Steps</a:t>
            </a:r>
            <a:endParaRPr lang="en-US" b="1" i="1" dirty="0"/>
          </a:p>
          <a:p>
            <a:endParaRPr lang="en-US" b="0" i="0" baseline="0" dirty="0"/>
          </a:p>
          <a:p>
            <a:r>
              <a:rPr lang="en-US" b="1" i="1" dirty="0"/>
              <a:t>Estimated</a:t>
            </a:r>
            <a:r>
              <a:rPr lang="en-US" b="1" i="1" baseline="0" dirty="0"/>
              <a:t> time: 5 minutes</a:t>
            </a:r>
          </a:p>
          <a:p>
            <a:endParaRPr lang="en-US" b="1" i="1" baseline="0" dirty="0"/>
          </a:p>
          <a:p>
            <a:r>
              <a:rPr lang="en-US" b="1" i="1" baseline="0" dirty="0"/>
              <a:t>Facilitator says:</a:t>
            </a:r>
          </a:p>
          <a:p>
            <a:pPr marL="171450" indent="-171450">
              <a:buFont typeface="Arial" panose="020B0604020202020204" pitchFamily="34" charset="0"/>
              <a:buChar char="•"/>
            </a:pPr>
            <a:r>
              <a:rPr lang="en-US" b="0" i="0" u="none" baseline="0" dirty="0"/>
              <a:t>I’d like to hear from three volunteers about your reflections on the role-play:</a:t>
            </a:r>
          </a:p>
          <a:p>
            <a:pPr marL="742950" lvl="1" indent="-285750">
              <a:buFont typeface="Arial" panose="020B0604020202020204" pitchFamily="34" charset="0"/>
              <a:buChar char="•"/>
            </a:pPr>
            <a:r>
              <a:rPr lang="en-US" sz="1200" dirty="0"/>
              <a:t>What parts of the coaching conversation felt most natural?</a:t>
            </a:r>
          </a:p>
          <a:p>
            <a:pPr marL="742950" lvl="1" indent="-285750">
              <a:buFont typeface="Arial" panose="020B0604020202020204" pitchFamily="34" charset="0"/>
              <a:buChar char="•"/>
            </a:pPr>
            <a:r>
              <a:rPr lang="en-US" sz="1200" dirty="0"/>
              <a:t>What was strong about your partner’s facilitation of the coaching conversation?</a:t>
            </a:r>
          </a:p>
          <a:p>
            <a:pPr marL="742950" lvl="1" indent="-285750">
              <a:buFont typeface="Arial" panose="020B0604020202020204" pitchFamily="34" charset="0"/>
              <a:buChar char="•"/>
            </a:pPr>
            <a:r>
              <a:rPr lang="en-US" sz="1200" dirty="0"/>
              <a:t>What parts were difficult? </a:t>
            </a:r>
          </a:p>
          <a:p>
            <a:pPr marL="742950" lvl="1" indent="-285750">
              <a:buFont typeface="Arial" panose="020B0604020202020204" pitchFamily="34" charset="0"/>
              <a:buChar char="•"/>
            </a:pPr>
            <a:r>
              <a:rPr lang="en-US" sz="1200" dirty="0"/>
              <a:t>What do you feel you need more practice with?</a:t>
            </a:r>
          </a:p>
          <a:p>
            <a:pPr marL="742950" lvl="1" indent="-285750">
              <a:buFont typeface="Arial" panose="020B0604020202020204" pitchFamily="34" charset="0"/>
              <a:buChar char="•"/>
            </a:pPr>
            <a:r>
              <a:rPr lang="en-US" sz="1200" dirty="0"/>
              <a:t>What outstanding questions do you have about facilitating coaching conversations?</a:t>
            </a:r>
          </a:p>
          <a:p>
            <a:pPr marL="171450" indent="-171450">
              <a:buFont typeface="Arial" panose="020B0604020202020204" pitchFamily="34" charset="0"/>
              <a:buChar char="•"/>
            </a:pPr>
            <a:endParaRPr lang="en-US" b="0" i="0" u="none" baseline="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82640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Give participants a chance to review key</a:t>
            </a:r>
            <a:r>
              <a:rPr lang="en-US" sz="1200" b="0" i="0" kern="1200" baseline="0" dirty="0">
                <a:solidFill>
                  <a:schemeClr val="tx1"/>
                </a:solidFill>
                <a:effectLst/>
                <a:latin typeface="+mn-lt"/>
                <a:ea typeface="+mn-ea"/>
                <a:cs typeface="+mn-cs"/>
              </a:rPr>
              <a:t> concepts from the session.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3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notes on these questions in your notebook:</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is the difference between feedback and coaching?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Name the six</a:t>
            </a:r>
            <a:r>
              <a:rPr lang="en-US" sz="1200" kern="1200" baseline="0" dirty="0">
                <a:solidFill>
                  <a:schemeClr val="tx1"/>
                </a:solidFill>
                <a:effectLst/>
                <a:latin typeface="+mn-lt"/>
                <a:ea typeface="+mn-ea"/>
                <a:cs typeface="+mn-cs"/>
              </a:rPr>
              <a:t> steps of delivering effective feedback.</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If you were working with a teacher who has a fixed mindset, what adjustments would you make to your coaching approach?</a:t>
            </a:r>
            <a:endParaRPr lang="en-US" sz="14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[Optional] Finally, please pull out the handout on </a:t>
            </a:r>
            <a:r>
              <a:rPr lang="en-US" b="0" i="0" u="none" baseline="0" dirty="0"/>
              <a:t>“Self-Assessment: Multi-Classroom Leader Training,” and add ratings to the “post-session rating” column.</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sz="1200" b="1" i="1"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40136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a:t>
            </a:r>
            <a:r>
              <a:rPr lang="en-US" b="1" i="1" baseline="0" dirty="0"/>
              <a:t>: </a:t>
            </a:r>
            <a:r>
              <a:rPr lang="en-US" b="0" i="0" baseline="0" dirty="0"/>
              <a:t>Share sources for session</a:t>
            </a:r>
            <a:endParaRPr lang="en-US" b="1" i="1" baseline="0" dirty="0"/>
          </a:p>
          <a:p>
            <a:endParaRPr lang="en-US" b="0" i="0" baseline="0"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29</a:t>
            </a:fld>
            <a:endParaRPr lang="en-US"/>
          </a:p>
        </p:txBody>
      </p:sp>
    </p:spTree>
    <p:extLst>
      <p:ext uri="{BB962C8B-B14F-4D97-AF65-F5344CB8AC3E}">
        <p14:creationId xmlns:p14="http://schemas.microsoft.com/office/powerpoint/2010/main" val="32360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baseline="0" dirty="0">
                <a:solidFill>
                  <a:schemeClr val="tx1"/>
                </a:solidFill>
                <a:effectLst/>
                <a:latin typeface="+mn-lt"/>
                <a:ea typeface="+mn-ea"/>
                <a:cs typeface="+mn-cs"/>
              </a:rPr>
              <a:t> Introduce objectives for the session. </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indent="-171450">
              <a:buFont typeface="Arial" panose="020B0604020202020204" pitchFamily="34" charset="0"/>
              <a:buChar char="•"/>
            </a:pPr>
            <a:r>
              <a:rPr lang="en-US" dirty="0"/>
              <a:t>Here are</a:t>
            </a:r>
            <a:r>
              <a:rPr lang="en-US" baseline="0" dirty="0"/>
              <a:t> the objectives for this session.</a:t>
            </a:r>
          </a:p>
          <a:p>
            <a:pPr marL="171450" lvl="0" indent="-171450">
              <a:buFont typeface="Arial" panose="020B0604020202020204" pitchFamily="34" charset="0"/>
              <a:buChar char="•"/>
            </a:pPr>
            <a:r>
              <a:rPr lang="en-US" b="0" i="0" u="none" baseline="0" dirty="0"/>
              <a:t>[Ask the audience to silently read through the learning objectives, or have a volunteer read.]</a:t>
            </a:r>
          </a:p>
          <a:p>
            <a:pPr marL="171450" lvl="0" indent="-171450">
              <a:buFont typeface="Arial" panose="020B0604020202020204" pitchFamily="34" charset="0"/>
              <a:buChar char="•"/>
            </a:pPr>
            <a:r>
              <a:rPr lang="en-US" b="0" i="0" u="none" baseline="0" dirty="0"/>
              <a:t>[If additional time is available, before sharing the objectives listed above, facilitator could ask the audience to:</a:t>
            </a:r>
          </a:p>
          <a:p>
            <a:pPr marL="628650" lvl="1" indent="-171450">
              <a:buFont typeface="Arial" panose="020B0604020202020204" pitchFamily="34" charset="0"/>
              <a:buChar char="•"/>
            </a:pPr>
            <a:r>
              <a:rPr lang="en-US" b="0" i="0" u="none" baseline="0" dirty="0"/>
              <a:t>Share their previous experiences with coaching</a:t>
            </a:r>
          </a:p>
          <a:p>
            <a:pPr marL="628650" lvl="1" indent="-171450">
              <a:buFont typeface="Arial" panose="020B0604020202020204" pitchFamily="34" charset="0"/>
              <a:buChar char="•"/>
            </a:pPr>
            <a:r>
              <a:rPr lang="en-US" b="0" i="0" u="none" baseline="0" dirty="0"/>
              <a:t>Share their expectations on what they will learn about coaching in this session]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282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Objective of this slide</a:t>
            </a:r>
            <a:r>
              <a:rPr lang="en-US" sz="1200" b="1" i="1" kern="1200" baseline="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to provide a common definition of coaching for all to use during this session, and differentiate it from giving feedback.</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3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Throughout the session today, we will be referring to the idea of a coaching cycle. While the concept of coaching is not new to anyone here, it is important to make sure we are all talking about the same thing when we say “coaching.” </a:t>
            </a:r>
          </a:p>
          <a:p>
            <a:pPr marL="171450" indent="-171450">
              <a:buFont typeface="Arial" panose="020B0604020202020204" pitchFamily="34" charset="0"/>
              <a:buChar char="•"/>
            </a:pPr>
            <a:r>
              <a:rPr lang="en-US" sz="1200" b="0" kern="1200" baseline="0" dirty="0">
                <a:solidFill>
                  <a:schemeClr val="tx1"/>
                </a:solidFill>
                <a:effectLst/>
                <a:latin typeface="+mn-lt"/>
                <a:ea typeface="+mn-ea"/>
                <a:cs typeface="+mn-cs"/>
              </a:rPr>
              <a:t>Here’s the International Coaching Federation’s definition of coaching: C</a:t>
            </a:r>
            <a:r>
              <a:rPr lang="en-US" sz="1200" b="0" kern="1200" dirty="0">
                <a:solidFill>
                  <a:schemeClr val="tx1"/>
                </a:solidFill>
                <a:effectLst/>
                <a:latin typeface="+mn-lt"/>
                <a:ea typeface="+mn-ea"/>
                <a:cs typeface="+mn-cs"/>
              </a:rPr>
              <a:t>oaching</a:t>
            </a:r>
            <a:r>
              <a:rPr lang="en-US" sz="1200" kern="1200" dirty="0">
                <a:solidFill>
                  <a:schemeClr val="tx1"/>
                </a:solidFill>
                <a:effectLst/>
                <a:latin typeface="+mn-lt"/>
                <a:ea typeface="+mn-ea"/>
                <a:cs typeface="+mn-cs"/>
              </a:rPr>
              <a:t> is partnering with individuals in a thought-provoking and creative process that inspires them to maximize their personal and professional potential. Coaches honor the</a:t>
            </a:r>
            <a:r>
              <a:rPr lang="en-US" sz="1200" kern="1200" baseline="0" dirty="0">
                <a:solidFill>
                  <a:schemeClr val="tx1"/>
                </a:solidFill>
                <a:effectLst/>
                <a:latin typeface="+mn-lt"/>
                <a:ea typeface="+mn-ea"/>
                <a:cs typeface="+mn-cs"/>
              </a:rPr>
              <a:t> client</a:t>
            </a:r>
            <a:r>
              <a:rPr lang="en-US" sz="1200" kern="1200" dirty="0">
                <a:solidFill>
                  <a:schemeClr val="tx1"/>
                </a:solidFill>
                <a:effectLst/>
                <a:latin typeface="+mn-lt"/>
                <a:ea typeface="+mn-ea"/>
                <a:cs typeface="+mn-cs"/>
              </a:rPr>
              <a:t> as the expert in his or her life and work and believe every client is creative, resourceful, and whole. With that, the coach's responsibility is to:</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Discover, clarify, and align with what the client wants to achieve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Encourage client self-discovery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Elicit client-generated solutions and strategies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Hold the client responsible and accountable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did our first thoughts on coaching compare? [Use </a:t>
            </a:r>
            <a:r>
              <a:rPr lang="en-US" sz="1200" kern="1200" baseline="0" dirty="0">
                <a:solidFill>
                  <a:schemeClr val="tx1"/>
                </a:solidFill>
                <a:effectLst/>
                <a:latin typeface="+mn-lt"/>
                <a:ea typeface="+mn-ea"/>
                <a:cs typeface="+mn-cs"/>
              </a:rPr>
              <a:t>the flip chart with the key words written during the “Do Now” activity, and identify words that are similar to the definition.]</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4</a:t>
            </a:fld>
            <a:endParaRPr lang="en-US"/>
          </a:p>
        </p:txBody>
      </p:sp>
    </p:spTree>
    <p:extLst>
      <p:ext uri="{BB962C8B-B14F-4D97-AF65-F5344CB8AC3E}">
        <p14:creationId xmlns:p14="http://schemas.microsoft.com/office/powerpoint/2010/main" val="113726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Differentiate</a:t>
            </a:r>
            <a:r>
              <a:rPr lang="en-US" sz="1200" b="0" i="0" kern="1200" baseline="0" dirty="0">
                <a:solidFill>
                  <a:schemeClr val="tx1"/>
                </a:solidFill>
                <a:effectLst/>
                <a:latin typeface="+mn-lt"/>
                <a:ea typeface="+mn-ea"/>
                <a:cs typeface="+mn-cs"/>
              </a:rPr>
              <a:t> between feedback and coaching.</a:t>
            </a: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3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What is the difference between coaching and giving feedback? What role can feedback play in coaching?</a:t>
            </a: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[Listen for: Feedback is identifyin</a:t>
            </a:r>
            <a:r>
              <a:rPr lang="en-US" sz="1200" kern="1200" baseline="0" dirty="0">
                <a:solidFill>
                  <a:schemeClr val="tx1"/>
                </a:solidFill>
                <a:effectLst/>
                <a:latin typeface="+mn-lt"/>
                <a:ea typeface="+mn-ea"/>
                <a:cs typeface="+mn-cs"/>
              </a:rPr>
              <a:t>g strengths or areas of improvement. Feedback </a:t>
            </a:r>
            <a:r>
              <a:rPr lang="en-US" sz="1200" kern="1200" dirty="0">
                <a:solidFill>
                  <a:schemeClr val="tx1"/>
                </a:solidFill>
                <a:effectLst/>
                <a:latin typeface="+mn-lt"/>
                <a:ea typeface="+mn-ea"/>
                <a:cs typeface="+mn-cs"/>
              </a:rPr>
              <a:t>leads to awareness, then acceptance that change is needed—the foundation for coaching to start. Coaching moves beyond</a:t>
            </a:r>
            <a:r>
              <a:rPr lang="en-US" sz="1200" kern="1200" baseline="0" dirty="0">
                <a:solidFill>
                  <a:schemeClr val="tx1"/>
                </a:solidFill>
                <a:effectLst/>
                <a:latin typeface="+mn-lt"/>
                <a:ea typeface="+mn-ea"/>
                <a:cs typeface="+mn-cs"/>
              </a:rPr>
              <a:t> feedback by helping others learn how to improve or implement change based on the strengths or areas of growth identified by the feedback.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During coaching, feedback will also help inform a team teacher of the true reality of the challenge at stake.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coaching is a partnership centered around an individual’s growth. It is also not a one-time thing. While you could give someone feedback once, the concept of coaching someone implies an ongoing process—you are working toward a goal, observing, giving feedback, practicing, seeing improvements, and then working toward a higher goal.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we think about feedback vs. coaching in terms of actions: Feedback would be leaving a sticky note with some comments about strengths and areas</a:t>
            </a:r>
            <a:r>
              <a:rPr lang="en-US" sz="1200" kern="1200" baseline="0" dirty="0">
                <a:solidFill>
                  <a:schemeClr val="tx1"/>
                </a:solidFill>
                <a:effectLst/>
                <a:latin typeface="+mn-lt"/>
                <a:ea typeface="+mn-ea"/>
                <a:cs typeface="+mn-cs"/>
              </a:rPr>
              <a:t> of growth after watching a team teacher’s lesson. This is not necessarily bad practice, but it’s a one-way action where you are raising awareness. Coaching would be sitting down for a conversation to help the teacher identify strengths and areas of development, selecting one development step to work on, and planning and practicing so the teacher can ultimately improve and move on to developing another aspect of their instructional practice.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a:t>
            </a:r>
            <a:r>
              <a:rPr lang="en-US" sz="1200" kern="1200" baseline="0" dirty="0">
                <a:solidFill>
                  <a:schemeClr val="tx1"/>
                </a:solidFill>
                <a:effectLst/>
                <a:latin typeface="+mn-lt"/>
                <a:ea typeface="+mn-ea"/>
                <a:cs typeface="+mn-cs"/>
              </a:rPr>
              <a:t> let’s take a</a:t>
            </a:r>
            <a:r>
              <a:rPr lang="en-US" sz="1200" kern="1200" dirty="0">
                <a:solidFill>
                  <a:schemeClr val="tx1"/>
                </a:solidFill>
                <a:effectLst/>
                <a:latin typeface="+mn-lt"/>
                <a:ea typeface="+mn-ea"/>
                <a:cs typeface="+mn-cs"/>
              </a:rPr>
              <a:t> look at a coaching cycle.</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5</a:t>
            </a:fld>
            <a:endParaRPr lang="en-US"/>
          </a:p>
        </p:txBody>
      </p:sp>
    </p:spTree>
    <p:extLst>
      <p:ext uri="{BB962C8B-B14F-4D97-AF65-F5344CB8AC3E}">
        <p14:creationId xmlns:p14="http://schemas.microsoft.com/office/powerpoint/2010/main" val="407126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 </a:t>
            </a:r>
            <a:r>
              <a:rPr lang="en-US" sz="1200" b="0" i="0" kern="1200" dirty="0">
                <a:solidFill>
                  <a:schemeClr val="tx1"/>
                </a:solidFill>
                <a:effectLst/>
                <a:latin typeface="+mn-lt"/>
                <a:ea typeface="+mn-ea"/>
                <a:cs typeface="+mn-cs"/>
              </a:rPr>
              <a:t>Show participants the coaching cycle</a:t>
            </a:r>
            <a:r>
              <a:rPr lang="en-US" sz="1200" b="0" i="0" kern="1200" baseline="0" dirty="0">
                <a:solidFill>
                  <a:schemeClr val="tx1"/>
                </a:solidFill>
                <a:effectLst/>
                <a:latin typeface="+mn-lt"/>
                <a:ea typeface="+mn-ea"/>
                <a:cs typeface="+mn-cs"/>
              </a:rPr>
              <a:t> and process.</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2 minutes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Here is a structure of a basic coaching cycle. Different schools may have slightly different components, but many coaches follow some version of this.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see that any strong coaching relationship starts with building a relationship of mutual respect, a clear vision, and agreement 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roles and expectations. Of course, this relationship will evolve, and is a priority strategically placed </a:t>
            </a:r>
            <a:r>
              <a:rPr lang="en-US" sz="1200" i="1" kern="1200" dirty="0">
                <a:solidFill>
                  <a:schemeClr val="tx1"/>
                </a:solidFill>
                <a:effectLst/>
                <a:latin typeface="+mn-lt"/>
                <a:ea typeface="+mn-ea"/>
                <a:cs typeface="+mn-cs"/>
              </a:rPr>
              <a:t>outside </a:t>
            </a:r>
            <a:r>
              <a:rPr lang="en-US" sz="1200" kern="1200" dirty="0">
                <a:solidFill>
                  <a:schemeClr val="tx1"/>
                </a:solidFill>
                <a:effectLst/>
                <a:latin typeface="+mn-lt"/>
                <a:ea typeface="+mn-ea"/>
                <a:cs typeface="+mn-cs"/>
              </a:rPr>
              <a:t>the coaching cycle. However, as you coach throughout the year, if you have a teacher who isn’t growing, pause and reflect on your relationship. We</a:t>
            </a:r>
            <a:r>
              <a:rPr lang="en-US" sz="1200" kern="1200" baseline="0" dirty="0">
                <a:solidFill>
                  <a:schemeClr val="tx1"/>
                </a:solidFill>
                <a:effectLst/>
                <a:latin typeface="+mn-lt"/>
                <a:ea typeface="+mn-ea"/>
                <a:cs typeface="+mn-cs"/>
              </a:rPr>
              <a:t> won’t go further on that here, but you should refer to our other sessions on that.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coaching cycle can begin with an informal observation. Observations referred to in this coaching cycle are all considered to be </a:t>
            </a:r>
            <a:r>
              <a:rPr lang="en-US" sz="1200" i="1" kern="1200" dirty="0">
                <a:solidFill>
                  <a:schemeClr val="tx1"/>
                </a:solidFill>
                <a:effectLst/>
                <a:latin typeface="+mn-lt"/>
                <a:ea typeface="+mn-ea"/>
                <a:cs typeface="+mn-cs"/>
              </a:rPr>
              <a:t>informal</a:t>
            </a:r>
            <a:r>
              <a:rPr lang="en-US" sz="1200" kern="1200" dirty="0">
                <a:solidFill>
                  <a:schemeClr val="tx1"/>
                </a:solidFill>
                <a:effectLst/>
                <a:latin typeface="+mn-lt"/>
                <a:ea typeface="+mn-ea"/>
                <a:cs typeface="+mn-cs"/>
              </a:rPr>
              <a:t>—not formal observations done by the principal to evaluate a teacher. The first time you observe a teacher, you won’t be looking for a pre-determined specific action step</a:t>
            </a:r>
            <a:r>
              <a:rPr lang="en-US" sz="1200" kern="1200" baseline="0" dirty="0">
                <a:solidFill>
                  <a:schemeClr val="tx1"/>
                </a:solidFill>
                <a:effectLst/>
                <a:latin typeface="+mn-lt"/>
                <a:ea typeface="+mn-ea"/>
                <a:cs typeface="+mn-cs"/>
              </a:rPr>
              <a:t> or skill</a:t>
            </a:r>
            <a:r>
              <a:rPr lang="en-US" sz="1200" kern="1200" dirty="0">
                <a:solidFill>
                  <a:schemeClr val="tx1"/>
                </a:solidFill>
                <a:effectLst/>
                <a:latin typeface="+mn-lt"/>
                <a:ea typeface="+mn-ea"/>
                <a:cs typeface="+mn-cs"/>
              </a:rPr>
              <a:t>. Instead, you will be focusing on where the teacher is in her teaching practices and the highest-leverage action step to work on. In all subsequent observations, you’ll be looking for your teacher’s implementation of an</a:t>
            </a:r>
            <a:r>
              <a:rPr lang="en-US" sz="1200" kern="1200" baseline="0" dirty="0">
                <a:solidFill>
                  <a:schemeClr val="tx1"/>
                </a:solidFill>
                <a:effectLst/>
                <a:latin typeface="+mn-lt"/>
                <a:ea typeface="+mn-ea"/>
                <a:cs typeface="+mn-cs"/>
              </a:rPr>
              <a:t> action step that you determined together.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observation is followed by a debrief conversation, in which the coach provides the teacher with feedback and then, together, the coach and teacher identify action steps to improve 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Depending on the skill level of the teacher, he or she may be able to leave the coaching conversation and implement the action steps right away. Other times, however, the coach may need to provide interventions, such as modeling a lesson in front of the teacher’s students or co-teaching with the teacher.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Once a teacher is expected to have implemented the action step, the coach observes again, looking specifically for the action step discussed and then eventually for new areas to continue to improve instruction.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4017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baseline="0" dirty="0">
                <a:solidFill>
                  <a:schemeClr val="tx1"/>
                </a:solidFill>
                <a:effectLst/>
                <a:latin typeface="+mn-lt"/>
                <a:ea typeface="+mn-ea"/>
                <a:cs typeface="+mn-cs"/>
              </a:rPr>
              <a:t> Distinguish between formal, evaluative observations and informal MCL observations. Clarify that MCLs </a:t>
            </a:r>
            <a:r>
              <a:rPr lang="en-US" sz="1200" b="1" i="1" kern="1200" baseline="0" dirty="0">
                <a:solidFill>
                  <a:schemeClr val="tx1"/>
                </a:solidFill>
                <a:effectLst/>
                <a:latin typeface="+mn-lt"/>
                <a:ea typeface="+mn-ea"/>
                <a:cs typeface="+mn-cs"/>
              </a:rPr>
              <a:t>do not </a:t>
            </a:r>
            <a:r>
              <a:rPr lang="en-US" sz="1200" b="0" i="0" kern="1200" baseline="0" dirty="0">
                <a:solidFill>
                  <a:schemeClr val="tx1"/>
                </a:solidFill>
                <a:effectLst/>
                <a:latin typeface="+mn-lt"/>
                <a:ea typeface="+mn-ea"/>
                <a:cs typeface="+mn-cs"/>
              </a:rPr>
              <a:t>formally evaluate.</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indent="-171450">
              <a:buFont typeface="Arial" panose="020B0604020202020204" pitchFamily="34" charset="0"/>
              <a:buChar char="•"/>
            </a:pPr>
            <a:r>
              <a:rPr lang="en-US" dirty="0"/>
              <a:t>Before we go further,</a:t>
            </a:r>
            <a:r>
              <a:rPr lang="en-US" baseline="0" dirty="0"/>
              <a:t> I want to be sure </a:t>
            </a:r>
            <a:r>
              <a:rPr lang="en-US" dirty="0"/>
              <a:t>we address the anxiety</a:t>
            </a:r>
            <a:r>
              <a:rPr lang="en-US" baseline="0" dirty="0"/>
              <a:t> that some teachers feel about the word “observation” and how we are using it here. </a:t>
            </a:r>
          </a:p>
          <a:p>
            <a:pPr marL="171450" indent="-171450">
              <a:buFont typeface="Arial" panose="020B0604020202020204" pitchFamily="34" charset="0"/>
              <a:buChar char="•"/>
            </a:pPr>
            <a:r>
              <a:rPr lang="en-US" baseline="0" dirty="0"/>
              <a:t>We are </a:t>
            </a:r>
            <a:r>
              <a:rPr lang="en-US" i="1" baseline="0" dirty="0"/>
              <a:t>not</a:t>
            </a:r>
            <a:r>
              <a:rPr lang="en-US" baseline="0" dirty="0"/>
              <a:t> talking about </a:t>
            </a:r>
            <a:r>
              <a:rPr lang="en-US" i="1" baseline="0" dirty="0"/>
              <a:t>formal </a:t>
            </a:r>
            <a:r>
              <a:rPr lang="en-US" baseline="0" dirty="0"/>
              <a:t>observations [click to animate], which are typically “high-stakes” because they are evaluative and have implications for job status or contract renewal. Formal observations are often summative in that they are looking at the entirety of a teacher’s practice and instructional skills. They are typically conducted by a principal or AP who has authority to make staffing decisions. Formal observations are also typically pretty long in duration and can last up to an entire class period. [click to animate] These formal observations may make teachers feel scared, sad, or stressed. </a:t>
            </a:r>
          </a:p>
          <a:p>
            <a:pPr marL="171450" indent="-171450">
              <a:buFont typeface="Arial" panose="020B0604020202020204" pitchFamily="34" charset="0"/>
              <a:buChar char="•"/>
            </a:pPr>
            <a:r>
              <a:rPr lang="en-US" baseline="0" dirty="0"/>
              <a:t>Today, we’re talking about an </a:t>
            </a:r>
            <a:r>
              <a:rPr lang="en-US" i="1" baseline="0" dirty="0"/>
              <a:t>informal </a:t>
            </a:r>
            <a:r>
              <a:rPr lang="en-US" baseline="0" dirty="0"/>
              <a:t>classroom visit by an MCL who is reviewing the teacher’s instructional practice. [click to animate] </a:t>
            </a:r>
          </a:p>
          <a:p>
            <a:pPr marL="171450" indent="-171450">
              <a:buFont typeface="Arial" panose="020B0604020202020204" pitchFamily="34" charset="0"/>
              <a:buChar char="•"/>
            </a:pPr>
            <a:r>
              <a:rPr lang="en-US" baseline="0" dirty="0"/>
              <a:t>The observation is low-stakes, non-evaluative and intended to gather information that will help the MCL help the teacher improve. MCL observations should also be timely and relevant, meaning MCLs are looking for specific instructional skills and strategies that align with what students and teachers are working on right then. </a:t>
            </a:r>
          </a:p>
          <a:p>
            <a:pPr marL="171450" indent="-171450">
              <a:buFont typeface="Arial" panose="020B0604020202020204" pitchFamily="34" charset="0"/>
              <a:buChar char="•"/>
            </a:pPr>
            <a:r>
              <a:rPr lang="en-US" baseline="0" dirty="0"/>
              <a:t>MCL observations are also typically quicker, because the MCL is already familiar with the team teacher and is looking for specific teacher actions. MCLs shouldn’t be spending entire class periods observing. [click to animate]</a:t>
            </a:r>
          </a:p>
          <a:p>
            <a:pPr marL="171450" indent="-171450">
              <a:buFont typeface="Arial" panose="020B0604020202020204" pitchFamily="34" charset="0"/>
              <a:buChar char="•"/>
            </a:pPr>
            <a:r>
              <a:rPr lang="en-US" baseline="0" dirty="0"/>
              <a:t>Teachers should feel calm or even excited when their MCL is in their classroom observing their practice, especially if the MCL has taken steps to develop a trusting and productive working relationship with the team teacher.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 what happens before, during, and after an informal observation?</a:t>
            </a:r>
          </a:p>
        </p:txBody>
      </p:sp>
      <p:sp>
        <p:nvSpPr>
          <p:cNvPr id="4" name="Slide Number Placeholder 3"/>
          <p:cNvSpPr>
            <a:spLocks noGrp="1"/>
          </p:cNvSpPr>
          <p:nvPr>
            <p:ph type="sldNum" sz="quarter" idx="10"/>
          </p:nvPr>
        </p:nvSpPr>
        <p:spPr/>
        <p:txBody>
          <a:bodyPr/>
          <a:lstStyle/>
          <a:p>
            <a:fld id="{1DE0F6AD-62DB-4E88-B2AF-467A2D33D623}" type="slidenum">
              <a:rPr lang="en-US" smtClean="0"/>
              <a:pPr/>
              <a:t>7</a:t>
            </a:fld>
            <a:endParaRPr lang="en-US"/>
          </a:p>
        </p:txBody>
      </p:sp>
    </p:spTree>
    <p:extLst>
      <p:ext uri="{BB962C8B-B14F-4D97-AF65-F5344CB8AC3E}">
        <p14:creationId xmlns:p14="http://schemas.microsoft.com/office/powerpoint/2010/main" val="1032587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baseline="0" dirty="0">
                <a:solidFill>
                  <a:schemeClr val="tx1"/>
                </a:solidFill>
                <a:effectLst/>
                <a:latin typeface="+mn-lt"/>
                <a:ea typeface="+mn-ea"/>
                <a:cs typeface="+mn-cs"/>
              </a:rPr>
              <a:t> Introduce the “Before an Observation” components</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Before an observation, you want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Agree</a:t>
            </a:r>
            <a:r>
              <a:rPr lang="en-US" sz="1200" kern="1200" baseline="0" dirty="0">
                <a:solidFill>
                  <a:schemeClr val="tx1"/>
                </a:solidFill>
                <a:effectLst/>
                <a:latin typeface="+mn-lt"/>
                <a:ea typeface="+mn-ea"/>
                <a:cs typeface="+mn-cs"/>
              </a:rPr>
              <a:t> on expectations with your team teacher for what an observation is like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Determine the purpose of the observation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And determine your observation tool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[click to animate arrow] Let’s start with agreeing on expectations for the observation experience</a:t>
            </a:r>
            <a:endParaRPr lang="en-US" sz="120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8</a:t>
            </a:fld>
            <a:endParaRPr lang="en-US"/>
          </a:p>
        </p:txBody>
      </p:sp>
    </p:spTree>
    <p:extLst>
      <p:ext uri="{BB962C8B-B14F-4D97-AF65-F5344CB8AC3E}">
        <p14:creationId xmlns:p14="http://schemas.microsoft.com/office/powerpoint/2010/main" val="307808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Objective of this slide:</a:t>
            </a:r>
            <a:r>
              <a:rPr lang="en-US" sz="1200" b="0" i="0" kern="1200" dirty="0">
                <a:solidFill>
                  <a:schemeClr val="tx1"/>
                </a:solidFill>
                <a:effectLst/>
                <a:latin typeface="+mn-lt"/>
                <a:ea typeface="+mn-ea"/>
                <a:cs typeface="+mn-cs"/>
              </a:rPr>
              <a:t> Describe how MCL</a:t>
            </a:r>
            <a:r>
              <a:rPr lang="en-US" sz="1200" b="0" i="0" kern="1200" baseline="0" dirty="0">
                <a:solidFill>
                  <a:schemeClr val="tx1"/>
                </a:solidFill>
                <a:effectLst/>
                <a:latin typeface="+mn-lt"/>
                <a:ea typeface="+mn-ea"/>
                <a:cs typeface="+mn-cs"/>
              </a:rPr>
              <a:t>s can agree on expectations for the observation with the team teacher. </a:t>
            </a:r>
            <a:endParaRPr lang="en-US" sz="1200" b="1" i="1"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 &lt;1 minute</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At the beginning of the year, this an important component to relationship-building with your teacher. Many of the most successful MCLs perform very high-touch observations, including walking around the room, talking to students, working with small groups, jumping in to co-teach (if appropriate), providing real-time feedback,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is a very different experience than what many are used to! Teachers have had varying experiences with being observed and may be used to only intimidating formal observations, where a principal is sitting in the back of the room furiously taking notes. As an MCL, you are working to change the coaching culture of a school, so be mindful of previous coaching experiences and discuss them openly.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agree on what</a:t>
            </a:r>
            <a:r>
              <a:rPr lang="en-US" sz="1200" kern="1200" baseline="0" dirty="0">
                <a:solidFill>
                  <a:schemeClr val="tx1"/>
                </a:solidFill>
                <a:effectLst/>
                <a:latin typeface="+mn-lt"/>
                <a:ea typeface="+mn-ea"/>
                <a:cs typeface="+mn-cs"/>
              </a:rPr>
              <a:t> your team teachers should expect when you visit their classrooms, meet with them to:</a:t>
            </a:r>
          </a:p>
          <a:p>
            <a:pPr marL="742950" lvl="1" indent="-285750">
              <a:buFont typeface="Arial" panose="020B0604020202020204" pitchFamily="34" charset="0"/>
              <a:buChar char="•"/>
            </a:pPr>
            <a:r>
              <a:rPr lang="en-US" sz="2400" dirty="0"/>
              <a:t>Ask about </a:t>
            </a:r>
            <a:r>
              <a:rPr lang="en-US" sz="2400" b="1" dirty="0">
                <a:solidFill>
                  <a:schemeClr val="accent1">
                    <a:lumMod val="75000"/>
                  </a:schemeClr>
                </a:solidFill>
              </a:rPr>
              <a:t>previous experiences </a:t>
            </a:r>
            <a:r>
              <a:rPr lang="en-US" sz="2400" dirty="0"/>
              <a:t>with observation.</a:t>
            </a:r>
          </a:p>
          <a:p>
            <a:pPr marL="742950" lvl="1" indent="-285750">
              <a:buFont typeface="Arial" panose="020B0604020202020204" pitchFamily="34" charset="0"/>
              <a:buChar char="•"/>
            </a:pPr>
            <a:r>
              <a:rPr lang="en-US" sz="2400" dirty="0"/>
              <a:t>Clarify overall purpose for MCL observations: </a:t>
            </a:r>
            <a:r>
              <a:rPr lang="en-US" sz="2400" b="1" dirty="0">
                <a:solidFill>
                  <a:schemeClr val="accent1">
                    <a:lumMod val="75000"/>
                  </a:schemeClr>
                </a:solidFill>
              </a:rPr>
              <a:t>SUPPORT</a:t>
            </a:r>
            <a:r>
              <a:rPr lang="en-US" sz="2400" dirty="0"/>
              <a:t>!</a:t>
            </a:r>
          </a:p>
          <a:p>
            <a:pPr marL="742950" lvl="1" indent="-285750">
              <a:buFont typeface="Arial" panose="020B0604020202020204" pitchFamily="34" charset="0"/>
              <a:buChar char="•"/>
            </a:pPr>
            <a:r>
              <a:rPr lang="en-US" sz="2400" dirty="0"/>
              <a:t>Discuss your observation </a:t>
            </a:r>
            <a:r>
              <a:rPr lang="en-US" sz="2400" b="1" dirty="0">
                <a:solidFill>
                  <a:schemeClr val="accent1">
                    <a:lumMod val="75000"/>
                  </a:schemeClr>
                </a:solidFill>
              </a:rPr>
              <a:t>style and expectations</a:t>
            </a:r>
            <a:r>
              <a:rPr lang="en-US" sz="2400" dirty="0"/>
              <a:t>:</a:t>
            </a:r>
          </a:p>
          <a:p>
            <a:pPr marL="1200150" lvl="2" indent="-285750">
              <a:buFont typeface="Arial" panose="020B0604020202020204" pitchFamily="34" charset="0"/>
              <a:buChar char="•"/>
            </a:pPr>
            <a:r>
              <a:rPr lang="en-US" sz="2400" dirty="0"/>
              <a:t>How will you move around the room?</a:t>
            </a:r>
          </a:p>
          <a:p>
            <a:pPr marL="1200150" lvl="2" indent="-285750">
              <a:buFont typeface="Arial" panose="020B0604020202020204" pitchFamily="34" charset="0"/>
              <a:buChar char="•"/>
            </a:pPr>
            <a:r>
              <a:rPr lang="en-US" sz="2400" dirty="0"/>
              <a:t>How will you engage with students?</a:t>
            </a:r>
          </a:p>
          <a:p>
            <a:pPr marL="1200150" lvl="2" indent="-285750">
              <a:buFont typeface="Arial" panose="020B0604020202020204" pitchFamily="34" charset="0"/>
              <a:buChar char="•"/>
            </a:pPr>
            <a:r>
              <a:rPr lang="en-US" sz="2400" dirty="0"/>
              <a:t>How will you jump in if you see an opportunity for support or clarification?</a:t>
            </a:r>
          </a:p>
          <a:p>
            <a:pPr marL="742950" lvl="1" indent="-285750">
              <a:buFont typeface="Arial" panose="020B0604020202020204" pitchFamily="34" charset="0"/>
              <a:buChar char="•"/>
            </a:pPr>
            <a:r>
              <a:rPr lang="en-US" sz="2400" dirty="0"/>
              <a:t>Plan for how you will tell </a:t>
            </a:r>
            <a:r>
              <a:rPr lang="en-US" sz="2400" b="1" dirty="0">
                <a:solidFill>
                  <a:schemeClr val="accent1">
                    <a:lumMod val="75000"/>
                  </a:schemeClr>
                </a:solidFill>
              </a:rPr>
              <a:t>students</a:t>
            </a:r>
            <a:r>
              <a:rPr lang="en-US" sz="2400" dirty="0"/>
              <a:t> about what’s happening when MCL visits. </a:t>
            </a:r>
          </a:p>
          <a:p>
            <a:pPr marL="1200150" lvl="2" indent="-285750">
              <a:buFont typeface="Arial" panose="020B0604020202020204" pitchFamily="34" charset="0"/>
              <a:buChar char="•"/>
            </a:pPr>
            <a:endParaRPr lang="en-US" sz="2400" dirty="0"/>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E0F6AD-62DB-4E88-B2AF-467A2D33D623}" type="slidenum">
              <a:rPr lang="en-US" smtClean="0"/>
              <a:pPr/>
              <a:t>9</a:t>
            </a:fld>
            <a:endParaRPr lang="en-US"/>
          </a:p>
        </p:txBody>
      </p:sp>
    </p:spTree>
    <p:extLst>
      <p:ext uri="{BB962C8B-B14F-4D97-AF65-F5344CB8AC3E}">
        <p14:creationId xmlns:p14="http://schemas.microsoft.com/office/powerpoint/2010/main" val="288287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5670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4707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74884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Authors</a:t>
            </a:r>
          </a:p>
        </p:txBody>
      </p:sp>
      <p:sp>
        <p:nvSpPr>
          <p:cNvPr id="7" name="TextBox 1"/>
          <p:cNvSpPr txBox="1"/>
          <p:nvPr userDrawn="1"/>
        </p:nvSpPr>
        <p:spPr>
          <a:xfrm>
            <a:off x="2743200" y="6019800"/>
            <a:ext cx="2667000" cy="463550"/>
          </a:xfrm>
          <a:prstGeom prst="rect">
            <a:avLst/>
          </a:prstGeom>
          <a:noFill/>
        </p:spPr>
        <p:txBody>
          <a:bodyPr wrap="square" rtlCol="0">
            <a:spAutoFit/>
          </a:bodyPr>
          <a:lstStyle/>
          <a:p>
            <a:pPr marL="0" marR="0">
              <a:spcBef>
                <a:spcPts val="0"/>
              </a:spcBef>
              <a:spcAft>
                <a:spcPts val="0"/>
              </a:spcAft>
            </a:pPr>
            <a:r>
              <a:rPr lang="en-US" sz="1200" kern="1200">
                <a:solidFill>
                  <a:srgbClr val="000000"/>
                </a:solidFill>
                <a:effectLst/>
                <a:latin typeface="Calibri"/>
                <a:ea typeface="Times New Roman"/>
                <a:cs typeface="Times New Roman"/>
              </a:rPr>
              <a:t>To copy or adapt this material, see OpportunityCulture.org/terms-of-use</a:t>
            </a:r>
            <a:endParaRPr lang="en-US" sz="1200">
              <a:effectLst/>
              <a:latin typeface="Times New Roman"/>
              <a:ea typeface="Times New Roman"/>
            </a:endParaRPr>
          </a:p>
        </p:txBody>
      </p:sp>
    </p:spTree>
    <p:extLst>
      <p:ext uri="{BB962C8B-B14F-4D97-AF65-F5344CB8AC3E}">
        <p14:creationId xmlns:p14="http://schemas.microsoft.com/office/powerpoint/2010/main" val="423078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Authors</a:t>
            </a:r>
          </a:p>
        </p:txBody>
      </p:sp>
    </p:spTree>
    <p:extLst>
      <p:ext uri="{BB962C8B-B14F-4D97-AF65-F5344CB8AC3E}">
        <p14:creationId xmlns:p14="http://schemas.microsoft.com/office/powerpoint/2010/main" val="3604733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a:t>© 2016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a:p>
        </p:txBody>
      </p:sp>
      <p:sp>
        <p:nvSpPr>
          <p:cNvPr id="8" name="Title 7"/>
          <p:cNvSpPr>
            <a:spLocks noGrp="1"/>
          </p:cNvSpPr>
          <p:nvPr>
            <p:ph type="title"/>
          </p:nvPr>
        </p:nvSpPr>
        <p:spPr>
          <a:xfrm>
            <a:off x="457200" y="228600"/>
            <a:ext cx="8229600" cy="1143000"/>
          </a:xfrm>
        </p:spPr>
        <p:txBody>
          <a:bodyPr/>
          <a:lstStyle/>
          <a:p>
            <a:r>
              <a:rPr lang="en-US"/>
              <a:t>Click to edit Master title style</a:t>
            </a:r>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84277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914401"/>
            <a:ext cx="8229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477000"/>
            <a:ext cx="6553200" cy="365125"/>
          </a:xfrm>
        </p:spPr>
        <p:txBody>
          <a:bodyPr/>
          <a:lstStyle>
            <a:lvl1pPr>
              <a:defRPr>
                <a:solidFill>
                  <a:schemeClr val="tx1"/>
                </a:solidFill>
              </a:defRPr>
            </a:lvl1pPr>
          </a:lstStyle>
          <a:p>
            <a:pPr algn="l"/>
            <a:r>
              <a:rPr lang="en-US"/>
              <a:t>© 2015 Public Impact                 	      	OpportunityCulture.org </a:t>
            </a:r>
          </a:p>
        </p:txBody>
      </p:sp>
      <p:sp>
        <p:nvSpPr>
          <p:cNvPr id="6" name="Slide Number Placeholder 5"/>
          <p:cNvSpPr>
            <a:spLocks noGrp="1"/>
          </p:cNvSpPr>
          <p:nvPr>
            <p:ph type="sldNum" sz="quarter" idx="12"/>
          </p:nvPr>
        </p:nvSpPr>
        <p:spPr>
          <a:xfrm>
            <a:off x="8534400" y="6477000"/>
            <a:ext cx="381000" cy="365125"/>
          </a:xfrm>
        </p:spPr>
        <p:txBody>
          <a:bodyPr/>
          <a:lstStyle>
            <a:lvl1pPr>
              <a:defRPr sz="1050">
                <a:solidFill>
                  <a:schemeClr val="tx1"/>
                </a:solidFill>
              </a:defRPr>
            </a:lvl1pPr>
          </a:lstStyle>
          <a:p>
            <a:fld id="{F1886A22-0E8C-411E-A09E-05692142F1D7}" type="slidenum">
              <a:rPr lang="en-US" smtClean="0"/>
              <a:pPr/>
              <a:t>‹#›</a:t>
            </a:fld>
            <a:endParaRPr lang="en-US"/>
          </a:p>
        </p:txBody>
      </p:sp>
      <p:pic>
        <p:nvPicPr>
          <p:cNvPr id="1026" name="Picture 2"/>
          <p:cNvPicPr>
            <a:picLocks noChangeAspect="1" noChangeArrowheads="1"/>
          </p:cNvPicPr>
          <p:nvPr userDrawn="1"/>
        </p:nvPicPr>
        <p:blipFill>
          <a:blip r:embed="rId2" cstate="print"/>
          <a:srcRect/>
          <a:stretch>
            <a:fillRect/>
          </a:stretch>
        </p:blipFill>
        <p:spPr bwMode="auto">
          <a:xfrm>
            <a:off x="7620000" y="6496051"/>
            <a:ext cx="993279" cy="309978"/>
          </a:xfrm>
          <a:prstGeom prst="rect">
            <a:avLst/>
          </a:prstGeom>
          <a:noFill/>
          <a:ln w="9525">
            <a:noFill/>
            <a:miter lim="800000"/>
            <a:headEnd/>
            <a:tailEnd/>
          </a:ln>
          <a:effectLst/>
        </p:spPr>
      </p:pic>
      <p:pic>
        <p:nvPicPr>
          <p:cNvPr id="11" name="Picture 10"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a:t>Click to edit Master title style</a:t>
            </a:r>
          </a:p>
        </p:txBody>
      </p:sp>
      <p:pic>
        <p:nvPicPr>
          <p:cNvPr id="15" name="Picture 6" descr="http://share.publicimpact.com/Document%20Library/Report%20Production%20Process/Opportunity%20Culture%20Logos/Opportunity%20Culture-plain-white_075.png"/>
          <p:cNvPicPr>
            <a:picLocks noChangeAspect="1" noChangeArrowheads="1"/>
          </p:cNvPicPr>
          <p:nvPr userDrawn="1"/>
        </p:nvPicPr>
        <p:blipFill>
          <a:blip r:embed="rId4" cstate="print"/>
          <a:srcRect/>
          <a:stretch>
            <a:fillRect/>
          </a:stretch>
        </p:blipFill>
        <p:spPr bwMode="auto">
          <a:xfrm>
            <a:off x="0" y="0"/>
            <a:ext cx="1295400" cy="823350"/>
          </a:xfrm>
          <a:prstGeom prst="rect">
            <a:avLst/>
          </a:prstGeom>
          <a:noFill/>
        </p:spPr>
      </p:pic>
    </p:spTree>
    <p:extLst>
      <p:ext uri="{BB962C8B-B14F-4D97-AF65-F5344CB8AC3E}">
        <p14:creationId xmlns:p14="http://schemas.microsoft.com/office/powerpoint/2010/main" val="2414931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22313" y="6356351"/>
            <a:ext cx="5297487" cy="365125"/>
          </a:xfrm>
        </p:spPr>
        <p:txBody>
          <a:bodyPr/>
          <a:lstStyle>
            <a:lvl1pPr>
              <a:defRPr>
                <a:solidFill>
                  <a:schemeClr val="tx1"/>
                </a:solidFill>
              </a:defRPr>
            </a:lvl1pPr>
          </a:lstStyle>
          <a:p>
            <a:r>
              <a:rPr lang="en-US"/>
              <a:t>© 2015 Public Impact                 	      	OpportunityCulture.org </a:t>
            </a:r>
          </a:p>
        </p:txBody>
      </p:sp>
      <p:sp>
        <p:nvSpPr>
          <p:cNvPr id="6" name="Slide Number Placeholder 5"/>
          <p:cNvSpPr>
            <a:spLocks noGrp="1"/>
          </p:cNvSpPr>
          <p:nvPr>
            <p:ph type="sldNum" sz="quarter" idx="12"/>
          </p:nvPr>
        </p:nvSpPr>
        <p:spPr>
          <a:xfrm>
            <a:off x="8229600" y="6356351"/>
            <a:ext cx="457200" cy="365125"/>
          </a:xfrm>
        </p:spPr>
        <p:txBody>
          <a:bodyPr/>
          <a:lstStyle>
            <a:lvl1pPr>
              <a:defRPr>
                <a:solidFill>
                  <a:schemeClr val="tx1"/>
                </a:solidFill>
              </a:defRPr>
            </a:lvl1pPr>
          </a:lstStyle>
          <a:p>
            <a:fld id="{F1886A22-0E8C-411E-A09E-05692142F1D7}" type="slidenum">
              <a:rPr lang="en-US" smtClean="0"/>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6858000" y="6389086"/>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287232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9" name="Picture 8"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891750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a:t>© 2015 Public Impact                 	      	OpportunityCulture.org </a:t>
            </a:r>
          </a:p>
        </p:txBody>
      </p:sp>
      <p:sp>
        <p:nvSpPr>
          <p:cNvPr id="15"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a:p>
        </p:txBody>
      </p:sp>
      <p:pic>
        <p:nvPicPr>
          <p:cNvPr id="16"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7" name="Picture 16"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8" name="Picture 17"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9"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750437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1" name="Picture 10"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13"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26640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884654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Smal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13848"/>
            <a:ext cx="40401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13848"/>
            <a:ext cx="4041775"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a:t>© 2015 Public Impact                 	      	OpportunityCulture.org </a:t>
            </a:r>
          </a:p>
        </p:txBody>
      </p:sp>
      <p:sp>
        <p:nvSpPr>
          <p:cNvPr id="17"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a:p>
        </p:txBody>
      </p:sp>
      <p:pic>
        <p:nvPicPr>
          <p:cNvPr id="18"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9" name="Picture 18"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20" name="Picture 19"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21"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285919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7" name="Picture 6"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4" name="Footer Placeholder 3"/>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9"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318652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a:t>© 2015 Public Impact                 	      	OpportunityCulture.org </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488928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1" y="6356351"/>
            <a:ext cx="5562599" cy="365125"/>
          </a:xfrm>
        </p:spPr>
        <p:txBody>
          <a:bodyPr/>
          <a:lstStyle>
            <a:lvl1pPr>
              <a:defRPr>
                <a:solidFill>
                  <a:schemeClr val="tx1"/>
                </a:solidFill>
              </a:defRPr>
            </a:lvl1pPr>
          </a:lstStyle>
          <a:p>
            <a:r>
              <a:rPr lang="en-US"/>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47749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69925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8" name="Picture 7"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10"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439536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785272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e_2">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86000" y="2971800"/>
            <a:ext cx="4572000" cy="1456552"/>
          </a:xfrm>
          <a:prstGeom prst="rect">
            <a:avLst/>
          </a:prstGeom>
        </p:spPr>
      </p:pic>
      <p:sp>
        <p:nvSpPr>
          <p:cNvPr id="7" name="Rectangle 6"/>
          <p:cNvSpPr/>
          <p:nvPr userDrawn="1"/>
        </p:nvSpPr>
        <p:spPr>
          <a:xfrm>
            <a:off x="914400" y="914400"/>
            <a:ext cx="7315200" cy="1754326"/>
          </a:xfrm>
          <a:prstGeom prst="rect">
            <a:avLst/>
          </a:prstGeom>
        </p:spPr>
        <p:txBody>
          <a:bodyPr wrap="square">
            <a:spAutoFit/>
          </a:bodyPr>
          <a:lstStyle/>
          <a:p>
            <a:pPr algn="just"/>
            <a:r>
              <a:rPr lang="en-US" cap="small">
                <a:solidFill>
                  <a:srgbClr val="002060"/>
                </a:solidFill>
                <a:latin typeface="Garamond" pitchFamily="18" charset="0"/>
              </a:rPr>
              <a:t>Public Impact</a:t>
            </a:r>
            <a:r>
              <a:rPr lang="en-US">
                <a:solidFill>
                  <a:srgbClr val="002060"/>
                </a:solidFill>
                <a:latin typeface="Garamond" pitchFamily="18" charset="0"/>
              </a:rPr>
              <a:t> </a:t>
            </a:r>
            <a:r>
              <a:rPr lang="en-US" kern="1200">
                <a:solidFill>
                  <a:srgbClr val="002060"/>
                </a:solidFill>
                <a:latin typeface="+mn-lt"/>
                <a:ea typeface="+mn-ea"/>
                <a:cs typeface="Arial" charset="0"/>
              </a:rPr>
              <a:t>is a national education policy and management consulting firm based in Chapel Hill, N.C. We are a small, growing team of researchers, thought leaders, tool-builders, and on-the-ground consultants who help education leaders and policymakers improve student learning in K-12 education. We believe that if we focus on a core set of promising strategies for change, we can make dramatic improvements for all students.</a:t>
            </a:r>
          </a:p>
        </p:txBody>
      </p:sp>
      <p:sp>
        <p:nvSpPr>
          <p:cNvPr id="5" name="Text Placeholder 4"/>
          <p:cNvSpPr>
            <a:spLocks noGrp="1"/>
          </p:cNvSpPr>
          <p:nvPr>
            <p:ph type="body" sz="quarter" idx="10" hasCustomPrompt="1"/>
          </p:nvPr>
        </p:nvSpPr>
        <p:spPr>
          <a:xfrm>
            <a:off x="1828800" y="48006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add contact info or other text</a:t>
            </a:r>
          </a:p>
        </p:txBody>
      </p:sp>
    </p:spTree>
    <p:extLst>
      <p:ext uri="{BB962C8B-B14F-4D97-AF65-F5344CB8AC3E}">
        <p14:creationId xmlns:p14="http://schemas.microsoft.com/office/powerpoint/2010/main" val="2219534745"/>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_1">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09800" y="4648200"/>
            <a:ext cx="4572000" cy="1456552"/>
          </a:xfrm>
          <a:prstGeom prst="rect">
            <a:avLst/>
          </a:prstGeom>
        </p:spPr>
      </p:pic>
      <p:sp>
        <p:nvSpPr>
          <p:cNvPr id="4" name="Text Placeholder 4"/>
          <p:cNvSpPr>
            <a:spLocks noGrp="1"/>
          </p:cNvSpPr>
          <p:nvPr>
            <p:ph type="body" sz="quarter" idx="10" hasCustomPrompt="1"/>
          </p:nvPr>
        </p:nvSpPr>
        <p:spPr>
          <a:xfrm>
            <a:off x="1828800" y="12954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a:t>Click to add contact info or other text</a:t>
            </a:r>
          </a:p>
        </p:txBody>
      </p:sp>
    </p:spTree>
    <p:extLst>
      <p:ext uri="{BB962C8B-B14F-4D97-AF65-F5344CB8AC3E}">
        <p14:creationId xmlns:p14="http://schemas.microsoft.com/office/powerpoint/2010/main" val="267363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18837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3178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©2015 Public Impact		               OpportunityCulture.org</a:t>
            </a:r>
          </a:p>
        </p:txBody>
      </p:sp>
      <p:sp>
        <p:nvSpPr>
          <p:cNvPr id="9" name="Slide Number Placeholder 8"/>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6163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©2015 Public Impact		               OpportunityCulture.org</a:t>
            </a:r>
          </a:p>
        </p:txBody>
      </p:sp>
      <p:sp>
        <p:nvSpPr>
          <p:cNvPr id="5" name="Slide Number Placeholder 4"/>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0438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©2015 Public Impact		               OpportunityCulture.org</a:t>
            </a:r>
          </a:p>
        </p:txBody>
      </p:sp>
      <p:sp>
        <p:nvSpPr>
          <p:cNvPr id="4" name="Slide Number Placeholder 3"/>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0182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8959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28284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©2015 Public Impact		               OpportunityCulture.org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27DC-5B25-4E18-AC08-0962095EB421}" type="slidenum">
              <a:rPr lang="en-US" smtClean="0"/>
              <a:pPr/>
              <a:t>‹#›</a:t>
            </a:fld>
            <a:endParaRPr lang="en-US"/>
          </a:p>
        </p:txBody>
      </p:sp>
    </p:spTree>
    <p:extLst>
      <p:ext uri="{BB962C8B-B14F-4D97-AF65-F5344CB8AC3E}">
        <p14:creationId xmlns:p14="http://schemas.microsoft.com/office/powerpoint/2010/main" val="187398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a:t>© 2013 Public Impact</a:t>
            </a: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 2015 Public Impact                 	      	OpportunityCulture.org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F1886A22-0E8C-411E-A09E-05692142F1D7}" type="slidenum">
              <a:rPr lang="en-US" smtClean="0"/>
              <a:pPr/>
              <a:t>‹#›</a:t>
            </a:fld>
            <a:endParaRPr lang="en-US"/>
          </a:p>
        </p:txBody>
      </p:sp>
    </p:spTree>
    <p:extLst>
      <p:ext uri="{BB962C8B-B14F-4D97-AF65-F5344CB8AC3E}">
        <p14:creationId xmlns:p14="http://schemas.microsoft.com/office/powerpoint/2010/main" val="31671279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tmp"/><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http://www.marywood.edu/dotAsset/191876.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http://assist.educ.msu.edu/ASSIST/school/mentor/workwith/toolobservation.pdf" TargetMode="External"/><Relationship Id="rId4" Type="http://schemas.openxmlformats.org/officeDocument/2006/relationships/hyperlink" Target="http://thesecondprinciple.com/teaching-essentials/five-basic-types-question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assist.educ.msu.edu/ASSIST/school/mentor/workwith/toolobservation.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eekskillcsd.org/cms/lib07/NY01913880/Centricity/Domain/31/RubricsEnhancingProfessionalPrac.doc"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video" Target="https://www.youtube.com/embed/PHaFhXwwAAw?start=8" TargetMode="Externa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video" Target="https://www.youtube.com/embed/EBBlhoFfqwk"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hyperlink" Target="http://www1.umn.edu/ohr/prod/groups/ohr/@pub/@ohr/documents/asset/ohr_46445.pdf" TargetMode="External"/><Relationship Id="rId3" Type="http://schemas.openxmlformats.org/officeDocument/2006/relationships/hyperlink" Target="http://www1.umn.edu/ohr/teachlearn/resources/peer/guidelines/feedback/index.html" TargetMode="External"/><Relationship Id="rId7" Type="http://schemas.openxmlformats.org/officeDocument/2006/relationships/hyperlink" Target="http://apps.ksbe.edu/kapiina/forms/danielson-framework-implementation-forms"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hyperlink" Target="https://www.youtube.com/watch?v=EBBlhoFfqwk" TargetMode="External"/><Relationship Id="rId5" Type="http://schemas.openxmlformats.org/officeDocument/2006/relationships/hyperlink" Target="https://www.engageny.org/resource/july-2013-nti-turnkey-kit-managing-appr-session-3" TargetMode="External"/><Relationship Id="rId4" Type="http://schemas.openxmlformats.org/officeDocument/2006/relationships/hyperlink" Target="http://curry.virginia.edu/uploads/resourceLibrary/CASTL_practioner_Part3_singl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 y="457200"/>
            <a:ext cx="8915400" cy="2819400"/>
          </a:xfrm>
        </p:spPr>
        <p:txBody>
          <a:bodyPr anchor="ctr">
            <a:noAutofit/>
          </a:bodyPr>
          <a:lstStyle/>
          <a:p>
            <a:r>
              <a:rPr lang="en-US" sz="3600" b="1" dirty="0">
                <a:solidFill>
                  <a:schemeClr val="tx2"/>
                </a:solidFill>
              </a:rPr>
              <a:t>Multi-Classroom Leadership</a:t>
            </a:r>
          </a:p>
          <a:p>
            <a:endParaRPr lang="en-US" sz="3600" b="1" dirty="0">
              <a:solidFill>
                <a:schemeClr val="tx2"/>
              </a:solidFill>
            </a:endParaRPr>
          </a:p>
          <a:p>
            <a:endParaRPr lang="en-US" sz="3600" b="1" dirty="0">
              <a:solidFill>
                <a:schemeClr val="tx2"/>
              </a:solidFill>
            </a:endParaRPr>
          </a:p>
          <a:p>
            <a:endParaRPr lang="en-US" sz="3600" b="1" dirty="0">
              <a:solidFill>
                <a:schemeClr val="tx2"/>
              </a:solidFill>
            </a:endParaRPr>
          </a:p>
          <a:p>
            <a:r>
              <a:rPr lang="en-US" sz="3400" b="1" dirty="0">
                <a:solidFill>
                  <a:schemeClr val="tx2"/>
                </a:solidFill>
              </a:rPr>
              <a:t>How </a:t>
            </a:r>
            <a:r>
              <a:rPr lang="en-US" sz="3400" b="1">
                <a:solidFill>
                  <a:schemeClr val="tx2"/>
                </a:solidFill>
              </a:rPr>
              <a:t>To Coach</a:t>
            </a:r>
            <a:endParaRPr lang="en-US" sz="3400" b="1" dirty="0">
              <a:solidFill>
                <a:schemeClr val="tx2"/>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1300" y="7935"/>
            <a:ext cx="2552700" cy="1833913"/>
          </a:xfrm>
          <a:prstGeom prst="rect">
            <a:avLst/>
          </a:prstGeom>
          <a:noFill/>
        </p:spPr>
      </p:pic>
    </p:spTree>
    <p:extLst>
      <p:ext uri="{BB962C8B-B14F-4D97-AF65-F5344CB8AC3E}">
        <p14:creationId xmlns:p14="http://schemas.microsoft.com/office/powerpoint/2010/main" val="176137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10</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Before an Observation</a:t>
            </a:r>
          </a:p>
        </p:txBody>
      </p:sp>
      <p:graphicFrame>
        <p:nvGraphicFramePr>
          <p:cNvPr id="6" name="Diagram 5"/>
          <p:cNvGraphicFramePr/>
          <p:nvPr>
            <p:extLst>
              <p:ext uri="{D42A27DB-BD31-4B8C-83A1-F6EECF244321}">
                <p14:modId xmlns:p14="http://schemas.microsoft.com/office/powerpoint/2010/main" val="746647359"/>
              </p:ext>
            </p:extLst>
          </p:nvPr>
        </p:nvGraphicFramePr>
        <p:xfrm>
          <a:off x="457200" y="1595335"/>
          <a:ext cx="8229600" cy="455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Down 6"/>
          <p:cNvSpPr/>
          <p:nvPr/>
        </p:nvSpPr>
        <p:spPr>
          <a:xfrm rot="5400000">
            <a:off x="6900154" y="2694562"/>
            <a:ext cx="622570" cy="262646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30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11</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Determine the Purpose</a:t>
            </a:r>
          </a:p>
        </p:txBody>
      </p:sp>
      <p:sp>
        <p:nvSpPr>
          <p:cNvPr id="2" name="TextBox 1"/>
          <p:cNvSpPr txBox="1"/>
          <p:nvPr/>
        </p:nvSpPr>
        <p:spPr>
          <a:xfrm>
            <a:off x="539885" y="1530000"/>
            <a:ext cx="8064230" cy="3785652"/>
          </a:xfrm>
          <a:prstGeom prst="rect">
            <a:avLst/>
          </a:prstGeom>
          <a:noFill/>
        </p:spPr>
        <p:txBody>
          <a:bodyPr wrap="square" rtlCol="0">
            <a:spAutoFit/>
          </a:bodyPr>
          <a:lstStyle/>
          <a:p>
            <a:r>
              <a:rPr lang="en-US" sz="3000" dirty="0"/>
              <a:t>Meet with individual team teacher for a pre-conference. </a:t>
            </a:r>
          </a:p>
          <a:p>
            <a:endParaRPr lang="en-US" sz="3000" dirty="0"/>
          </a:p>
          <a:p>
            <a:pPr marL="342900" indent="-342900">
              <a:buFont typeface="Arial" panose="020B0604020202020204" pitchFamily="34" charset="0"/>
              <a:buChar char="•"/>
            </a:pPr>
            <a:r>
              <a:rPr lang="en-US" sz="3000" dirty="0"/>
              <a:t>Approach this as a dialogue.</a:t>
            </a:r>
          </a:p>
          <a:p>
            <a:pPr marL="342900" indent="-342900">
              <a:buFont typeface="Arial" panose="020B0604020202020204" pitchFamily="34" charset="0"/>
              <a:buChar char="•"/>
            </a:pPr>
            <a:r>
              <a:rPr lang="en-US" sz="3000" dirty="0"/>
              <a:t>Discuss the lesson with success indicators and potential challenges. </a:t>
            </a:r>
          </a:p>
          <a:p>
            <a:pPr marL="342900" indent="-342900">
              <a:buFont typeface="Arial" panose="020B0604020202020204" pitchFamily="34" charset="0"/>
              <a:buChar char="•"/>
            </a:pPr>
            <a:r>
              <a:rPr lang="en-US" sz="3000" b="1" dirty="0">
                <a:solidFill>
                  <a:schemeClr val="accent5"/>
                </a:solidFill>
              </a:rPr>
              <a:t>Set one focus.</a:t>
            </a:r>
          </a:p>
          <a:p>
            <a:pPr marL="342900" indent="-342900">
              <a:buFont typeface="Arial" panose="020B0604020202020204" pitchFamily="34" charset="0"/>
              <a:buChar char="•"/>
            </a:pPr>
            <a:r>
              <a:rPr lang="en-US" sz="3000" dirty="0"/>
              <a:t>Agree on MCL behavior. </a:t>
            </a:r>
          </a:p>
        </p:txBody>
      </p:sp>
      <p:pic>
        <p:nvPicPr>
          <p:cNvPr id="3074" name="Picture 2" descr="Image result for one on one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027" y="3877121"/>
            <a:ext cx="3776773" cy="2315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7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12</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Before an Observation</a:t>
            </a:r>
          </a:p>
        </p:txBody>
      </p:sp>
      <p:graphicFrame>
        <p:nvGraphicFramePr>
          <p:cNvPr id="6" name="Diagram 5"/>
          <p:cNvGraphicFramePr/>
          <p:nvPr>
            <p:extLst>
              <p:ext uri="{D42A27DB-BD31-4B8C-83A1-F6EECF244321}">
                <p14:modId xmlns:p14="http://schemas.microsoft.com/office/powerpoint/2010/main" val="2650591187"/>
              </p:ext>
            </p:extLst>
          </p:nvPr>
        </p:nvGraphicFramePr>
        <p:xfrm>
          <a:off x="457200" y="1595335"/>
          <a:ext cx="8229600" cy="455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Down 6"/>
          <p:cNvSpPr/>
          <p:nvPr/>
        </p:nvSpPr>
        <p:spPr>
          <a:xfrm rot="5400000">
            <a:off x="7822964" y="4617497"/>
            <a:ext cx="622570" cy="175239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89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13</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Determine Observation Tool</a:t>
            </a:r>
          </a:p>
        </p:txBody>
      </p:sp>
      <p:sp>
        <p:nvSpPr>
          <p:cNvPr id="6" name="Rectangle 5"/>
          <p:cNvSpPr/>
          <p:nvPr/>
        </p:nvSpPr>
        <p:spPr>
          <a:xfrm>
            <a:off x="516324" y="1596294"/>
            <a:ext cx="5770711" cy="2677656"/>
          </a:xfrm>
          <a:prstGeom prst="rect">
            <a:avLst/>
          </a:prstGeom>
        </p:spPr>
        <p:txBody>
          <a:bodyPr wrap="square">
            <a:spAutoFit/>
          </a:bodyPr>
          <a:lstStyle/>
          <a:p>
            <a:r>
              <a:rPr lang="en-US" sz="2400" dirty="0"/>
              <a:t>Does the tool:</a:t>
            </a:r>
          </a:p>
          <a:p>
            <a:pPr marL="342900" indent="-342900">
              <a:buFont typeface="Arial" panose="020B0604020202020204" pitchFamily="34" charset="0"/>
              <a:buChar char="•"/>
            </a:pPr>
            <a:r>
              <a:rPr lang="en-US" sz="2400" dirty="0"/>
              <a:t>Match the focus?</a:t>
            </a:r>
          </a:p>
          <a:p>
            <a:pPr marL="342900" indent="-342900">
              <a:buFont typeface="Arial" panose="020B0604020202020204" pitchFamily="34" charset="0"/>
              <a:buChar char="•"/>
            </a:pPr>
            <a:r>
              <a:rPr lang="en-US" sz="2400" dirty="0"/>
              <a:t>Align with goals for improving practice?</a:t>
            </a:r>
          </a:p>
          <a:p>
            <a:pPr marL="342900" indent="-342900">
              <a:buFont typeface="Arial" panose="020B0604020202020204" pitchFamily="34" charset="0"/>
              <a:buChar char="•"/>
            </a:pPr>
            <a:r>
              <a:rPr lang="en-US" sz="2400" dirty="0"/>
              <a:t>Have clear, standardized protocols?</a:t>
            </a:r>
          </a:p>
          <a:p>
            <a:pPr marL="342900" indent="-342900">
              <a:buFont typeface="Arial" panose="020B0604020202020204" pitchFamily="34" charset="0"/>
              <a:buChar char="•"/>
            </a:pPr>
            <a:r>
              <a:rPr lang="en-US" sz="2400" dirty="0"/>
              <a:t>Include guidelines for turning data into feedback?</a:t>
            </a:r>
          </a:p>
          <a:p>
            <a:pPr marL="342900" indent="-342900">
              <a:buFont typeface="Arial" panose="020B0604020202020204" pitchFamily="34" charset="0"/>
              <a:buChar char="•"/>
            </a:pPr>
            <a:r>
              <a:rPr lang="en-US" sz="2400" dirty="0"/>
              <a:t>Require a feasible amount of time?</a:t>
            </a:r>
          </a:p>
        </p:txBody>
      </p:sp>
      <p:grpSp>
        <p:nvGrpSpPr>
          <p:cNvPr id="11" name="Group 10"/>
          <p:cNvGrpSpPr/>
          <p:nvPr/>
        </p:nvGrpSpPr>
        <p:grpSpPr>
          <a:xfrm>
            <a:off x="6882797" y="1587166"/>
            <a:ext cx="1795515" cy="2272327"/>
            <a:chOff x="3473810" y="2148113"/>
            <a:chExt cx="2157734" cy="2815773"/>
          </a:xfrm>
        </p:grpSpPr>
        <p:pic>
          <p:nvPicPr>
            <p:cNvPr id="4100" name="Picture 4" descr="Image result for t chart graphic"/>
            <p:cNvPicPr>
              <a:picLocks noChangeAspect="1" noChangeArrowheads="1"/>
            </p:cNvPicPr>
            <p:nvPr/>
          </p:nvPicPr>
          <p:blipFill rotWithShape="1">
            <a:blip r:embed="rId3">
              <a:extLst>
                <a:ext uri="{28A0092B-C50C-407E-A947-70E740481C1C}">
                  <a14:useLocalDpi xmlns:a14="http://schemas.microsoft.com/office/drawing/2010/main" val="0"/>
                </a:ext>
              </a:extLst>
            </a:blip>
            <a:srcRect l="3321" t="11578" r="4965" b="3959"/>
            <a:stretch/>
          </p:blipFill>
          <p:spPr bwMode="auto">
            <a:xfrm>
              <a:off x="3473810" y="2148113"/>
              <a:ext cx="2157734" cy="2815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97514" y="2355622"/>
              <a:ext cx="947059" cy="324176"/>
            </a:xfrm>
            <a:prstGeom prst="rect">
              <a:avLst/>
            </a:prstGeom>
            <a:noFill/>
          </p:spPr>
          <p:txBody>
            <a:bodyPr wrap="square" rtlCol="0">
              <a:spAutoFit/>
            </a:bodyPr>
            <a:lstStyle/>
            <a:p>
              <a:r>
                <a:rPr lang="en-US" sz="1100" dirty="0">
                  <a:latin typeface="Corbel" panose="020B0503020204020204" pitchFamily="34" charset="0"/>
                </a:rPr>
                <a:t>T. Actions</a:t>
              </a:r>
            </a:p>
          </p:txBody>
        </p:sp>
        <p:sp>
          <p:nvSpPr>
            <p:cNvPr id="14" name="TextBox 13"/>
            <p:cNvSpPr txBox="1"/>
            <p:nvPr/>
          </p:nvSpPr>
          <p:spPr>
            <a:xfrm>
              <a:off x="4547868" y="2355622"/>
              <a:ext cx="947059" cy="324176"/>
            </a:xfrm>
            <a:prstGeom prst="rect">
              <a:avLst/>
            </a:prstGeom>
            <a:noFill/>
          </p:spPr>
          <p:txBody>
            <a:bodyPr wrap="square" rtlCol="0">
              <a:spAutoFit/>
            </a:bodyPr>
            <a:lstStyle/>
            <a:p>
              <a:r>
                <a:rPr lang="en-US" sz="1100" dirty="0">
                  <a:latin typeface="Corbel" panose="020B0503020204020204" pitchFamily="34" charset="0"/>
                </a:rPr>
                <a:t>S. Actions</a:t>
              </a: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956" y="4040688"/>
            <a:ext cx="2814059" cy="2066645"/>
          </a:xfrm>
          <a:prstGeom prst="rect">
            <a:avLst/>
          </a:prstGeom>
          <a:ln>
            <a:noFill/>
          </a:ln>
          <a:effectLst>
            <a:outerShdw blurRad="292100" dist="139700" dir="2700000" algn="tl" rotWithShape="0">
              <a:srgbClr val="333333">
                <a:alpha val="65000"/>
              </a:srgbClr>
            </a:outerShdw>
          </a:effectLst>
        </p:spPr>
      </p:pic>
      <p:pic>
        <p:nvPicPr>
          <p:cNvPr id="9" name="Picture 8" descr="2.1 Teacher Questioning Data Collection Form.docx [Read-Only] - Microsoft Word"/>
          <p:cNvPicPr>
            <a:picLocks noChangeAspect="1"/>
          </p:cNvPicPr>
          <p:nvPr/>
        </p:nvPicPr>
        <p:blipFill rotWithShape="1">
          <a:blip r:embed="rId5" cstate="print">
            <a:extLst>
              <a:ext uri="{28A0092B-C50C-407E-A947-70E740481C1C}">
                <a14:useLocalDpi xmlns:a14="http://schemas.microsoft.com/office/drawing/2010/main" val="0"/>
              </a:ext>
            </a:extLst>
          </a:blip>
          <a:srcRect l="20424" t="23717" r="21667" b="3807"/>
          <a:stretch/>
        </p:blipFill>
        <p:spPr>
          <a:xfrm>
            <a:off x="2919660" y="4370461"/>
            <a:ext cx="2728545" cy="1838418"/>
          </a:xfrm>
          <a:prstGeom prst="rect">
            <a:avLst/>
          </a:prstGeom>
          <a:ln>
            <a:noFill/>
          </a:ln>
          <a:effectLst>
            <a:outerShdw blurRad="292100" dist="139700" dir="2700000" algn="tl" rotWithShape="0">
              <a:srgbClr val="333333">
                <a:alpha val="65000"/>
              </a:srgbClr>
            </a:outerShdw>
          </a:effectLst>
        </p:spPr>
      </p:pic>
      <p:pic>
        <p:nvPicPr>
          <p:cNvPr id="4098" name="Picture 2" descr="Image result for plus delta ch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273950"/>
            <a:ext cx="1910045" cy="1910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67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14</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Generic, Quick Observation Tools</a:t>
            </a:r>
          </a:p>
        </p:txBody>
      </p:sp>
      <p:grpSp>
        <p:nvGrpSpPr>
          <p:cNvPr id="11" name="Group 10"/>
          <p:cNvGrpSpPr/>
          <p:nvPr/>
        </p:nvGrpSpPr>
        <p:grpSpPr>
          <a:xfrm>
            <a:off x="4905829" y="1885431"/>
            <a:ext cx="3780971" cy="3821708"/>
            <a:chOff x="3473810" y="2148113"/>
            <a:chExt cx="2157734" cy="2815773"/>
          </a:xfrm>
        </p:grpSpPr>
        <p:pic>
          <p:nvPicPr>
            <p:cNvPr id="4100" name="Picture 4" descr="Image result for t chart graphic"/>
            <p:cNvPicPr>
              <a:picLocks noChangeAspect="1" noChangeArrowheads="1"/>
            </p:cNvPicPr>
            <p:nvPr/>
          </p:nvPicPr>
          <p:blipFill rotWithShape="1">
            <a:blip r:embed="rId3">
              <a:extLst>
                <a:ext uri="{28A0092B-C50C-407E-A947-70E740481C1C}">
                  <a14:useLocalDpi xmlns:a14="http://schemas.microsoft.com/office/drawing/2010/main" val="0"/>
                </a:ext>
              </a:extLst>
            </a:blip>
            <a:srcRect l="3321" t="11578" r="4965" b="3959"/>
            <a:stretch/>
          </p:blipFill>
          <p:spPr bwMode="auto">
            <a:xfrm>
              <a:off x="3473810" y="2148113"/>
              <a:ext cx="2157734" cy="2815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97514" y="2355622"/>
              <a:ext cx="850354" cy="294795"/>
            </a:xfrm>
            <a:prstGeom prst="rect">
              <a:avLst/>
            </a:prstGeom>
            <a:noFill/>
          </p:spPr>
          <p:txBody>
            <a:bodyPr wrap="square" rtlCol="0">
              <a:spAutoFit/>
            </a:bodyPr>
            <a:lstStyle/>
            <a:p>
              <a:pPr algn="ctr"/>
              <a:r>
                <a:rPr lang="en-US" sz="2000" dirty="0">
                  <a:latin typeface="Corbel" panose="020B0503020204020204" pitchFamily="34" charset="0"/>
                </a:rPr>
                <a:t>T. Actions</a:t>
              </a:r>
            </a:p>
          </p:txBody>
        </p:sp>
        <p:sp>
          <p:nvSpPr>
            <p:cNvPr id="14" name="TextBox 13"/>
            <p:cNvSpPr txBox="1"/>
            <p:nvPr/>
          </p:nvSpPr>
          <p:spPr>
            <a:xfrm>
              <a:off x="4547868" y="2355622"/>
              <a:ext cx="947059" cy="294795"/>
            </a:xfrm>
            <a:prstGeom prst="rect">
              <a:avLst/>
            </a:prstGeom>
            <a:noFill/>
          </p:spPr>
          <p:txBody>
            <a:bodyPr wrap="square" rtlCol="0">
              <a:spAutoFit/>
            </a:bodyPr>
            <a:lstStyle/>
            <a:p>
              <a:pPr algn="ctr"/>
              <a:r>
                <a:rPr lang="en-US" sz="2000" dirty="0">
                  <a:latin typeface="Corbel" panose="020B0503020204020204" pitchFamily="34" charset="0"/>
                </a:rPr>
                <a:t>S. Actions</a:t>
              </a:r>
            </a:p>
          </p:txBody>
        </p:sp>
      </p:grpSp>
      <p:pic>
        <p:nvPicPr>
          <p:cNvPr id="4098" name="Picture 2" descr="Image result for plus delta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45" y="1885431"/>
            <a:ext cx="3821708" cy="3821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p:txBody>
      </p:sp>
      <p:sp>
        <p:nvSpPr>
          <p:cNvPr id="3" name="Slide Number Placeholder 2"/>
          <p:cNvSpPr>
            <a:spLocks noGrp="1"/>
          </p:cNvSpPr>
          <p:nvPr>
            <p:ph type="sldNum" sz="quarter" idx="12"/>
          </p:nvPr>
        </p:nvSpPr>
        <p:spPr/>
        <p:txBody>
          <a:bodyPr/>
          <a:lstStyle/>
          <a:p>
            <a:fld id="{FC7D27DC-5B25-4E18-AC08-0962095EB421}" type="slidenum">
              <a:rPr lang="en-US" smtClean="0"/>
              <a:pPr/>
              <a:t>15</a:t>
            </a:fld>
            <a:endParaRPr lang="en-US" dirty="0"/>
          </a:p>
        </p:txBody>
      </p:sp>
      <p:sp>
        <p:nvSpPr>
          <p:cNvPr id="5" name="Title 4"/>
          <p:cNvSpPr>
            <a:spLocks noGrp="1"/>
          </p:cNvSpPr>
          <p:nvPr>
            <p:ph type="title"/>
          </p:nvPr>
        </p:nvSpPr>
        <p:spPr/>
        <p:txBody>
          <a:bodyPr>
            <a:noAutofit/>
          </a:bodyPr>
          <a:lstStyle/>
          <a:p>
            <a:r>
              <a:rPr lang="en-US" sz="3600" b="1" dirty="0">
                <a:solidFill>
                  <a:schemeClr val="tx2"/>
                </a:solidFill>
              </a:rPr>
              <a:t>Tool #1</a:t>
            </a:r>
          </a:p>
        </p:txBody>
      </p:sp>
      <p:pic>
        <p:nvPicPr>
          <p:cNvPr id="4" name="Picture 3" descr="2.1 Teacher Movement Data Collection Form.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3333" t="23687" r="24167" b="3561"/>
          <a:stretch/>
        </p:blipFill>
        <p:spPr>
          <a:xfrm>
            <a:off x="1796143" y="1600201"/>
            <a:ext cx="5606838" cy="4182879"/>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256162" y="5964147"/>
            <a:ext cx="8686800" cy="276999"/>
          </a:xfrm>
          <a:prstGeom prst="rect">
            <a:avLst/>
          </a:prstGeom>
          <a:solidFill>
            <a:schemeClr val="bg1"/>
          </a:solidFill>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Adapted from: </a:t>
            </a:r>
            <a:r>
              <a:rPr lang="en-US" sz="1200" i="1" dirty="0">
                <a:latin typeface="Calibri" panose="020F0502020204030204" pitchFamily="34" charset="0"/>
                <a:ea typeface="Calibri" panose="020F0502020204030204" pitchFamily="34" charset="0"/>
                <a:cs typeface="Times New Roman" panose="02020603050405020304" pitchFamily="18" charset="0"/>
              </a:rPr>
              <a:t>Maywood University Clinical Supervision Handbook.</a:t>
            </a:r>
            <a:r>
              <a:rPr lang="en-US" sz="1200" dirty="0">
                <a:latin typeface="Calibri" panose="020F0502020204030204" pitchFamily="34" charset="0"/>
                <a:ea typeface="Calibri" panose="020F0502020204030204" pitchFamily="34" charset="0"/>
                <a:cs typeface="Times New Roman" panose="02020603050405020304" pitchFamily="18" charset="0"/>
              </a:rPr>
              <a:t> Retrieved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http://www.marywood.edu/dotAsset/191876.pdf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3258462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p:txBody>
      </p:sp>
      <p:sp>
        <p:nvSpPr>
          <p:cNvPr id="3" name="Slide Number Placeholder 2"/>
          <p:cNvSpPr>
            <a:spLocks noGrp="1"/>
          </p:cNvSpPr>
          <p:nvPr>
            <p:ph type="sldNum" sz="quarter" idx="12"/>
          </p:nvPr>
        </p:nvSpPr>
        <p:spPr/>
        <p:txBody>
          <a:bodyPr/>
          <a:lstStyle/>
          <a:p>
            <a:fld id="{FC7D27DC-5B25-4E18-AC08-0962095EB421}" type="slidenum">
              <a:rPr lang="en-US" smtClean="0"/>
              <a:pPr/>
              <a:t>16</a:t>
            </a:fld>
            <a:endParaRPr lang="en-US" dirty="0"/>
          </a:p>
        </p:txBody>
      </p:sp>
      <p:sp>
        <p:nvSpPr>
          <p:cNvPr id="5" name="Title 4"/>
          <p:cNvSpPr>
            <a:spLocks noGrp="1"/>
          </p:cNvSpPr>
          <p:nvPr>
            <p:ph type="title"/>
          </p:nvPr>
        </p:nvSpPr>
        <p:spPr/>
        <p:txBody>
          <a:bodyPr>
            <a:noAutofit/>
          </a:bodyPr>
          <a:lstStyle/>
          <a:p>
            <a:r>
              <a:rPr lang="en-US" sz="3600" b="1" dirty="0">
                <a:solidFill>
                  <a:schemeClr val="tx2"/>
                </a:solidFill>
              </a:rPr>
              <a:t>Tool #2</a:t>
            </a:r>
          </a:p>
        </p:txBody>
      </p:sp>
      <p:pic>
        <p:nvPicPr>
          <p:cNvPr id="4" name="Picture 3" descr="2.1 Teacher Questioning Data Collection Form.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0424" t="23717" r="21667" b="3807"/>
          <a:stretch/>
        </p:blipFill>
        <p:spPr>
          <a:xfrm>
            <a:off x="1688367" y="1698784"/>
            <a:ext cx="5767265" cy="388582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25450" y="5727710"/>
            <a:ext cx="8445500" cy="646331"/>
          </a:xfrm>
          <a:prstGeom prst="rect">
            <a:avLst/>
          </a:prstGeom>
          <a:noFill/>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Adapted from </a:t>
            </a:r>
            <a:r>
              <a:rPr lang="en-US" sz="1200" i="1" dirty="0">
                <a:latin typeface="Calibri" panose="020F0502020204030204" pitchFamily="34" charset="0"/>
                <a:ea typeface="Calibri" panose="020F0502020204030204" pitchFamily="34" charset="0"/>
                <a:cs typeface="Times New Roman" panose="02020603050405020304" pitchFamily="18" charset="0"/>
              </a:rPr>
              <a:t>Five Basic Types of Questions</a:t>
            </a:r>
            <a:r>
              <a:rPr lang="en-US" sz="1200" dirty="0">
                <a:latin typeface="Calibri" panose="020F0502020204030204" pitchFamily="34" charset="0"/>
                <a:ea typeface="Calibri" panose="020F0502020204030204" pitchFamily="34" charset="0"/>
                <a:cs typeface="Times New Roman" panose="02020603050405020304" pitchFamily="18" charset="0"/>
              </a:rPr>
              <a:t>, by Leslie Wilson. Retrieved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http://thesecondprinciple.com/teaching-essentials/five-basic-types-questions/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Calibri" panose="020F0502020204030204" pitchFamily="34" charset="0"/>
                <a:ea typeface="Calibri" panose="020F0502020204030204" pitchFamily="34" charset="0"/>
                <a:cs typeface="Times New Roman" panose="02020603050405020304" pitchFamily="18" charset="0"/>
              </a:rPr>
              <a:t>Sample Observation Techniques Tool, retrieved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ttp://assist.educ.msu.edu/ASSIST/school/mentor/workwith/toolobservation.pdf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40502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p:txBody>
      </p:sp>
      <p:sp>
        <p:nvSpPr>
          <p:cNvPr id="3" name="Slide Number Placeholder 2"/>
          <p:cNvSpPr>
            <a:spLocks noGrp="1"/>
          </p:cNvSpPr>
          <p:nvPr>
            <p:ph type="sldNum" sz="quarter" idx="12"/>
          </p:nvPr>
        </p:nvSpPr>
        <p:spPr/>
        <p:txBody>
          <a:bodyPr/>
          <a:lstStyle/>
          <a:p>
            <a:fld id="{FC7D27DC-5B25-4E18-AC08-0962095EB421}" type="slidenum">
              <a:rPr lang="en-US" smtClean="0"/>
              <a:pPr/>
              <a:t>17</a:t>
            </a:fld>
            <a:endParaRPr lang="en-US" dirty="0"/>
          </a:p>
        </p:txBody>
      </p:sp>
      <p:sp>
        <p:nvSpPr>
          <p:cNvPr id="5" name="Title 4"/>
          <p:cNvSpPr>
            <a:spLocks noGrp="1"/>
          </p:cNvSpPr>
          <p:nvPr>
            <p:ph type="title"/>
          </p:nvPr>
        </p:nvSpPr>
        <p:spPr/>
        <p:txBody>
          <a:bodyPr>
            <a:noAutofit/>
          </a:bodyPr>
          <a:lstStyle/>
          <a:p>
            <a:r>
              <a:rPr lang="en-US" sz="3600" b="1" dirty="0">
                <a:solidFill>
                  <a:schemeClr val="tx2"/>
                </a:solidFill>
              </a:rPr>
              <a:t>Tool #3</a:t>
            </a:r>
          </a:p>
        </p:txBody>
      </p:sp>
      <p:pic>
        <p:nvPicPr>
          <p:cNvPr id="4" name="Picture 3" descr="2.1 Verbal Flow Observation Data Collection Form.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0834" t="20590" r="21666" b="3561"/>
          <a:stretch/>
        </p:blipFill>
        <p:spPr>
          <a:xfrm>
            <a:off x="1521149" y="1543334"/>
            <a:ext cx="6101702" cy="433309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33400" y="6077470"/>
            <a:ext cx="7995816" cy="276999"/>
          </a:xfrm>
          <a:prstGeom prst="rect">
            <a:avLst/>
          </a:prstGeom>
          <a:noFill/>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Adapted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http://assist.educ.msu.edu/ASSIST/school/mentor/workwith/toolobservation.pdf</a:t>
            </a:r>
            <a:endParaRPr lang="en-US" sz="1200" dirty="0"/>
          </a:p>
        </p:txBody>
      </p:sp>
    </p:spTree>
    <p:extLst>
      <p:ext uri="{BB962C8B-B14F-4D97-AF65-F5344CB8AC3E}">
        <p14:creationId xmlns:p14="http://schemas.microsoft.com/office/powerpoint/2010/main" val="106221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C7D27DC-5B25-4E18-AC08-0962095EB421}" type="slidenum">
              <a:rPr lang="en-US" smtClean="0"/>
              <a:pPr/>
              <a:t>18</a:t>
            </a:fld>
            <a:endParaRPr lang="en-US" dirty="0"/>
          </a:p>
        </p:txBody>
      </p:sp>
      <p:sp>
        <p:nvSpPr>
          <p:cNvPr id="5" name="Title 4"/>
          <p:cNvSpPr>
            <a:spLocks noGrp="1"/>
          </p:cNvSpPr>
          <p:nvPr>
            <p:ph type="title"/>
          </p:nvPr>
        </p:nvSpPr>
        <p:spPr/>
        <p:txBody>
          <a:bodyPr>
            <a:noAutofit/>
          </a:bodyPr>
          <a:lstStyle/>
          <a:p>
            <a:r>
              <a:rPr lang="en-US" sz="3600" b="1" dirty="0">
                <a:solidFill>
                  <a:schemeClr val="tx2"/>
                </a:solidFill>
              </a:rPr>
              <a:t>Tool #4</a:t>
            </a:r>
          </a:p>
        </p:txBody>
      </p:sp>
      <p:sp>
        <p:nvSpPr>
          <p:cNvPr id="4" name="Rectangle 3"/>
          <p:cNvSpPr/>
          <p:nvPr/>
        </p:nvSpPr>
        <p:spPr>
          <a:xfrm>
            <a:off x="228600" y="5702310"/>
            <a:ext cx="8686800" cy="646331"/>
          </a:xfrm>
          <a:prstGeom prst="rect">
            <a:avLst/>
          </a:prstGeom>
          <a:noFill/>
        </p:spPr>
        <p:txBody>
          <a:bodyPr wrap="square">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Adapted from Danielson, Charlotte (2008). </a:t>
            </a:r>
            <a:r>
              <a:rPr lang="en-US" sz="1200" i="1" dirty="0">
                <a:latin typeface="Calibri" panose="020F0502020204030204" pitchFamily="34" charset="0"/>
                <a:ea typeface="Calibri" panose="020F0502020204030204" pitchFamily="34" charset="0"/>
                <a:cs typeface="Calibri" panose="020F0502020204030204" pitchFamily="34" charset="0"/>
              </a:rPr>
              <a:t>Electronic Forms and Rubrics for Enhancing Professional Practice: A Framework for Teaching,</a:t>
            </a:r>
            <a:r>
              <a:rPr lang="en-US" sz="1200" dirty="0">
                <a:latin typeface="Calibri" panose="020F0502020204030204" pitchFamily="34" charset="0"/>
                <a:ea typeface="Calibri" panose="020F0502020204030204" pitchFamily="34" charset="0"/>
                <a:cs typeface="Calibri" panose="020F0502020204030204" pitchFamily="34" charset="0"/>
              </a:rPr>
              <a:t> by Charlotte Danielson. Alexandria: ASCD. Retrieved from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http://www.peekskillcsd.org/cms/lib07/NY01913880/Centricity/Domain/31/RubricsEnhancingProfessionalPrac.doc</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485" y="1663422"/>
            <a:ext cx="5238278" cy="3846991"/>
          </a:xfrm>
          <a:prstGeom prst="rect">
            <a:avLst/>
          </a:prstGeom>
          <a:ln>
            <a:noFill/>
          </a:ln>
          <a:effectLst>
            <a:outerShdw blurRad="292100" dist="139700" dir="2700000" algn="tl" rotWithShape="0">
              <a:srgbClr val="333333">
                <a:alpha val="65000"/>
              </a:srgbClr>
            </a:outerShdw>
          </a:effectLst>
        </p:spPr>
      </p:pic>
      <p:sp>
        <p:nvSpPr>
          <p:cNvPr id="6"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64742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86A22-0E8C-411E-A09E-05692142F1D7}" type="slidenum">
              <a:rPr lang="en-US" smtClean="0"/>
              <a:pPr/>
              <a:t>19</a:t>
            </a:fld>
            <a:endParaRPr lang="en-US"/>
          </a:p>
        </p:txBody>
      </p:sp>
      <p:sp>
        <p:nvSpPr>
          <p:cNvPr id="5" name="Title 4"/>
          <p:cNvSpPr>
            <a:spLocks noGrp="1"/>
          </p:cNvSpPr>
          <p:nvPr>
            <p:ph type="title"/>
          </p:nvPr>
        </p:nvSpPr>
        <p:spPr/>
        <p:txBody>
          <a:bodyPr>
            <a:noAutofit/>
          </a:bodyPr>
          <a:lstStyle/>
          <a:p>
            <a:r>
              <a:rPr lang="en-US" sz="4000" b="1" dirty="0">
                <a:solidFill>
                  <a:schemeClr val="accent1">
                    <a:lumMod val="75000"/>
                  </a:schemeClr>
                </a:solidFill>
              </a:rPr>
              <a:t>During an Observation: Watching     the Team Teacher Teach</a:t>
            </a:r>
          </a:p>
        </p:txBody>
      </p:sp>
      <p:sp>
        <p:nvSpPr>
          <p:cNvPr id="6" name="Rectangle 5"/>
          <p:cNvSpPr/>
          <p:nvPr/>
        </p:nvSpPr>
        <p:spPr>
          <a:xfrm>
            <a:off x="457200" y="1649036"/>
            <a:ext cx="4064040" cy="2308324"/>
          </a:xfrm>
          <a:prstGeom prst="rect">
            <a:avLst/>
          </a:prstGeom>
        </p:spPr>
        <p:txBody>
          <a:bodyPr wrap="square">
            <a:spAutoFit/>
          </a:bodyPr>
          <a:lstStyle/>
          <a:p>
            <a:r>
              <a:rPr lang="en-US" sz="2400" b="1" dirty="0"/>
              <a:t>Make sure to:</a:t>
            </a:r>
          </a:p>
          <a:p>
            <a:pPr marL="285750" indent="-285750">
              <a:buFont typeface="Arial" panose="020B0604020202020204" pitchFamily="34" charset="0"/>
              <a:buChar char="•"/>
            </a:pPr>
            <a:r>
              <a:rPr lang="en-US" sz="2400" dirty="0"/>
              <a:t>Be on time</a:t>
            </a:r>
          </a:p>
          <a:p>
            <a:pPr marL="285750" indent="-285750">
              <a:buFont typeface="Arial" panose="020B0604020202020204" pitchFamily="34" charset="0"/>
              <a:buChar char="•"/>
            </a:pPr>
            <a:r>
              <a:rPr lang="en-US" sz="2400" dirty="0"/>
              <a:t>Bring the tool</a:t>
            </a:r>
          </a:p>
          <a:p>
            <a:pPr marL="285750" indent="-285750">
              <a:buFont typeface="Arial" panose="020B0604020202020204" pitchFamily="34" charset="0"/>
              <a:buChar char="•"/>
            </a:pPr>
            <a:r>
              <a:rPr lang="en-US" sz="2400" dirty="0"/>
              <a:t>Focus on the goal</a:t>
            </a:r>
          </a:p>
          <a:p>
            <a:pPr marL="285750" indent="-285750">
              <a:buFont typeface="Arial" panose="020B0604020202020204" pitchFamily="34" charset="0"/>
              <a:buChar char="•"/>
            </a:pPr>
            <a:r>
              <a:rPr lang="en-US" sz="2400" dirty="0"/>
              <a:t>Take evidence-based notes for specific feedback</a:t>
            </a:r>
          </a:p>
        </p:txBody>
      </p:sp>
      <p:sp>
        <p:nvSpPr>
          <p:cNvPr id="7" name="Rectangle 6"/>
          <p:cNvSpPr/>
          <p:nvPr/>
        </p:nvSpPr>
        <p:spPr>
          <a:xfrm>
            <a:off x="515237" y="4191842"/>
            <a:ext cx="8222383" cy="1938992"/>
          </a:xfrm>
          <a:prstGeom prst="rect">
            <a:avLst/>
          </a:prstGeom>
          <a:solidFill>
            <a:schemeClr val="accent3">
              <a:lumMod val="20000"/>
              <a:lumOff val="80000"/>
            </a:schemeClr>
          </a:solidFill>
          <a:ln>
            <a:solidFill>
              <a:schemeClr val="accent3">
                <a:lumMod val="75000"/>
              </a:schemeClr>
            </a:solidFill>
          </a:ln>
        </p:spPr>
        <p:txBody>
          <a:bodyPr wrap="square">
            <a:spAutoFit/>
          </a:bodyPr>
          <a:lstStyle/>
          <a:p>
            <a:r>
              <a:rPr lang="en-US" sz="2000" b="1" dirty="0"/>
              <a:t>Evidence-Based Example:</a:t>
            </a:r>
          </a:p>
          <a:p>
            <a:pPr marL="171450" indent="-171450">
              <a:buFont typeface="Arial" panose="020B0604020202020204" pitchFamily="34" charset="0"/>
              <a:buChar char="•"/>
            </a:pPr>
            <a:r>
              <a:rPr lang="en-US" sz="2000" dirty="0"/>
              <a:t>9:20  a.m.– T: “All eyes on me and a voice level 0.” 11/26 students immediately follow direction. </a:t>
            </a:r>
          </a:p>
          <a:p>
            <a:pPr marL="171450" indent="-171450">
              <a:buFont typeface="Arial" panose="020B0604020202020204" pitchFamily="34" charset="0"/>
              <a:buChar char="•"/>
            </a:pPr>
            <a:r>
              <a:rPr lang="en-US" sz="2000" dirty="0"/>
              <a:t>9:22 – 15/26 students silent. Teacher is giving directions; no redirection or consequences given to remaining off-task students. </a:t>
            </a:r>
          </a:p>
          <a:p>
            <a:pPr marL="171450" indent="-171450">
              <a:buFont typeface="Arial" panose="020B0604020202020204" pitchFamily="34" charset="0"/>
              <a:buChar char="•"/>
            </a:pPr>
            <a:r>
              <a:rPr lang="en-US" sz="2000" dirty="0"/>
              <a:t>9:27 – 17/26 students silently following along in notes. </a:t>
            </a:r>
          </a:p>
        </p:txBody>
      </p:sp>
      <p:sp>
        <p:nvSpPr>
          <p:cNvPr id="8" name="Rectangle 7"/>
          <p:cNvSpPr/>
          <p:nvPr/>
        </p:nvSpPr>
        <p:spPr>
          <a:xfrm>
            <a:off x="4927560" y="2273889"/>
            <a:ext cx="3454440" cy="1015663"/>
          </a:xfrm>
          <a:prstGeom prst="rect">
            <a:avLst/>
          </a:prstGeom>
          <a:solidFill>
            <a:schemeClr val="accent2">
              <a:lumMod val="20000"/>
              <a:lumOff val="80000"/>
            </a:schemeClr>
          </a:solidFill>
          <a:ln>
            <a:solidFill>
              <a:schemeClr val="accent2">
                <a:lumMod val="75000"/>
              </a:schemeClr>
            </a:solidFill>
          </a:ln>
        </p:spPr>
        <p:txBody>
          <a:bodyPr wrap="square">
            <a:spAutoFit/>
          </a:bodyPr>
          <a:lstStyle/>
          <a:p>
            <a:r>
              <a:rPr lang="en-US" sz="2000" b="1" dirty="0"/>
              <a:t>Not Evidence-Based:</a:t>
            </a:r>
          </a:p>
          <a:p>
            <a:pPr marL="342900" indent="-342900">
              <a:buFont typeface="Arial" panose="020B0604020202020204" pitchFamily="34" charset="0"/>
              <a:buChar char="•"/>
            </a:pPr>
            <a:r>
              <a:rPr lang="en-US" sz="2000" dirty="0"/>
              <a:t>Students are talking while teacher is giving directions. </a:t>
            </a:r>
          </a:p>
        </p:txBody>
      </p:sp>
      <p:pic>
        <p:nvPicPr>
          <p:cNvPr id="9"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235"/>
          <a:stretch/>
        </p:blipFill>
        <p:spPr>
          <a:xfrm>
            <a:off x="4572000" y="2651102"/>
            <a:ext cx="877927" cy="1276900"/>
          </a:xfrm>
          <a:prstGeom prst="rect">
            <a:avLst/>
          </a:prstGeom>
        </p:spPr>
      </p:pic>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8235"/>
          <a:stretch/>
        </p:blipFill>
        <p:spPr>
          <a:xfrm>
            <a:off x="8221502" y="5099942"/>
            <a:ext cx="922498" cy="1341727"/>
          </a:xfrm>
          <a:prstGeom prst="rect">
            <a:avLst/>
          </a:prstGeom>
        </p:spPr>
      </p:pic>
      <p:sp>
        <p:nvSpPr>
          <p:cNvPr id="11"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8729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Do Now</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sp>
        <p:nvSpPr>
          <p:cNvPr id="29" name="TextBox 28"/>
          <p:cNvSpPr txBox="1"/>
          <p:nvPr/>
        </p:nvSpPr>
        <p:spPr>
          <a:xfrm>
            <a:off x="3959816" y="2558768"/>
            <a:ext cx="4982705" cy="1384995"/>
          </a:xfrm>
          <a:prstGeom prst="rect">
            <a:avLst/>
          </a:prstGeom>
          <a:noFill/>
        </p:spPr>
        <p:txBody>
          <a:bodyPr wrap="square" rtlCol="0">
            <a:spAutoFit/>
          </a:bodyPr>
          <a:lstStyle/>
          <a:p>
            <a:pPr algn="ctr"/>
            <a:r>
              <a:rPr lang="en-US" sz="2800" dirty="0"/>
              <a:t>In your experience being coached or coaching others, how would you </a:t>
            </a:r>
            <a:r>
              <a:rPr lang="en-US" sz="2800" b="1" dirty="0">
                <a:solidFill>
                  <a:schemeClr val="accent1">
                    <a:lumMod val="75000"/>
                  </a:schemeClr>
                </a:solidFill>
              </a:rPr>
              <a:t>define</a:t>
            </a:r>
            <a:r>
              <a:rPr lang="en-US" sz="2800" dirty="0"/>
              <a:t> </a:t>
            </a:r>
            <a:r>
              <a:rPr lang="en-US" sz="2800" b="1" dirty="0">
                <a:solidFill>
                  <a:schemeClr val="accent1">
                    <a:lumMod val="75000"/>
                  </a:schemeClr>
                </a:solidFill>
              </a:rPr>
              <a:t>coaching</a:t>
            </a:r>
            <a:r>
              <a:rPr lang="en-US" sz="2800" dirty="0"/>
              <a:t>?</a:t>
            </a:r>
          </a:p>
        </p:txBody>
      </p:sp>
      <p:pic>
        <p:nvPicPr>
          <p:cNvPr id="1028" name="Picture 4" descr="Image result for sticky note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76632"/>
            <a:ext cx="330517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86A22-0E8C-411E-A09E-05692142F1D7}" type="slidenum">
              <a:rPr lang="en-US" smtClean="0"/>
              <a:pPr/>
              <a:t>20</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During Observation: Practice!</a:t>
            </a:r>
          </a:p>
        </p:txBody>
      </p:sp>
      <p:sp>
        <p:nvSpPr>
          <p:cNvPr id="7"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pic>
        <p:nvPicPr>
          <p:cNvPr id="3" name="PHaFhXwwAAw">
            <a:hlinkClick r:id="" action="ppaction://media"/>
            <a:extLst>
              <a:ext uri="{FF2B5EF4-FFF2-40B4-BE49-F238E27FC236}">
                <a16:creationId xmlns:a16="http://schemas.microsoft.com/office/drawing/2014/main" id="{3D814490-470A-4005-A30A-8B366D11420D}"/>
              </a:ext>
            </a:extLst>
          </p:cNvPr>
          <p:cNvPicPr>
            <a:picLocks noRot="1" noChangeAspect="1"/>
          </p:cNvPicPr>
          <p:nvPr>
            <a:videoFile r:link="rId1"/>
          </p:nvPr>
        </p:nvPicPr>
        <p:blipFill>
          <a:blip r:embed="rId4"/>
          <a:stretch>
            <a:fillRect/>
          </a:stretch>
        </p:blipFill>
        <p:spPr>
          <a:xfrm>
            <a:off x="1388533" y="1476375"/>
            <a:ext cx="6366933" cy="4775200"/>
          </a:xfrm>
          <a:prstGeom prst="rect">
            <a:avLst/>
          </a:prstGeom>
        </p:spPr>
      </p:pic>
    </p:spTree>
    <p:extLst>
      <p:ext uri="{BB962C8B-B14F-4D97-AF65-F5344CB8AC3E}">
        <p14:creationId xmlns:p14="http://schemas.microsoft.com/office/powerpoint/2010/main" val="383483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886A22-0E8C-411E-A09E-05692142F1D7}" type="slidenum">
              <a:rPr lang="en-US" smtClean="0"/>
              <a:pPr/>
              <a:t>21</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After Observation</a:t>
            </a:r>
          </a:p>
        </p:txBody>
      </p:sp>
      <p:sp>
        <p:nvSpPr>
          <p:cNvPr id="7" name="Content Placeholder 1"/>
          <p:cNvSpPr>
            <a:spLocks noGrp="1"/>
          </p:cNvSpPr>
          <p:nvPr>
            <p:ph idx="1"/>
          </p:nvPr>
        </p:nvSpPr>
        <p:spPr>
          <a:xfrm>
            <a:off x="4649492" y="4490411"/>
            <a:ext cx="4355023" cy="1778935"/>
          </a:xfrm>
        </p:spPr>
        <p:txBody>
          <a:bodyPr>
            <a:normAutofit fontScale="92500"/>
          </a:bodyPr>
          <a:lstStyle/>
          <a:p>
            <a:pPr marL="0" indent="0">
              <a:buNone/>
            </a:pPr>
            <a:r>
              <a:rPr lang="en-US" sz="2400" dirty="0"/>
              <a:t>Organize your notes.</a:t>
            </a:r>
          </a:p>
          <a:p>
            <a:r>
              <a:rPr lang="en-US" sz="2400" dirty="0"/>
              <a:t>Determine what the data show.</a:t>
            </a:r>
          </a:p>
          <a:p>
            <a:r>
              <a:rPr lang="en-US" sz="2400" dirty="0"/>
              <a:t>Identify strengths, areas for improvement, and questions.</a:t>
            </a:r>
          </a:p>
          <a:p>
            <a:pPr marL="0" indent="0" algn="r">
              <a:buNone/>
            </a:pPr>
            <a:endParaRPr lang="en-US" dirty="0"/>
          </a:p>
          <a:p>
            <a:pPr marL="0" indent="0" algn="r">
              <a:buNone/>
            </a:pPr>
            <a:endParaRPr lang="en-US" dirty="0"/>
          </a:p>
          <a:p>
            <a:pPr marL="0" indent="0" algn="r">
              <a:buNone/>
            </a:pPr>
            <a:endParaRPr lang="en-US" dirty="0"/>
          </a:p>
        </p:txBody>
      </p:sp>
      <p:pic>
        <p:nvPicPr>
          <p:cNvPr id="8" name="Picture 7" descr="2.1 Team Teacher Post-Review Reflection.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0000" t="20589" r="22780" b="4425"/>
          <a:stretch/>
        </p:blipFill>
        <p:spPr>
          <a:xfrm>
            <a:off x="322239" y="1608512"/>
            <a:ext cx="3707320" cy="2615527"/>
          </a:xfrm>
          <a:prstGeom prst="rect">
            <a:avLst/>
          </a:prstGeom>
          <a:ln>
            <a:noFill/>
          </a:ln>
          <a:effectLst>
            <a:outerShdw blurRad="292100" dist="139700" dir="2700000" algn="tl" rotWithShape="0">
              <a:srgbClr val="333333">
                <a:alpha val="65000"/>
              </a:srgbClr>
            </a:outerShdw>
          </a:effectLst>
        </p:spPr>
      </p:pic>
      <p:sp>
        <p:nvSpPr>
          <p:cNvPr id="9" name="Content Placeholder 1"/>
          <p:cNvSpPr txBox="1">
            <a:spLocks/>
          </p:cNvSpPr>
          <p:nvPr/>
        </p:nvSpPr>
        <p:spPr>
          <a:xfrm>
            <a:off x="322239" y="4492148"/>
            <a:ext cx="3815808" cy="16801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200" dirty="0"/>
              <a:t>Provide team teacher with a self-reflection form (optional).</a:t>
            </a:r>
          </a:p>
          <a:p>
            <a:pPr marL="0" indent="0" algn="r">
              <a:buFont typeface="Arial" pitchFamily="34" charset="0"/>
              <a:buNone/>
            </a:pPr>
            <a:endParaRPr lang="en-US" dirty="0"/>
          </a:p>
          <a:p>
            <a:pPr marL="0" indent="0" algn="r">
              <a:buFont typeface="Arial" pitchFamily="34" charset="0"/>
              <a:buNone/>
            </a:pPr>
            <a:endParaRPr lang="en-US" dirty="0"/>
          </a:p>
          <a:p>
            <a:pPr marL="0" indent="0" algn="r">
              <a:buFont typeface="Arial" pitchFamily="34" charset="0"/>
              <a:buNone/>
            </a:pPr>
            <a:endParaRPr lang="en-US" dirty="0"/>
          </a:p>
        </p:txBody>
      </p:sp>
      <p:grpSp>
        <p:nvGrpSpPr>
          <p:cNvPr id="2" name="Group 1"/>
          <p:cNvGrpSpPr/>
          <p:nvPr/>
        </p:nvGrpSpPr>
        <p:grpSpPr>
          <a:xfrm>
            <a:off x="5868217" y="1643570"/>
            <a:ext cx="2320526" cy="2653522"/>
            <a:chOff x="5933391" y="1548539"/>
            <a:chExt cx="2753409" cy="3165167"/>
          </a:xfrm>
        </p:grpSpPr>
        <p:pic>
          <p:nvPicPr>
            <p:cNvPr id="11266" name="Picture 2" descr="Image result for notebook paper 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3391" y="1548539"/>
              <a:ext cx="2448609" cy="316516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encil graphic"/>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0181" y="1608512"/>
              <a:ext cx="1696619" cy="1696619"/>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406085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Six Steps for Effective Feedback</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grpSp>
        <p:nvGrpSpPr>
          <p:cNvPr id="8" name="Group 7"/>
          <p:cNvGrpSpPr/>
          <p:nvPr/>
        </p:nvGrpSpPr>
        <p:grpSpPr>
          <a:xfrm>
            <a:off x="316424" y="1798337"/>
            <a:ext cx="2557220" cy="1524000"/>
            <a:chOff x="566980" y="1960536"/>
            <a:chExt cx="2557220" cy="1524000"/>
          </a:xfrm>
        </p:grpSpPr>
        <p:sp>
          <p:nvSpPr>
            <p:cNvPr id="6" name="Rectangle 5"/>
            <p:cNvSpPr/>
            <p:nvPr/>
          </p:nvSpPr>
          <p:spPr>
            <a:xfrm>
              <a:off x="566980" y="1960536"/>
              <a:ext cx="2557220" cy="15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26390" y="2301518"/>
              <a:ext cx="2438400" cy="830997"/>
            </a:xfrm>
            <a:prstGeom prst="rect">
              <a:avLst/>
            </a:prstGeom>
            <a:noFill/>
          </p:spPr>
          <p:txBody>
            <a:bodyPr wrap="square" rtlCol="0">
              <a:spAutoFit/>
            </a:bodyPr>
            <a:lstStyle/>
            <a:p>
              <a:pPr algn="ctr"/>
              <a:r>
                <a:rPr lang="en-US" sz="2400" b="1" dirty="0"/>
                <a:t>Step 1:             Precise Praise</a:t>
              </a:r>
            </a:p>
          </p:txBody>
        </p:sp>
      </p:grpSp>
      <p:grpSp>
        <p:nvGrpSpPr>
          <p:cNvPr id="17" name="Group 16"/>
          <p:cNvGrpSpPr/>
          <p:nvPr/>
        </p:nvGrpSpPr>
        <p:grpSpPr>
          <a:xfrm>
            <a:off x="3342469" y="1798336"/>
            <a:ext cx="2557220" cy="1524000"/>
            <a:chOff x="3657600" y="1966052"/>
            <a:chExt cx="2557220" cy="1524000"/>
          </a:xfrm>
        </p:grpSpPr>
        <p:sp>
          <p:nvSpPr>
            <p:cNvPr id="16" name="Rectangle 15"/>
            <p:cNvSpPr/>
            <p:nvPr/>
          </p:nvSpPr>
          <p:spPr>
            <a:xfrm>
              <a:off x="3657600" y="1966052"/>
              <a:ext cx="2557220" cy="1524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17010" y="2307034"/>
              <a:ext cx="2438400" cy="830997"/>
            </a:xfrm>
            <a:prstGeom prst="rect">
              <a:avLst/>
            </a:prstGeom>
            <a:noFill/>
          </p:spPr>
          <p:txBody>
            <a:bodyPr wrap="square" rtlCol="0">
              <a:spAutoFit/>
            </a:bodyPr>
            <a:lstStyle/>
            <a:p>
              <a:pPr algn="ctr"/>
              <a:r>
                <a:rPr lang="en-US" sz="2400" b="1" dirty="0"/>
                <a:t>Step 2:            Probe</a:t>
              </a:r>
            </a:p>
          </p:txBody>
        </p:sp>
      </p:grpSp>
      <p:grpSp>
        <p:nvGrpSpPr>
          <p:cNvPr id="19" name="Group 18"/>
          <p:cNvGrpSpPr/>
          <p:nvPr/>
        </p:nvGrpSpPr>
        <p:grpSpPr>
          <a:xfrm>
            <a:off x="6368514" y="1792818"/>
            <a:ext cx="2557220" cy="1524000"/>
            <a:chOff x="6540285" y="1960536"/>
            <a:chExt cx="2557220" cy="1524000"/>
          </a:xfrm>
        </p:grpSpPr>
        <p:sp>
          <p:nvSpPr>
            <p:cNvPr id="18" name="Rectangle 17"/>
            <p:cNvSpPr/>
            <p:nvPr/>
          </p:nvSpPr>
          <p:spPr>
            <a:xfrm>
              <a:off x="6540285" y="1960536"/>
              <a:ext cx="2557220" cy="152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599695" y="2122369"/>
              <a:ext cx="2438400" cy="1200329"/>
            </a:xfrm>
            <a:prstGeom prst="rect">
              <a:avLst/>
            </a:prstGeom>
            <a:noFill/>
          </p:spPr>
          <p:txBody>
            <a:bodyPr wrap="square" rtlCol="0">
              <a:spAutoFit/>
            </a:bodyPr>
            <a:lstStyle/>
            <a:p>
              <a:pPr algn="ctr"/>
              <a:r>
                <a:rPr lang="en-US" sz="2400" b="1" dirty="0"/>
                <a:t>Step 3:             Concrete      Action Step</a:t>
              </a:r>
            </a:p>
          </p:txBody>
        </p:sp>
      </p:grpSp>
      <p:grpSp>
        <p:nvGrpSpPr>
          <p:cNvPr id="21" name="Group 20"/>
          <p:cNvGrpSpPr/>
          <p:nvPr/>
        </p:nvGrpSpPr>
        <p:grpSpPr>
          <a:xfrm>
            <a:off x="316424" y="4241799"/>
            <a:ext cx="2557220" cy="1524000"/>
            <a:chOff x="293177" y="4298607"/>
            <a:chExt cx="2557220" cy="1524000"/>
          </a:xfrm>
        </p:grpSpPr>
        <p:sp>
          <p:nvSpPr>
            <p:cNvPr id="20" name="Rectangle 19"/>
            <p:cNvSpPr/>
            <p:nvPr/>
          </p:nvSpPr>
          <p:spPr>
            <a:xfrm>
              <a:off x="293177" y="4298607"/>
              <a:ext cx="2557220"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52587" y="4645106"/>
              <a:ext cx="2438400" cy="830997"/>
            </a:xfrm>
            <a:prstGeom prst="rect">
              <a:avLst/>
            </a:prstGeom>
            <a:noFill/>
          </p:spPr>
          <p:txBody>
            <a:bodyPr wrap="square" rtlCol="0">
              <a:spAutoFit/>
            </a:bodyPr>
            <a:lstStyle/>
            <a:p>
              <a:pPr algn="ctr"/>
              <a:r>
                <a:rPr lang="en-US" sz="2400" b="1" dirty="0"/>
                <a:t>Step 4:      Practice</a:t>
              </a:r>
            </a:p>
          </p:txBody>
        </p:sp>
      </p:grpSp>
      <p:grpSp>
        <p:nvGrpSpPr>
          <p:cNvPr id="23" name="Group 22"/>
          <p:cNvGrpSpPr/>
          <p:nvPr/>
        </p:nvGrpSpPr>
        <p:grpSpPr>
          <a:xfrm>
            <a:off x="3342469" y="4241800"/>
            <a:ext cx="2557220" cy="1524000"/>
            <a:chOff x="3342469" y="4298606"/>
            <a:chExt cx="2557220" cy="1524000"/>
          </a:xfrm>
        </p:grpSpPr>
        <p:sp>
          <p:nvSpPr>
            <p:cNvPr id="22" name="Rectangle 21"/>
            <p:cNvSpPr/>
            <p:nvPr/>
          </p:nvSpPr>
          <p:spPr>
            <a:xfrm>
              <a:off x="3342469" y="4298606"/>
              <a:ext cx="2557220" cy="152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401879" y="4645107"/>
              <a:ext cx="2438400" cy="830997"/>
            </a:xfrm>
            <a:prstGeom prst="rect">
              <a:avLst/>
            </a:prstGeom>
            <a:noFill/>
          </p:spPr>
          <p:txBody>
            <a:bodyPr wrap="square" rtlCol="0">
              <a:spAutoFit/>
            </a:bodyPr>
            <a:lstStyle/>
            <a:p>
              <a:pPr algn="ctr"/>
              <a:r>
                <a:rPr lang="en-US" sz="2400" b="1" dirty="0">
                  <a:solidFill>
                    <a:schemeClr val="bg1"/>
                  </a:solidFill>
                </a:rPr>
                <a:t>Step 5:             Plan Ahead</a:t>
              </a:r>
            </a:p>
          </p:txBody>
        </p:sp>
      </p:grpSp>
      <p:grpSp>
        <p:nvGrpSpPr>
          <p:cNvPr id="25" name="Group 24"/>
          <p:cNvGrpSpPr/>
          <p:nvPr/>
        </p:nvGrpSpPr>
        <p:grpSpPr>
          <a:xfrm>
            <a:off x="6368514" y="4241799"/>
            <a:ext cx="2557220" cy="1524000"/>
            <a:chOff x="6368514" y="4298605"/>
            <a:chExt cx="2557220" cy="1524000"/>
          </a:xfrm>
        </p:grpSpPr>
        <p:sp>
          <p:nvSpPr>
            <p:cNvPr id="24" name="Rectangle 23"/>
            <p:cNvSpPr/>
            <p:nvPr/>
          </p:nvSpPr>
          <p:spPr>
            <a:xfrm>
              <a:off x="6368514" y="4298605"/>
              <a:ext cx="2557220" cy="1524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427924" y="4645106"/>
              <a:ext cx="2438400" cy="830997"/>
            </a:xfrm>
            <a:prstGeom prst="rect">
              <a:avLst/>
            </a:prstGeom>
            <a:noFill/>
          </p:spPr>
          <p:txBody>
            <a:bodyPr wrap="square" rtlCol="0">
              <a:spAutoFit/>
            </a:bodyPr>
            <a:lstStyle/>
            <a:p>
              <a:pPr algn="ctr"/>
              <a:r>
                <a:rPr lang="en-US" sz="2400" b="1" dirty="0">
                  <a:solidFill>
                    <a:schemeClr val="bg1"/>
                  </a:solidFill>
                </a:rPr>
                <a:t>Step 6:     Timeline</a:t>
              </a:r>
            </a:p>
          </p:txBody>
        </p:sp>
      </p:grpSp>
      <p:cxnSp>
        <p:nvCxnSpPr>
          <p:cNvPr id="27" name="Straight Arrow Connector 26"/>
          <p:cNvCxnSpPr>
            <a:stCxn id="5" idx="3"/>
          </p:cNvCxnSpPr>
          <p:nvPr/>
        </p:nvCxnSpPr>
        <p:spPr>
          <a:xfrm flipV="1">
            <a:off x="2814234" y="2554815"/>
            <a:ext cx="386166" cy="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899689" y="2554812"/>
            <a:ext cx="386166" cy="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814234" y="5014879"/>
            <a:ext cx="386166" cy="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899689" y="5014879"/>
            <a:ext cx="386166" cy="3"/>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676400" y="3311291"/>
            <a:ext cx="5894524" cy="90015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6291873" y="1571051"/>
            <a:ext cx="2716310" cy="1981200"/>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6424" y="5850366"/>
            <a:ext cx="9144000" cy="523220"/>
          </a:xfrm>
          <a:prstGeom prst="rect">
            <a:avLst/>
          </a:prstGeom>
        </p:spPr>
        <p:txBody>
          <a:bodyPr wrap="square">
            <a:spAutoFit/>
          </a:bodyPr>
          <a:lstStyle/>
          <a:p>
            <a:r>
              <a:rPr lang="en-US" sz="1400" dirty="0" err="1"/>
              <a:t>Bambrick-Santoyo</a:t>
            </a:r>
            <a:r>
              <a:rPr lang="en-US" sz="1400" dirty="0"/>
              <a:t>, Paul (2012</a:t>
            </a:r>
            <a:r>
              <a:rPr lang="en-US" sz="1400" i="1" dirty="0"/>
              <a:t>). Leverage Leadership: A Practical Guide to Building Exceptional Schools</a:t>
            </a:r>
            <a:r>
              <a:rPr lang="en-US" sz="1400" dirty="0"/>
              <a:t>. San Francisco: Jossey-Bass.</a:t>
            </a:r>
          </a:p>
        </p:txBody>
      </p:sp>
      <p:sp>
        <p:nvSpPr>
          <p:cNvPr id="33"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351539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Criteria for Action Steps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 name="TextBox 3"/>
          <p:cNvSpPr txBox="1"/>
          <p:nvPr/>
        </p:nvSpPr>
        <p:spPr>
          <a:xfrm>
            <a:off x="358698" y="1444109"/>
            <a:ext cx="8458200" cy="4678204"/>
          </a:xfrm>
          <a:prstGeom prst="rect">
            <a:avLst/>
          </a:prstGeom>
          <a:noFill/>
        </p:spPr>
        <p:txBody>
          <a:bodyPr wrap="square" rtlCol="0">
            <a:spAutoFit/>
          </a:bodyPr>
          <a:lstStyle/>
          <a:p>
            <a:r>
              <a:rPr lang="en-US" sz="2800" dirty="0"/>
              <a:t>The </a:t>
            </a:r>
            <a:r>
              <a:rPr lang="en-US" sz="2800" b="1" dirty="0">
                <a:solidFill>
                  <a:schemeClr val="accent5">
                    <a:lumMod val="75000"/>
                  </a:schemeClr>
                </a:solidFill>
              </a:rPr>
              <a:t>probe</a:t>
            </a:r>
            <a:r>
              <a:rPr lang="en-US" sz="2800" dirty="0"/>
              <a:t> that you ask your teacher should lead them to identify their own action step. Action steps should be:</a:t>
            </a:r>
            <a:endParaRPr lang="en-US" sz="2800" b="1" dirty="0">
              <a:solidFill>
                <a:schemeClr val="accent5">
                  <a:lumMod val="75000"/>
                </a:schemeClr>
              </a:solidFill>
            </a:endParaRPr>
          </a:p>
          <a:p>
            <a:pPr marL="285750" indent="-285750">
              <a:buFont typeface="Arial" panose="020B0604020202020204" pitchFamily="34" charset="0"/>
              <a:buChar char="•"/>
            </a:pPr>
            <a:r>
              <a:rPr lang="en-US" sz="2800" b="1" dirty="0">
                <a:solidFill>
                  <a:schemeClr val="accent5">
                    <a:lumMod val="75000"/>
                  </a:schemeClr>
                </a:solidFill>
              </a:rPr>
              <a:t>Highest Leverage: </a:t>
            </a:r>
            <a:r>
              <a:rPr lang="en-US" sz="2800" dirty="0"/>
              <a:t>Will this help the teacher to develop most quickly and effectively? Is it connected to a larger PD goal?</a:t>
            </a:r>
          </a:p>
          <a:p>
            <a:pPr marL="285750" indent="-285750">
              <a:buFont typeface="Arial" panose="020B0604020202020204" pitchFamily="34" charset="0"/>
              <a:buChar char="•"/>
            </a:pPr>
            <a:r>
              <a:rPr lang="en-US" sz="2800" b="1" dirty="0">
                <a:solidFill>
                  <a:schemeClr val="accent5">
                    <a:lumMod val="75000"/>
                  </a:schemeClr>
                </a:solidFill>
              </a:rPr>
              <a:t>Clear and Measurable: </a:t>
            </a:r>
            <a:r>
              <a:rPr lang="en-US" sz="2800" dirty="0"/>
              <a:t>Can anyone understand the action? Can you easily measure if the teacher has made the change?</a:t>
            </a:r>
          </a:p>
          <a:p>
            <a:pPr marL="285750" indent="-285750">
              <a:buFont typeface="Arial" panose="020B0604020202020204" pitchFamily="34" charset="0"/>
              <a:buChar char="•"/>
            </a:pPr>
            <a:r>
              <a:rPr lang="en-US" sz="2800" b="1" dirty="0">
                <a:solidFill>
                  <a:schemeClr val="accent5">
                    <a:lumMod val="75000"/>
                  </a:schemeClr>
                </a:solidFill>
              </a:rPr>
              <a:t>Bite-Sized: </a:t>
            </a:r>
            <a:r>
              <a:rPr lang="en-US" sz="2800" dirty="0"/>
              <a:t>If you can’t make the change in a week, the action step isn’t small enough. </a:t>
            </a:r>
          </a:p>
          <a:p>
            <a:pPr lvl="1"/>
            <a:endParaRPr lang="en-US" dirty="0"/>
          </a:p>
        </p:txBody>
      </p:sp>
      <p:sp>
        <p:nvSpPr>
          <p:cNvPr id="6"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241308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Coaching Demonstration</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9"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pic>
        <p:nvPicPr>
          <p:cNvPr id="3" name="EBBlhoFfqwk">
            <a:hlinkClick r:id="" action="ppaction://media"/>
            <a:extLst>
              <a:ext uri="{FF2B5EF4-FFF2-40B4-BE49-F238E27FC236}">
                <a16:creationId xmlns:a16="http://schemas.microsoft.com/office/drawing/2014/main" id="{18589FF0-4163-408A-90E2-C9E771DA72AC}"/>
              </a:ext>
            </a:extLst>
          </p:cNvPr>
          <p:cNvPicPr>
            <a:picLocks noRot="1" noChangeAspect="1"/>
          </p:cNvPicPr>
          <p:nvPr>
            <a:videoFile r:link="rId1"/>
          </p:nvPr>
        </p:nvPicPr>
        <p:blipFill>
          <a:blip r:embed="rId4"/>
          <a:stretch>
            <a:fillRect/>
          </a:stretch>
        </p:blipFill>
        <p:spPr>
          <a:xfrm>
            <a:off x="1600200" y="1445632"/>
            <a:ext cx="5968343" cy="4476258"/>
          </a:xfrm>
          <a:prstGeom prst="rect">
            <a:avLst/>
          </a:prstGeom>
        </p:spPr>
      </p:pic>
    </p:spTree>
    <p:extLst>
      <p:ext uri="{BB962C8B-B14F-4D97-AF65-F5344CB8AC3E}">
        <p14:creationId xmlns:p14="http://schemas.microsoft.com/office/powerpoint/2010/main" val="115259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Practice!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712922" y="1532551"/>
            <a:ext cx="7973878" cy="830997"/>
          </a:xfrm>
          <a:prstGeom prst="rect">
            <a:avLst/>
          </a:prstGeom>
          <a:noFill/>
        </p:spPr>
        <p:txBody>
          <a:bodyPr wrap="square" rtlCol="0">
            <a:spAutoFit/>
          </a:bodyPr>
          <a:lstStyle/>
          <a:p>
            <a:r>
              <a:rPr lang="en-US" sz="2400" dirty="0"/>
              <a:t>5 minutes: Prep your coaching conversation. Use the six steps handout and your notes from the observation. </a:t>
            </a:r>
          </a:p>
        </p:txBody>
      </p:sp>
      <p:pic>
        <p:nvPicPr>
          <p:cNvPr id="8" name="Picture 7"/>
          <p:cNvPicPr>
            <a:picLocks noChangeAspect="1"/>
          </p:cNvPicPr>
          <p:nvPr/>
        </p:nvPicPr>
        <p:blipFill rotWithShape="1">
          <a:blip r:embed="rId3"/>
          <a:srcRect l="23889" t="21358" r="22778" b="8025"/>
          <a:stretch/>
        </p:blipFill>
        <p:spPr>
          <a:xfrm>
            <a:off x="2261461" y="2452756"/>
            <a:ext cx="4876800" cy="3632200"/>
          </a:xfrm>
          <a:prstGeom prst="rect">
            <a:avLst/>
          </a:prstGeom>
          <a:ln>
            <a:noFill/>
          </a:ln>
          <a:effectLst>
            <a:outerShdw blurRad="292100" dist="139700" dir="2700000" algn="tl" rotWithShape="0">
              <a:srgbClr val="333333">
                <a:alpha val="65000"/>
              </a:srgbClr>
            </a:outerShdw>
          </a:effectLst>
        </p:spPr>
      </p:pic>
      <p:sp>
        <p:nvSpPr>
          <p:cNvPr id="9"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250230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Practice!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4279778924"/>
              </p:ext>
            </p:extLst>
          </p:nvPr>
        </p:nvGraphicFramePr>
        <p:xfrm>
          <a:off x="457198" y="1783830"/>
          <a:ext cx="8229602" cy="4403444"/>
        </p:xfrm>
        <a:graphic>
          <a:graphicData uri="http://schemas.openxmlformats.org/drawingml/2006/table">
            <a:tbl>
              <a:tblPr firstRow="1" bandRow="1">
                <a:tableStyleId>{C083E6E3-FA7D-4D7B-A595-EF9225AFEA82}</a:tableStyleId>
              </a:tblPr>
              <a:tblGrid>
                <a:gridCol w="2271079">
                  <a:extLst>
                    <a:ext uri="{9D8B030D-6E8A-4147-A177-3AD203B41FA5}">
                      <a16:colId xmlns:a16="http://schemas.microsoft.com/office/drawing/2014/main" val="3366763051"/>
                    </a:ext>
                  </a:extLst>
                </a:gridCol>
                <a:gridCol w="5958523">
                  <a:extLst>
                    <a:ext uri="{9D8B030D-6E8A-4147-A177-3AD203B41FA5}">
                      <a16:colId xmlns:a16="http://schemas.microsoft.com/office/drawing/2014/main" val="3235339861"/>
                    </a:ext>
                  </a:extLst>
                </a:gridCol>
              </a:tblGrid>
              <a:tr h="510577">
                <a:tc>
                  <a:txBody>
                    <a:bodyPr/>
                    <a:lstStyle/>
                    <a:p>
                      <a:r>
                        <a:rPr lang="en-US" sz="2200" dirty="0"/>
                        <a:t>Time Allotted</a:t>
                      </a:r>
                    </a:p>
                  </a:txBody>
                  <a:tcPr/>
                </a:tc>
                <a:tc>
                  <a:txBody>
                    <a:bodyPr/>
                    <a:lstStyle/>
                    <a:p>
                      <a:r>
                        <a:rPr lang="en-US" sz="2200" dirty="0"/>
                        <a:t>Activity</a:t>
                      </a:r>
                    </a:p>
                  </a:txBody>
                  <a:tcPr/>
                </a:tc>
                <a:extLst>
                  <a:ext uri="{0D108BD9-81ED-4DB2-BD59-A6C34878D82A}">
                    <a16:rowId xmlns:a16="http://schemas.microsoft.com/office/drawing/2014/main" val="1240328899"/>
                  </a:ext>
                </a:extLst>
              </a:tr>
              <a:tr h="510577">
                <a:tc>
                  <a:txBody>
                    <a:bodyPr/>
                    <a:lstStyle/>
                    <a:p>
                      <a:r>
                        <a:rPr lang="en-US" sz="2200" dirty="0"/>
                        <a:t>6 minutes</a:t>
                      </a:r>
                    </a:p>
                  </a:txBody>
                  <a:tcPr/>
                </a:tc>
                <a:tc>
                  <a:txBody>
                    <a:bodyPr/>
                    <a:lstStyle/>
                    <a:p>
                      <a:r>
                        <a:rPr lang="en-US" sz="2200" dirty="0"/>
                        <a:t>Role-play the coaching conversation.</a:t>
                      </a:r>
                    </a:p>
                    <a:p>
                      <a:pPr marL="342900" indent="-342900">
                        <a:buFont typeface="Arial" panose="020B0604020202020204" pitchFamily="34" charset="0"/>
                        <a:buChar char="•"/>
                      </a:pPr>
                      <a:r>
                        <a:rPr lang="en-US" sz="2200" dirty="0"/>
                        <a:t>Partner 1 is MCL. Partner 2 is team teacher. </a:t>
                      </a:r>
                    </a:p>
                  </a:txBody>
                  <a:tcPr/>
                </a:tc>
                <a:extLst>
                  <a:ext uri="{0D108BD9-81ED-4DB2-BD59-A6C34878D82A}">
                    <a16:rowId xmlns:a16="http://schemas.microsoft.com/office/drawing/2014/main" val="437098752"/>
                  </a:ext>
                </a:extLst>
              </a:tr>
              <a:tr h="2516415">
                <a:tc>
                  <a:txBody>
                    <a:bodyPr/>
                    <a:lstStyle/>
                    <a:p>
                      <a:r>
                        <a:rPr lang="en-US" sz="2200" dirty="0"/>
                        <a:t>4 minutes</a:t>
                      </a:r>
                    </a:p>
                  </a:txBody>
                  <a:tcPr/>
                </a:tc>
                <a:tc>
                  <a:txBody>
                    <a:bodyPr/>
                    <a:lstStyle/>
                    <a:p>
                      <a:r>
                        <a:rPr lang="en-US" sz="2200" dirty="0"/>
                        <a:t>Debrief the conversation:</a:t>
                      </a:r>
                    </a:p>
                    <a:p>
                      <a:pPr marL="342900" indent="-342900">
                        <a:buFont typeface="Arial" panose="020B0604020202020204" pitchFamily="34" charset="0"/>
                        <a:buChar char="•"/>
                      </a:pPr>
                      <a:r>
                        <a:rPr lang="en-US" sz="2200" dirty="0"/>
                        <a:t>What was strong about your partner’s facilitation of the coaching conversation?</a:t>
                      </a:r>
                    </a:p>
                    <a:p>
                      <a:pPr marL="342900" indent="-342900">
                        <a:buFont typeface="Arial" panose="020B0604020202020204" pitchFamily="34" charset="0"/>
                        <a:buChar char="•"/>
                      </a:pPr>
                      <a:r>
                        <a:rPr lang="en-US" sz="2200" dirty="0"/>
                        <a:t>What improvement</a:t>
                      </a:r>
                      <a:r>
                        <a:rPr lang="en-US" sz="2200" baseline="0" dirty="0"/>
                        <a:t> would you suggest?</a:t>
                      </a:r>
                    </a:p>
                    <a:p>
                      <a:pPr marL="342900" indent="-342900">
                        <a:buFont typeface="Arial" panose="020B0604020202020204" pitchFamily="34" charset="0"/>
                        <a:buChar char="•"/>
                      </a:pPr>
                      <a:r>
                        <a:rPr lang="en-US" sz="2200" baseline="0" dirty="0"/>
                        <a:t>What are you taking away from this role play to implement in your own coaching practice?</a:t>
                      </a:r>
                      <a:endParaRPr lang="en-US" sz="2200" dirty="0"/>
                    </a:p>
                  </a:txBody>
                  <a:tcPr/>
                </a:tc>
                <a:extLst>
                  <a:ext uri="{0D108BD9-81ED-4DB2-BD59-A6C34878D82A}">
                    <a16:rowId xmlns:a16="http://schemas.microsoft.com/office/drawing/2014/main" val="2936516353"/>
                  </a:ext>
                </a:extLst>
              </a:tr>
              <a:tr h="614452">
                <a:tc gridSpan="2">
                  <a:txBody>
                    <a:bodyPr/>
                    <a:lstStyle/>
                    <a:p>
                      <a:pPr algn="ctr"/>
                      <a:r>
                        <a:rPr lang="en-US" sz="2200" dirty="0"/>
                        <a:t>-- Switch</a:t>
                      </a:r>
                      <a:r>
                        <a:rPr lang="en-US" sz="2200" baseline="0" dirty="0"/>
                        <a:t> roles --</a:t>
                      </a:r>
                      <a:endParaRPr lang="en-US" sz="2200" dirty="0"/>
                    </a:p>
                  </a:txBody>
                  <a:tcPr/>
                </a:tc>
                <a:tc hMerge="1">
                  <a:txBody>
                    <a:bodyPr/>
                    <a:lstStyle/>
                    <a:p>
                      <a:pPr marL="0" indent="0">
                        <a:buFontTx/>
                        <a:buNone/>
                      </a:pPr>
                      <a:endParaRPr lang="en-US" sz="2200" dirty="0"/>
                    </a:p>
                  </a:txBody>
                  <a:tcPr/>
                </a:tc>
                <a:extLst>
                  <a:ext uri="{0D108BD9-81ED-4DB2-BD59-A6C34878D82A}">
                    <a16:rowId xmlns:a16="http://schemas.microsoft.com/office/drawing/2014/main" val="2424081346"/>
                  </a:ext>
                </a:extLst>
              </a:tr>
            </a:tbl>
          </a:graphicData>
        </a:graphic>
      </p:graphicFrame>
      <p:sp>
        <p:nvSpPr>
          <p:cNvPr id="6"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3740247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Debrief Role-Play</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387338" y="1686910"/>
            <a:ext cx="6900968"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What parts of the coaching conversation felt most natural?</a:t>
            </a:r>
          </a:p>
          <a:p>
            <a:pPr marL="342900" indent="-342900">
              <a:buFont typeface="Arial" panose="020B0604020202020204" pitchFamily="34" charset="0"/>
              <a:buChar char="•"/>
            </a:pPr>
            <a:r>
              <a:rPr lang="en-US" sz="2800" dirty="0"/>
              <a:t>What was strong about your partner’s facilitation of the coaching conversation?</a:t>
            </a:r>
          </a:p>
          <a:p>
            <a:pPr marL="285750" indent="-285750">
              <a:buFont typeface="Arial" panose="020B0604020202020204" pitchFamily="34" charset="0"/>
              <a:buChar char="•"/>
            </a:pPr>
            <a:r>
              <a:rPr lang="en-US" sz="2800" dirty="0"/>
              <a:t>What parts were difficult? </a:t>
            </a:r>
          </a:p>
          <a:p>
            <a:pPr marL="285750" indent="-285750">
              <a:buFont typeface="Arial" panose="020B0604020202020204" pitchFamily="34" charset="0"/>
              <a:buChar char="•"/>
            </a:pPr>
            <a:r>
              <a:rPr lang="en-US" sz="2800" dirty="0"/>
              <a:t>What do you feel you need more practice with?</a:t>
            </a:r>
          </a:p>
          <a:p>
            <a:pPr marL="285750" indent="-285750">
              <a:buFont typeface="Arial" panose="020B0604020202020204" pitchFamily="34" charset="0"/>
              <a:buChar char="•"/>
            </a:pPr>
            <a:r>
              <a:rPr lang="en-US" sz="2800" dirty="0"/>
              <a:t>What outstanding questions do you have about facilitating coaching conversations?</a:t>
            </a:r>
          </a:p>
        </p:txBody>
      </p:sp>
      <p:pic>
        <p:nvPicPr>
          <p:cNvPr id="2050" name="Picture 2" descr="Image result for stick man speaking"/>
          <p:cNvPicPr>
            <a:picLocks noChangeAspect="1" noChangeArrowheads="1"/>
          </p:cNvPicPr>
          <p:nvPr/>
        </p:nvPicPr>
        <p:blipFill rotWithShape="1">
          <a:blip r:embed="rId3">
            <a:extLst>
              <a:ext uri="{28A0092B-C50C-407E-A947-70E740481C1C}">
                <a14:useLocalDpi xmlns:a14="http://schemas.microsoft.com/office/drawing/2010/main" val="0"/>
              </a:ext>
            </a:extLst>
          </a:blip>
          <a:srcRect r="42708"/>
          <a:stretch/>
        </p:blipFill>
        <p:spPr bwMode="auto">
          <a:xfrm flipH="1">
            <a:off x="7156851" y="3210486"/>
            <a:ext cx="1529949" cy="2900363"/>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175931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Pop Quiz!</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sp>
        <p:nvSpPr>
          <p:cNvPr id="8" name="TextBox 7"/>
          <p:cNvSpPr txBox="1"/>
          <p:nvPr/>
        </p:nvSpPr>
        <p:spPr>
          <a:xfrm>
            <a:off x="333375" y="1704813"/>
            <a:ext cx="7743825" cy="2492990"/>
          </a:xfrm>
          <a:prstGeom prst="rect">
            <a:avLst/>
          </a:prstGeom>
          <a:noFill/>
        </p:spPr>
        <p:txBody>
          <a:bodyPr wrap="square" rtlCol="0">
            <a:spAutoFit/>
          </a:bodyPr>
          <a:lstStyle/>
          <a:p>
            <a:pPr marL="342900" indent="-342900">
              <a:buFont typeface="Arial" panose="020B0604020202020204" pitchFamily="34" charset="0"/>
              <a:buChar char="•"/>
            </a:pPr>
            <a:r>
              <a:rPr lang="en-US" sz="2600" dirty="0"/>
              <a:t>What is the difference between feedback and coaching?</a:t>
            </a:r>
          </a:p>
          <a:p>
            <a:pPr marL="342900" indent="-342900">
              <a:buFont typeface="Arial" panose="020B0604020202020204" pitchFamily="34" charset="0"/>
              <a:buChar char="•"/>
            </a:pPr>
            <a:r>
              <a:rPr lang="en-US" sz="2600" dirty="0"/>
              <a:t>Name the six steps of delivering effective feedback.</a:t>
            </a:r>
          </a:p>
          <a:p>
            <a:pPr marL="342900" indent="-342900">
              <a:buFont typeface="Arial" panose="020B0604020202020204" pitchFamily="34" charset="0"/>
              <a:buChar char="•"/>
            </a:pPr>
            <a:r>
              <a:rPr lang="en-US" sz="2600" dirty="0"/>
              <a:t>Extra credit: If you were working with a teacher with a fixed mindset, what adjustments would you make to your coaching approach?</a:t>
            </a:r>
          </a:p>
        </p:txBody>
      </p:sp>
      <p:pic>
        <p:nvPicPr>
          <p:cNvPr id="5126" name="Picture 6" descr="Image result for pop quiz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887" y="4350182"/>
            <a:ext cx="3768913" cy="157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38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err="1"/>
              <a:t>Bambrick-Santoyo</a:t>
            </a:r>
            <a:r>
              <a:rPr lang="en-US" dirty="0"/>
              <a:t>, P. (2012). </a:t>
            </a:r>
            <a:r>
              <a:rPr lang="en-US" i="1" dirty="0"/>
              <a:t>Leverage leadership: A practical guide to building exceptional schools. </a:t>
            </a:r>
            <a:r>
              <a:rPr lang="en-US" dirty="0"/>
              <a:t>San Francisco, CA : Jossey-Bass.</a:t>
            </a:r>
            <a:endParaRPr lang="en-US" u="sng" dirty="0">
              <a:hlinkClick r:id="" action="ppaction://noaction"/>
            </a:endParaRPr>
          </a:p>
          <a:p>
            <a:r>
              <a:rPr lang="en-US" u="sng" dirty="0">
                <a:hlinkClick r:id="" action="ppaction://noaction"/>
              </a:rPr>
              <a:t>Observing and Planning Effective Conferences with Beginning Teachers</a:t>
            </a:r>
            <a:endParaRPr lang="en-US" dirty="0"/>
          </a:p>
          <a:p>
            <a:r>
              <a:rPr lang="en-US" u="sng" dirty="0">
                <a:hlinkClick r:id="rId3"/>
              </a:rPr>
              <a:t>Characteristics of Useful Feedback</a:t>
            </a:r>
            <a:endParaRPr lang="en-US" dirty="0"/>
          </a:p>
          <a:p>
            <a:r>
              <a:rPr lang="en-US" u="sng" dirty="0">
                <a:hlinkClick r:id="rId4"/>
              </a:rPr>
              <a:t>How to Select the Right Classroom Observation Tool</a:t>
            </a:r>
            <a:endParaRPr lang="en-US" dirty="0"/>
          </a:p>
          <a:p>
            <a:r>
              <a:rPr lang="en-US" u="sng" dirty="0">
                <a:hlinkClick r:id="rId5"/>
              </a:rPr>
              <a:t>Coaching Protocol for Post-Observation</a:t>
            </a:r>
            <a:endParaRPr lang="en-US" dirty="0"/>
          </a:p>
          <a:p>
            <a:r>
              <a:rPr lang="en-US" u="sng" dirty="0">
                <a:hlinkClick r:id="rId6"/>
              </a:rPr>
              <a:t>Reflection Meeting Video</a:t>
            </a:r>
            <a:endParaRPr lang="en-US" dirty="0"/>
          </a:p>
          <a:p>
            <a:r>
              <a:rPr lang="en-US" u="sng" dirty="0">
                <a:hlinkClick r:id="rId7"/>
              </a:rPr>
              <a:t>Danielson Framework Implementation Forms</a:t>
            </a:r>
            <a:endParaRPr lang="en-US" u="sng" dirty="0"/>
          </a:p>
          <a:p>
            <a:r>
              <a:rPr lang="en-US" dirty="0">
                <a:hlinkClick r:id="rId8"/>
              </a:rPr>
              <a:t>Classroom Peer Observation</a:t>
            </a:r>
            <a:endParaRPr lang="en-US" dirty="0"/>
          </a:p>
          <a:p>
            <a:endParaRPr lang="en-US" dirty="0"/>
          </a:p>
          <a:p>
            <a:pPr marL="0" indent="0" algn="r">
              <a:buNone/>
            </a:pPr>
            <a:endParaRPr lang="en-US" dirty="0"/>
          </a:p>
        </p:txBody>
      </p:sp>
      <p:sp>
        <p:nvSpPr>
          <p:cNvPr id="4" name="Slide Number Placeholder 3"/>
          <p:cNvSpPr>
            <a:spLocks noGrp="1"/>
          </p:cNvSpPr>
          <p:nvPr>
            <p:ph type="sldNum" sz="quarter" idx="12"/>
          </p:nvPr>
        </p:nvSpPr>
        <p:spPr/>
        <p:txBody>
          <a:bodyPr/>
          <a:lstStyle/>
          <a:p>
            <a:fld id="{FC7D27DC-5B25-4E18-AC08-0962095EB421}" type="slidenum">
              <a:rPr lang="en-US" smtClean="0"/>
              <a:pPr/>
              <a:t>29</a:t>
            </a:fld>
            <a:endParaRPr lang="en-US" dirty="0"/>
          </a:p>
        </p:txBody>
      </p:sp>
      <p:sp>
        <p:nvSpPr>
          <p:cNvPr id="3" name="Title 2"/>
          <p:cNvSpPr>
            <a:spLocks noGrp="1"/>
          </p:cNvSpPr>
          <p:nvPr>
            <p:ph type="title"/>
          </p:nvPr>
        </p:nvSpPr>
        <p:spPr/>
        <p:txBody>
          <a:bodyPr>
            <a:noAutofit/>
          </a:bodyPr>
          <a:lstStyle/>
          <a:p>
            <a:r>
              <a:rPr lang="en-US" sz="3600" b="1" dirty="0">
                <a:solidFill>
                  <a:srgbClr val="1F497D"/>
                </a:solidFill>
              </a:rPr>
              <a:t>Sources</a:t>
            </a:r>
          </a:p>
        </p:txBody>
      </p:sp>
      <p:sp>
        <p:nvSpPr>
          <p:cNvPr id="6" name="Footer Placeholder 2"/>
          <p:cNvSpPr>
            <a:spLocks noGrp="1"/>
          </p:cNvSpPr>
          <p:nvPr>
            <p:ph type="ftr" sz="quarter" idx="11"/>
          </p:nvPr>
        </p:nvSpPr>
        <p:spPr>
          <a:xfrm>
            <a:off x="125507" y="6365316"/>
            <a:ext cx="6884893" cy="365125"/>
          </a:xfrm>
        </p:spPr>
        <p:txBody>
          <a:bodyPr/>
          <a:lstStyle/>
          <a:p>
            <a:pPr algn="l"/>
            <a:r>
              <a:rPr lang="en-US" dirty="0"/>
              <a:t>© 2017 Public Impact                 	      	OpportunityCulture.org </a:t>
            </a:r>
          </a:p>
        </p:txBody>
      </p:sp>
    </p:spTree>
    <p:extLst>
      <p:ext uri="{BB962C8B-B14F-4D97-AF65-F5344CB8AC3E}">
        <p14:creationId xmlns:p14="http://schemas.microsoft.com/office/powerpoint/2010/main" val="411102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Objectives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grpSp>
        <p:nvGrpSpPr>
          <p:cNvPr id="5" name="Group 4"/>
          <p:cNvGrpSpPr/>
          <p:nvPr/>
        </p:nvGrpSpPr>
        <p:grpSpPr>
          <a:xfrm>
            <a:off x="457200" y="1837758"/>
            <a:ext cx="849085" cy="4025216"/>
            <a:chOff x="609600" y="1981200"/>
            <a:chExt cx="849085" cy="4025216"/>
          </a:xfrm>
        </p:grpSpPr>
        <p:pic>
          <p:nvPicPr>
            <p:cNvPr id="6146" name="Picture 2" descr="Image result for check mark clip art"/>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1981200"/>
              <a:ext cx="849085" cy="8785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heck mark clip art"/>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3030083"/>
              <a:ext cx="849085" cy="8785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check mark clip art"/>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4078966"/>
              <a:ext cx="849085" cy="8785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heck mark clip art"/>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5127849"/>
              <a:ext cx="849085" cy="8785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671234" y="2007370"/>
            <a:ext cx="6710766" cy="3785652"/>
          </a:xfrm>
          <a:prstGeom prst="rect">
            <a:avLst/>
          </a:prstGeom>
          <a:noFill/>
        </p:spPr>
        <p:txBody>
          <a:bodyPr wrap="square" rtlCol="0">
            <a:spAutoFit/>
          </a:bodyPr>
          <a:lstStyle/>
          <a:p>
            <a:r>
              <a:rPr lang="en-US" sz="2400" dirty="0"/>
              <a:t>During this session, participants will…</a:t>
            </a:r>
          </a:p>
          <a:p>
            <a:pPr marL="285750" indent="-285750">
              <a:buFont typeface="Arial" panose="020B0604020202020204" pitchFamily="34" charset="0"/>
              <a:buChar char="•"/>
            </a:pPr>
            <a:r>
              <a:rPr lang="en-US" sz="2400" dirty="0"/>
              <a:t>Define coaching and discuss the components of a </a:t>
            </a:r>
            <a:r>
              <a:rPr lang="en-US" sz="2400" b="1" dirty="0">
                <a:solidFill>
                  <a:schemeClr val="accent1">
                    <a:lumMod val="75000"/>
                  </a:schemeClr>
                </a:solidFill>
              </a:rPr>
              <a:t>coaching cycle</a:t>
            </a:r>
            <a:r>
              <a:rPr lang="en-US" sz="2400" dirty="0"/>
              <a:t>.</a:t>
            </a:r>
          </a:p>
          <a:p>
            <a:pPr marL="285750" indent="-285750">
              <a:buFont typeface="Arial" panose="020B0604020202020204" pitchFamily="34" charset="0"/>
              <a:buChar char="•"/>
            </a:pPr>
            <a:r>
              <a:rPr lang="en-US" sz="2400" dirty="0"/>
              <a:t>Learn about tools used during informal observations and </a:t>
            </a:r>
            <a:r>
              <a:rPr lang="en-US" sz="2400" b="1" dirty="0">
                <a:solidFill>
                  <a:schemeClr val="accent1">
                    <a:lumMod val="75000"/>
                  </a:schemeClr>
                </a:solidFill>
              </a:rPr>
              <a:t>practice using tools </a:t>
            </a:r>
            <a:r>
              <a:rPr lang="en-US" sz="2400" dirty="0"/>
              <a:t>in real time. </a:t>
            </a:r>
          </a:p>
          <a:p>
            <a:pPr marL="285750" indent="-285750">
              <a:buFont typeface="Arial" panose="020B0604020202020204" pitchFamily="34" charset="0"/>
              <a:buChar char="•"/>
            </a:pPr>
            <a:r>
              <a:rPr lang="en-US" sz="2400" dirty="0"/>
              <a:t>Learn about and practice using Leverage Leadership’s </a:t>
            </a:r>
            <a:r>
              <a:rPr lang="en-US" sz="2400" b="1" dirty="0">
                <a:solidFill>
                  <a:schemeClr val="accent1">
                    <a:lumMod val="75000"/>
                  </a:schemeClr>
                </a:solidFill>
              </a:rPr>
              <a:t>Six Steps for Delivering Effective Feedback</a:t>
            </a:r>
            <a:r>
              <a:rPr lang="en-US" sz="2400" dirty="0"/>
              <a:t> to lead coaching conversations.</a:t>
            </a:r>
          </a:p>
          <a:p>
            <a:pPr marL="285750" indent="-285750">
              <a:buFont typeface="Arial" panose="020B0604020202020204" pitchFamily="34" charset="0"/>
              <a:buChar char="•"/>
            </a:pPr>
            <a:r>
              <a:rPr lang="en-US" sz="2400" dirty="0"/>
              <a:t>Explore ways to follow up coaching conversations with team teacher </a:t>
            </a:r>
            <a:r>
              <a:rPr lang="en-US" sz="2400" b="1" dirty="0">
                <a:solidFill>
                  <a:schemeClr val="accent1">
                    <a:lumMod val="75000"/>
                  </a:schemeClr>
                </a:solidFill>
              </a:rPr>
              <a:t>practice activities</a:t>
            </a:r>
            <a:r>
              <a:rPr lang="en-US" sz="2400" dirty="0"/>
              <a:t>. </a:t>
            </a:r>
          </a:p>
        </p:txBody>
      </p:sp>
    </p:spTree>
    <p:extLst>
      <p:ext uri="{BB962C8B-B14F-4D97-AF65-F5344CB8AC3E}">
        <p14:creationId xmlns:p14="http://schemas.microsoft.com/office/powerpoint/2010/main" val="399521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4</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Coaching: A Definition</a:t>
            </a:r>
          </a:p>
        </p:txBody>
      </p:sp>
      <p:sp>
        <p:nvSpPr>
          <p:cNvPr id="10" name="Content Placeholder 9"/>
          <p:cNvSpPr>
            <a:spLocks noGrp="1"/>
          </p:cNvSpPr>
          <p:nvPr>
            <p:ph idx="1"/>
          </p:nvPr>
        </p:nvSpPr>
        <p:spPr>
          <a:xfrm>
            <a:off x="457200" y="1600201"/>
            <a:ext cx="8229600" cy="4756150"/>
          </a:xfrm>
        </p:spPr>
        <p:txBody>
          <a:bodyPr>
            <a:normAutofit/>
          </a:bodyPr>
          <a:lstStyle/>
          <a:p>
            <a:pPr marL="0" indent="0">
              <a:buNone/>
            </a:pPr>
            <a:r>
              <a:rPr lang="en-US" sz="2400" dirty="0"/>
              <a:t>Coaching is partnering with individuals in a thought-provoking and creative process that inspires them to maximize their personal and professional potential. Coaches honor the client as the expert in his or her lift and work and believe every client is creative, resourceful, and whole. The coach’s responsibility is to:</a:t>
            </a:r>
          </a:p>
          <a:p>
            <a:r>
              <a:rPr lang="en-US" sz="2400" dirty="0"/>
              <a:t>Discover, clarify and align with what the client wants to achieve.</a:t>
            </a:r>
          </a:p>
          <a:p>
            <a:r>
              <a:rPr lang="en-US" sz="2400" dirty="0"/>
              <a:t>Encourage client self-discovery.</a:t>
            </a:r>
          </a:p>
          <a:p>
            <a:r>
              <a:rPr lang="en-US" sz="2400" dirty="0"/>
              <a:t>Elicit client-generated solutions and strategies.</a:t>
            </a:r>
          </a:p>
          <a:p>
            <a:r>
              <a:rPr lang="en-US" sz="2400" dirty="0"/>
              <a:t>Hold the client responsible and accountable. </a:t>
            </a:r>
          </a:p>
          <a:p>
            <a:pPr marL="0" indent="0">
              <a:buNone/>
            </a:pPr>
            <a:r>
              <a:rPr lang="en-US" sz="2000" dirty="0"/>
              <a:t>(International Coaching Federation, 2005)</a:t>
            </a:r>
          </a:p>
        </p:txBody>
      </p:sp>
    </p:spTree>
    <p:extLst>
      <p:ext uri="{BB962C8B-B14F-4D97-AF65-F5344CB8AC3E}">
        <p14:creationId xmlns:p14="http://schemas.microsoft.com/office/powerpoint/2010/main" val="383698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5</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Feedback vs. Coaching</a:t>
            </a:r>
          </a:p>
        </p:txBody>
      </p:sp>
      <p:sp>
        <p:nvSpPr>
          <p:cNvPr id="7" name="Rectangle 6"/>
          <p:cNvSpPr/>
          <p:nvPr/>
        </p:nvSpPr>
        <p:spPr>
          <a:xfrm>
            <a:off x="172001" y="2569381"/>
            <a:ext cx="3986982" cy="2455606"/>
          </a:xfrm>
          <a:prstGeom prst="rect">
            <a:avLst/>
          </a:prstGeom>
          <a:solidFill>
            <a:schemeClr val="tx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t>Feedback</a:t>
            </a:r>
            <a:r>
              <a:rPr lang="en-US" sz="3600" dirty="0"/>
              <a:t> </a:t>
            </a:r>
          </a:p>
          <a:p>
            <a:pPr algn="ctr"/>
            <a:r>
              <a:rPr lang="en-US" sz="2400" dirty="0"/>
              <a:t>Helps individuals be </a:t>
            </a:r>
            <a:r>
              <a:rPr lang="en-US" sz="2400" b="1" dirty="0"/>
              <a:t>aware</a:t>
            </a:r>
            <a:r>
              <a:rPr lang="en-US" sz="2400" dirty="0"/>
              <a:t> of  strengths and areas of growth. Leads to acceptance that something needs to </a:t>
            </a:r>
            <a:r>
              <a:rPr lang="en-US" sz="2400" b="1" dirty="0"/>
              <a:t>change</a:t>
            </a:r>
            <a:r>
              <a:rPr lang="en-US" sz="2400" dirty="0"/>
              <a:t>.</a:t>
            </a:r>
          </a:p>
        </p:txBody>
      </p:sp>
      <p:sp>
        <p:nvSpPr>
          <p:cNvPr id="8" name="Rectangle 7"/>
          <p:cNvSpPr/>
          <p:nvPr/>
        </p:nvSpPr>
        <p:spPr>
          <a:xfrm>
            <a:off x="4997183" y="2569381"/>
            <a:ext cx="3986982" cy="2455606"/>
          </a:xfrm>
          <a:prstGeom prst="rect">
            <a:avLst/>
          </a:prstGeom>
          <a:solidFill>
            <a:schemeClr val="tx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t>Coaching</a:t>
            </a:r>
            <a:r>
              <a:rPr lang="en-US" sz="3200" dirty="0"/>
              <a:t> </a:t>
            </a:r>
          </a:p>
          <a:p>
            <a:pPr algn="ctr"/>
            <a:r>
              <a:rPr lang="en-US" sz="2400" dirty="0"/>
              <a:t>Helps individuals </a:t>
            </a:r>
            <a:r>
              <a:rPr lang="en-US" sz="2400" b="1" dirty="0"/>
              <a:t>achieve</a:t>
            </a:r>
            <a:r>
              <a:rPr lang="en-US" sz="2400" dirty="0"/>
              <a:t> the new goals that feedback helped them set.</a:t>
            </a:r>
          </a:p>
        </p:txBody>
      </p:sp>
      <p:sp>
        <p:nvSpPr>
          <p:cNvPr id="11" name="TextBox 10"/>
          <p:cNvSpPr txBox="1"/>
          <p:nvPr/>
        </p:nvSpPr>
        <p:spPr>
          <a:xfrm>
            <a:off x="330587" y="1581062"/>
            <a:ext cx="8526965" cy="954107"/>
          </a:xfrm>
          <a:prstGeom prst="rect">
            <a:avLst/>
          </a:prstGeom>
          <a:noFill/>
        </p:spPr>
        <p:txBody>
          <a:bodyPr wrap="square" rtlCol="0">
            <a:spAutoFit/>
          </a:bodyPr>
          <a:lstStyle/>
          <a:p>
            <a:pPr algn="ctr"/>
            <a:r>
              <a:rPr lang="en-US" sz="2800" dirty="0"/>
              <a:t>What is the difference between feedback and coaching? What role can feedback play in coaching?</a:t>
            </a:r>
          </a:p>
        </p:txBody>
      </p:sp>
      <p:sp>
        <p:nvSpPr>
          <p:cNvPr id="13" name="Arrow: Right 12"/>
          <p:cNvSpPr/>
          <p:nvPr/>
        </p:nvSpPr>
        <p:spPr>
          <a:xfrm>
            <a:off x="4339525" y="3561270"/>
            <a:ext cx="526943" cy="46495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ticky note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l="17786" t="9736" r="17290" b="14501"/>
          <a:stretch/>
        </p:blipFill>
        <p:spPr bwMode="auto">
          <a:xfrm>
            <a:off x="1576356" y="5059199"/>
            <a:ext cx="1152923" cy="1191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wo people talking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62" b="6976"/>
          <a:stretch/>
        </p:blipFill>
        <p:spPr bwMode="auto">
          <a:xfrm>
            <a:off x="6335750" y="5087145"/>
            <a:ext cx="1349300" cy="116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19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38492"/>
            <a:ext cx="9144000"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
        <p:nvSpPr>
          <p:cNvPr id="9" name="Footer Placeholder 4"/>
          <p:cNvSpPr>
            <a:spLocks noGrp="1"/>
          </p:cNvSpPr>
          <p:nvPr>
            <p:ph type="ftr" sz="quarter" idx="11"/>
          </p:nvPr>
        </p:nvSpPr>
        <p:spPr>
          <a:xfrm>
            <a:off x="457200" y="6400800"/>
            <a:ext cx="5943600" cy="288925"/>
          </a:xfrm>
        </p:spPr>
        <p:txBody>
          <a:bodyPr/>
          <a:lstStyle>
            <a:lvl1pPr>
              <a:defRPr>
                <a:solidFill>
                  <a:schemeClr val="tx1"/>
                </a:solidFill>
              </a:defRPr>
            </a:lvl1pPr>
          </a:lstStyle>
          <a:p>
            <a:pPr algn="l"/>
            <a:r>
              <a:rPr lang="en-US">
                <a:solidFill>
                  <a:prstClr val="black"/>
                </a:solidFill>
              </a:rPr>
              <a:t>©2017 Public Impact		               OpportunityCulture.org</a:t>
            </a:r>
          </a:p>
        </p:txBody>
      </p:sp>
      <p:grpSp>
        <p:nvGrpSpPr>
          <p:cNvPr id="5" name="Group 4"/>
          <p:cNvGrpSpPr/>
          <p:nvPr/>
        </p:nvGrpSpPr>
        <p:grpSpPr>
          <a:xfrm>
            <a:off x="838200" y="347709"/>
            <a:ext cx="7467600" cy="5824491"/>
            <a:chOff x="620233" y="304800"/>
            <a:chExt cx="7467600" cy="5824491"/>
          </a:xfrm>
        </p:grpSpPr>
        <p:sp>
          <p:nvSpPr>
            <p:cNvPr id="11" name="Rectangle 10"/>
            <p:cNvSpPr/>
            <p:nvPr/>
          </p:nvSpPr>
          <p:spPr>
            <a:xfrm>
              <a:off x="620234" y="2650402"/>
              <a:ext cx="3102060" cy="1652908"/>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kern="1200" dirty="0">
                  <a:solidFill>
                    <a:srgbClr val="FFFFFF"/>
                  </a:solidFill>
                  <a:effectLst/>
                  <a:ea typeface="Times New Roman" panose="02020603050405020304" pitchFamily="18" charset="0"/>
                  <a:cs typeface="Times New Roman" panose="02020603050405020304" pitchFamily="18" charset="0"/>
                </a:rPr>
                <a:t>Observe teaching, looking for implementation of action steps</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4985773" y="2650402"/>
              <a:ext cx="3102060" cy="1652908"/>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kern="1200" dirty="0">
                  <a:solidFill>
                    <a:srgbClr val="FFFFFF"/>
                  </a:solidFill>
                  <a:effectLst/>
                  <a:ea typeface="Times New Roman" panose="02020603050405020304" pitchFamily="18" charset="0"/>
                  <a:cs typeface="Times New Roman" panose="02020603050405020304" pitchFamily="18" charset="0"/>
                </a:rPr>
                <a:t>Facilitate debrief conversation to deliver feedback and identify action step(s)</a:t>
              </a:r>
              <a:endParaRPr lang="en-US" sz="24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620233" y="304800"/>
              <a:ext cx="3102060" cy="165290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kern="1200" dirty="0">
                  <a:solidFill>
                    <a:srgbClr val="FFFFFF"/>
                  </a:solidFill>
                  <a:effectLst/>
                  <a:ea typeface="Times New Roman" panose="02020603050405020304" pitchFamily="18" charset="0"/>
                  <a:cs typeface="Times New Roman" panose="02020603050405020304" pitchFamily="18" charset="0"/>
                </a:rPr>
                <a:t>Build relationship, set vision, and norm on roles and expectations</a:t>
              </a:r>
              <a:endParaRPr lang="en-US" sz="4400" dirty="0">
                <a:effectLst/>
                <a:latin typeface="Times New Roman" panose="02020603050405020304" pitchFamily="18" charset="0"/>
                <a:ea typeface="Times New Roman" panose="02020603050405020304" pitchFamily="18" charset="0"/>
              </a:endParaRPr>
            </a:p>
          </p:txBody>
        </p:sp>
        <p:sp>
          <p:nvSpPr>
            <p:cNvPr id="14" name="Arrow: Down 13"/>
            <p:cNvSpPr/>
            <p:nvPr/>
          </p:nvSpPr>
          <p:spPr>
            <a:xfrm>
              <a:off x="1848856" y="2065195"/>
              <a:ext cx="644811" cy="477719"/>
            </a:xfrm>
            <a:prstGeom prst="downArrow">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Arrow: Curved Down 14"/>
            <p:cNvSpPr/>
            <p:nvPr/>
          </p:nvSpPr>
          <p:spPr>
            <a:xfrm>
              <a:off x="3349910" y="1911893"/>
              <a:ext cx="2136489" cy="619802"/>
            </a:xfrm>
            <a:prstGeom prst="curvedDownArrow">
              <a:avLst>
                <a:gd name="adj1" fmla="val 51250"/>
                <a:gd name="adj2" fmla="val 99280"/>
                <a:gd name="adj3" fmla="val 25000"/>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Arrow: Curved Down 15"/>
            <p:cNvSpPr/>
            <p:nvPr/>
          </p:nvSpPr>
          <p:spPr>
            <a:xfrm rot="12738338">
              <a:off x="1192045" y="4703623"/>
              <a:ext cx="1529516" cy="626540"/>
            </a:xfrm>
            <a:prstGeom prst="curvedDownArrow">
              <a:avLst>
                <a:gd name="adj1" fmla="val 51250"/>
                <a:gd name="adj2" fmla="val 99280"/>
                <a:gd name="adj3" fmla="val 25000"/>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2867124" y="4476382"/>
              <a:ext cx="3102060" cy="1652909"/>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b="1">
                  <a:solidFill>
                    <a:srgbClr val="FFFFFF"/>
                  </a:solidFill>
                  <a:ea typeface="Times New Roman" panose="02020603050405020304" pitchFamily="18" charset="0"/>
                  <a:cs typeface="Times New Roman" panose="02020603050405020304" pitchFamily="18" charset="0"/>
                </a:rPr>
                <a:t>Provide interventions, as needed (i.e. model lesson, co-teach, etc.)</a:t>
              </a:r>
              <a:endParaRPr lang="en-US" sz="2400">
                <a:effectLst/>
                <a:latin typeface="Times New Roman" panose="02020603050405020304" pitchFamily="18" charset="0"/>
                <a:ea typeface="Times New Roman" panose="02020603050405020304" pitchFamily="18" charset="0"/>
              </a:endParaRPr>
            </a:p>
          </p:txBody>
        </p:sp>
        <p:sp>
          <p:nvSpPr>
            <p:cNvPr id="18" name="Arrow: Curved Down 17"/>
            <p:cNvSpPr/>
            <p:nvPr/>
          </p:nvSpPr>
          <p:spPr>
            <a:xfrm rot="8422758">
              <a:off x="6035851" y="4788211"/>
              <a:ext cx="1529516" cy="626540"/>
            </a:xfrm>
            <a:prstGeom prst="curvedDownArrow">
              <a:avLst>
                <a:gd name="adj1" fmla="val 51250"/>
                <a:gd name="adj2" fmla="val 99280"/>
                <a:gd name="adj3" fmla="val 25000"/>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9" name="Title 4"/>
          <p:cNvSpPr>
            <a:spLocks noGrp="1"/>
          </p:cNvSpPr>
          <p:nvPr>
            <p:ph type="title"/>
          </p:nvPr>
        </p:nvSpPr>
        <p:spPr>
          <a:xfrm>
            <a:off x="4975140" y="336823"/>
            <a:ext cx="3711660" cy="1937296"/>
          </a:xfrm>
        </p:spPr>
        <p:txBody>
          <a:bodyPr>
            <a:noAutofit/>
          </a:bodyPr>
          <a:lstStyle/>
          <a:p>
            <a:r>
              <a:rPr lang="en-US" sz="4000" b="1" dirty="0">
                <a:solidFill>
                  <a:schemeClr val="tx2">
                    <a:lumMod val="75000"/>
                  </a:schemeClr>
                </a:solidFill>
              </a:rPr>
              <a:t>How to Coach: The Coaching Cycle</a:t>
            </a:r>
            <a:endParaRPr lang="en-US" sz="4000" dirty="0"/>
          </a:p>
        </p:txBody>
      </p:sp>
    </p:spTree>
    <p:extLst>
      <p:ext uri="{BB962C8B-B14F-4D97-AF65-F5344CB8AC3E}">
        <p14:creationId xmlns:p14="http://schemas.microsoft.com/office/powerpoint/2010/main" val="80418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287969" y="4040980"/>
            <a:ext cx="8398831" cy="0"/>
          </a:xfrm>
          <a:prstGeom prst="line">
            <a:avLst/>
          </a:prstGeom>
          <a:ln w="571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7</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Observation??</a:t>
            </a:r>
          </a:p>
        </p:txBody>
      </p:sp>
      <p:grpSp>
        <p:nvGrpSpPr>
          <p:cNvPr id="9" name="Group 8"/>
          <p:cNvGrpSpPr/>
          <p:nvPr/>
        </p:nvGrpSpPr>
        <p:grpSpPr>
          <a:xfrm>
            <a:off x="6150799" y="1751912"/>
            <a:ext cx="1873241" cy="1820866"/>
            <a:chOff x="6915203" y="1353025"/>
            <a:chExt cx="1873241" cy="1820866"/>
          </a:xfrm>
        </p:grpSpPr>
        <p:pic>
          <p:nvPicPr>
            <p:cNvPr id="10242" name="Picture 2" descr="Image result for scared emoji"/>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41426" y="1353025"/>
              <a:ext cx="890777" cy="90265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lated imag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5555" y="2341222"/>
              <a:ext cx="812889" cy="81288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calm emoji"/>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5203" y="2321444"/>
              <a:ext cx="852447" cy="85244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1145172" y="2015279"/>
            <a:ext cx="2650210"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t>High-stakes</a:t>
            </a:r>
          </a:p>
          <a:p>
            <a:pPr marL="285750" indent="-285750">
              <a:buFont typeface="Arial" panose="020B0604020202020204" pitchFamily="34" charset="0"/>
              <a:buChar char="•"/>
            </a:pPr>
            <a:r>
              <a:rPr lang="en-US" sz="2200" dirty="0"/>
              <a:t>Evaluative</a:t>
            </a:r>
          </a:p>
          <a:p>
            <a:pPr marL="285750" indent="-285750">
              <a:buFont typeface="Arial" panose="020B0604020202020204" pitchFamily="34" charset="0"/>
              <a:buChar char="•"/>
            </a:pPr>
            <a:r>
              <a:rPr lang="en-US" sz="2200" dirty="0"/>
              <a:t>Implications for contract renewal</a:t>
            </a:r>
          </a:p>
        </p:txBody>
      </p:sp>
      <p:sp>
        <p:nvSpPr>
          <p:cNvPr id="15" name="TextBox 14"/>
          <p:cNvSpPr txBox="1"/>
          <p:nvPr/>
        </p:nvSpPr>
        <p:spPr>
          <a:xfrm>
            <a:off x="1202101" y="4683365"/>
            <a:ext cx="2312218"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t>Low-stakes</a:t>
            </a:r>
          </a:p>
          <a:p>
            <a:pPr marL="285750" indent="-285750">
              <a:buFont typeface="Arial" panose="020B0604020202020204" pitchFamily="34" charset="0"/>
              <a:buChar char="•"/>
            </a:pPr>
            <a:r>
              <a:rPr lang="en-US" sz="2200" dirty="0"/>
              <a:t>Non-evaluative</a:t>
            </a:r>
          </a:p>
        </p:txBody>
      </p:sp>
      <p:grpSp>
        <p:nvGrpSpPr>
          <p:cNvPr id="10" name="Group 9"/>
          <p:cNvGrpSpPr/>
          <p:nvPr/>
        </p:nvGrpSpPr>
        <p:grpSpPr>
          <a:xfrm>
            <a:off x="6150799" y="4200266"/>
            <a:ext cx="2017029" cy="1837240"/>
            <a:chOff x="6934216" y="3937334"/>
            <a:chExt cx="2017029" cy="1837240"/>
          </a:xfrm>
        </p:grpSpPr>
        <p:pic>
          <p:nvPicPr>
            <p:cNvPr id="10250" name="Picture 10" descr="Image result for zen emoji"/>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65054" y="3937334"/>
              <a:ext cx="1257461" cy="113171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sunglasses emoji"/>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3786" y="4851400"/>
              <a:ext cx="857459" cy="857459"/>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Image result for thumbs up emoji"/>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16" y="4826937"/>
              <a:ext cx="1098436" cy="94763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3417459" y="2053863"/>
            <a:ext cx="2859952" cy="1446550"/>
          </a:xfrm>
          <a:prstGeom prst="rect">
            <a:avLst/>
          </a:prstGeom>
        </p:spPr>
        <p:txBody>
          <a:bodyPr wrap="square">
            <a:spAutoFit/>
          </a:bodyPr>
          <a:lstStyle/>
          <a:p>
            <a:pPr marL="285750" indent="-285750">
              <a:buFont typeface="Arial" panose="020B0604020202020204" pitchFamily="34" charset="0"/>
              <a:buChar char="•"/>
            </a:pPr>
            <a:r>
              <a:rPr lang="en-US" sz="2200" dirty="0"/>
              <a:t>Summative</a:t>
            </a:r>
          </a:p>
          <a:p>
            <a:pPr marL="285750" indent="-285750">
              <a:buFont typeface="Arial" panose="020B0604020202020204" pitchFamily="34" charset="0"/>
              <a:buChar char="•"/>
            </a:pPr>
            <a:r>
              <a:rPr lang="en-US" sz="2200" dirty="0"/>
              <a:t>Conducted by principal or AP</a:t>
            </a:r>
          </a:p>
          <a:p>
            <a:pPr marL="285750" indent="-285750">
              <a:buFont typeface="Arial" panose="020B0604020202020204" pitchFamily="34" charset="0"/>
              <a:buChar char="•"/>
            </a:pPr>
            <a:r>
              <a:rPr lang="en-US" sz="2200" dirty="0"/>
              <a:t>Longer observation</a:t>
            </a:r>
          </a:p>
        </p:txBody>
      </p:sp>
      <p:sp>
        <p:nvSpPr>
          <p:cNvPr id="7" name="TextBox 6"/>
          <p:cNvSpPr txBox="1"/>
          <p:nvPr/>
        </p:nvSpPr>
        <p:spPr>
          <a:xfrm rot="16200000">
            <a:off x="-361065" y="2381255"/>
            <a:ext cx="2067511" cy="769441"/>
          </a:xfrm>
          <a:prstGeom prst="rect">
            <a:avLst/>
          </a:prstGeom>
          <a:noFill/>
        </p:spPr>
        <p:txBody>
          <a:bodyPr wrap="square" rtlCol="0">
            <a:spAutoFit/>
          </a:bodyPr>
          <a:lstStyle/>
          <a:p>
            <a:pPr algn="ctr"/>
            <a:r>
              <a:rPr lang="en-US" sz="2200" b="1" dirty="0"/>
              <a:t>Formal Observation</a:t>
            </a:r>
          </a:p>
        </p:txBody>
      </p:sp>
      <p:sp>
        <p:nvSpPr>
          <p:cNvPr id="16" name="TextBox 15"/>
          <p:cNvSpPr txBox="1"/>
          <p:nvPr/>
        </p:nvSpPr>
        <p:spPr>
          <a:xfrm rot="16200000">
            <a:off x="-420296" y="4734166"/>
            <a:ext cx="2185974" cy="769441"/>
          </a:xfrm>
          <a:prstGeom prst="rect">
            <a:avLst/>
          </a:prstGeom>
          <a:noFill/>
        </p:spPr>
        <p:txBody>
          <a:bodyPr wrap="square" rtlCol="0">
            <a:spAutoFit/>
          </a:bodyPr>
          <a:lstStyle/>
          <a:p>
            <a:pPr algn="ctr"/>
            <a:r>
              <a:rPr lang="en-US" sz="2200" b="1" dirty="0"/>
              <a:t>Informal MCL Observation</a:t>
            </a:r>
          </a:p>
        </p:txBody>
      </p:sp>
      <p:sp>
        <p:nvSpPr>
          <p:cNvPr id="8" name="Rectangle 7"/>
          <p:cNvSpPr/>
          <p:nvPr/>
        </p:nvSpPr>
        <p:spPr>
          <a:xfrm>
            <a:off x="3371382" y="4683365"/>
            <a:ext cx="2663659" cy="1107996"/>
          </a:xfrm>
          <a:prstGeom prst="rect">
            <a:avLst/>
          </a:prstGeom>
        </p:spPr>
        <p:txBody>
          <a:bodyPr wrap="square">
            <a:spAutoFit/>
          </a:bodyPr>
          <a:lstStyle/>
          <a:p>
            <a:pPr marL="285750" indent="-285750">
              <a:buFont typeface="Arial" panose="020B0604020202020204" pitchFamily="34" charset="0"/>
              <a:buChar char="•"/>
            </a:pPr>
            <a:r>
              <a:rPr lang="en-US" sz="2200" dirty="0"/>
              <a:t>Supportive</a:t>
            </a:r>
          </a:p>
          <a:p>
            <a:pPr marL="285750" indent="-285750">
              <a:buFont typeface="Arial" panose="020B0604020202020204" pitchFamily="34" charset="0"/>
              <a:buChar char="•"/>
            </a:pPr>
            <a:r>
              <a:rPr lang="en-US" sz="2200" dirty="0"/>
              <a:t>Timely, relevant</a:t>
            </a:r>
          </a:p>
          <a:p>
            <a:pPr marL="285750" indent="-285750">
              <a:buFont typeface="Arial" panose="020B0604020202020204" pitchFamily="34" charset="0"/>
              <a:buChar char="•"/>
            </a:pPr>
            <a:r>
              <a:rPr lang="en-US" sz="2200" dirty="0"/>
              <a:t>Short observation</a:t>
            </a:r>
          </a:p>
        </p:txBody>
      </p:sp>
      <p:pic>
        <p:nvPicPr>
          <p:cNvPr id="1026" name="Picture 2" descr="Related image"/>
          <p:cNvPicPr>
            <a:picLocks noChangeAspect="1" noChangeArrowheads="1"/>
          </p:cNvPicPr>
          <p:nvPr/>
        </p:nvPicPr>
        <p:blipFill>
          <a:blip r:embed="rId9">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743291" y="3429713"/>
            <a:ext cx="1437548" cy="139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02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8</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Before an Observation</a:t>
            </a:r>
          </a:p>
        </p:txBody>
      </p:sp>
      <p:graphicFrame>
        <p:nvGraphicFramePr>
          <p:cNvPr id="6" name="Diagram 5"/>
          <p:cNvGraphicFramePr/>
          <p:nvPr>
            <p:extLst>
              <p:ext uri="{D42A27DB-BD31-4B8C-83A1-F6EECF244321}">
                <p14:modId xmlns:p14="http://schemas.microsoft.com/office/powerpoint/2010/main" val="2698989428"/>
              </p:ext>
            </p:extLst>
          </p:nvPr>
        </p:nvGraphicFramePr>
        <p:xfrm>
          <a:off x="457200" y="1595335"/>
          <a:ext cx="8229600" cy="4552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Down 6"/>
          <p:cNvSpPr/>
          <p:nvPr/>
        </p:nvSpPr>
        <p:spPr>
          <a:xfrm rot="5400000">
            <a:off x="6452681" y="885217"/>
            <a:ext cx="622570" cy="2626468"/>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98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lgn="l"/>
            <a:r>
              <a:rPr lang="en-US" dirty="0"/>
              <a:t>© 2017 Public Impact                 	      	OpportunityCulture.org </a:t>
            </a:r>
          </a:p>
        </p:txBody>
      </p:sp>
      <p:sp>
        <p:nvSpPr>
          <p:cNvPr id="4" name="Slide Number Placeholder 3"/>
          <p:cNvSpPr>
            <a:spLocks noGrp="1"/>
          </p:cNvSpPr>
          <p:nvPr>
            <p:ph type="sldNum" sz="quarter" idx="12"/>
          </p:nvPr>
        </p:nvSpPr>
        <p:spPr/>
        <p:txBody>
          <a:bodyPr/>
          <a:lstStyle/>
          <a:p>
            <a:fld id="{F1886A22-0E8C-411E-A09E-05692142F1D7}" type="slidenum">
              <a:rPr lang="en-US" smtClean="0"/>
              <a:pPr/>
              <a:t>9</a:t>
            </a:fld>
            <a:endParaRPr lang="en-US"/>
          </a:p>
        </p:txBody>
      </p:sp>
      <p:sp>
        <p:nvSpPr>
          <p:cNvPr id="5" name="Title 4"/>
          <p:cNvSpPr>
            <a:spLocks noGrp="1"/>
          </p:cNvSpPr>
          <p:nvPr>
            <p:ph type="title"/>
          </p:nvPr>
        </p:nvSpPr>
        <p:spPr/>
        <p:txBody>
          <a:bodyPr>
            <a:normAutofit/>
          </a:bodyPr>
          <a:lstStyle/>
          <a:p>
            <a:r>
              <a:rPr lang="en-US" sz="4000" b="1" dirty="0">
                <a:solidFill>
                  <a:schemeClr val="accent1">
                    <a:lumMod val="75000"/>
                  </a:schemeClr>
                </a:solidFill>
              </a:rPr>
              <a:t>Agreeing on Expectations</a:t>
            </a:r>
          </a:p>
        </p:txBody>
      </p:sp>
      <p:pic>
        <p:nvPicPr>
          <p:cNvPr id="2050" name="Picture 2" descr="Image result for group talking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962" y="3315304"/>
            <a:ext cx="2787038" cy="25094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590004"/>
            <a:ext cx="8064230" cy="1569660"/>
          </a:xfrm>
          <a:prstGeom prst="rect">
            <a:avLst/>
          </a:prstGeom>
          <a:noFill/>
        </p:spPr>
        <p:txBody>
          <a:bodyPr wrap="square" rtlCol="0">
            <a:spAutoFit/>
          </a:bodyPr>
          <a:lstStyle/>
          <a:p>
            <a:r>
              <a:rPr lang="en-US" sz="2400" dirty="0"/>
              <a:t>Meet with your team teachers to:</a:t>
            </a:r>
          </a:p>
          <a:p>
            <a:pPr marL="285750" indent="-285750">
              <a:buFont typeface="Arial" panose="020B0604020202020204" pitchFamily="34" charset="0"/>
              <a:buChar char="•"/>
            </a:pPr>
            <a:r>
              <a:rPr lang="en-US" sz="2400" dirty="0"/>
              <a:t>Ask about </a:t>
            </a:r>
            <a:r>
              <a:rPr lang="en-US" sz="2400" b="1" dirty="0">
                <a:solidFill>
                  <a:schemeClr val="accent1">
                    <a:lumMod val="75000"/>
                  </a:schemeClr>
                </a:solidFill>
              </a:rPr>
              <a:t>previous experiences </a:t>
            </a:r>
            <a:r>
              <a:rPr lang="en-US" sz="2400" dirty="0"/>
              <a:t>with observation.</a:t>
            </a:r>
          </a:p>
          <a:p>
            <a:pPr marL="285750" indent="-285750">
              <a:buFont typeface="Arial" panose="020B0604020202020204" pitchFamily="34" charset="0"/>
              <a:buChar char="•"/>
            </a:pPr>
            <a:r>
              <a:rPr lang="en-US" sz="2400" dirty="0"/>
              <a:t>Clarify overall purpose for MCL observations: </a:t>
            </a:r>
            <a:r>
              <a:rPr lang="en-US" sz="2400" b="1" dirty="0">
                <a:solidFill>
                  <a:schemeClr val="accent1">
                    <a:lumMod val="75000"/>
                  </a:schemeClr>
                </a:solidFill>
              </a:rPr>
              <a:t>SUPPORT</a:t>
            </a:r>
            <a:r>
              <a:rPr lang="en-US" sz="2400" dirty="0"/>
              <a:t>!</a:t>
            </a:r>
          </a:p>
          <a:p>
            <a:pPr marL="285750" indent="-285750">
              <a:buFont typeface="Arial" panose="020B0604020202020204" pitchFamily="34" charset="0"/>
              <a:buChar char="•"/>
            </a:pPr>
            <a:r>
              <a:rPr lang="en-US" sz="2400" dirty="0"/>
              <a:t>Discuss your observation </a:t>
            </a:r>
            <a:r>
              <a:rPr lang="en-US" sz="2400" b="1" dirty="0">
                <a:solidFill>
                  <a:schemeClr val="accent1">
                    <a:lumMod val="75000"/>
                  </a:schemeClr>
                </a:solidFill>
              </a:rPr>
              <a:t>style and expectations</a:t>
            </a:r>
            <a:r>
              <a:rPr lang="en-US" sz="2400" dirty="0"/>
              <a:t>:</a:t>
            </a:r>
          </a:p>
        </p:txBody>
      </p:sp>
      <p:sp>
        <p:nvSpPr>
          <p:cNvPr id="8" name="Rectangle 7"/>
          <p:cNvSpPr/>
          <p:nvPr/>
        </p:nvSpPr>
        <p:spPr>
          <a:xfrm>
            <a:off x="554478" y="3042934"/>
            <a:ext cx="5515582" cy="3046988"/>
          </a:xfrm>
          <a:prstGeom prst="rect">
            <a:avLst/>
          </a:prstGeom>
        </p:spPr>
        <p:txBody>
          <a:bodyPr wrap="square">
            <a:spAutoFit/>
          </a:bodyPr>
          <a:lstStyle/>
          <a:p>
            <a:pPr marL="742950" lvl="1" indent="-285750">
              <a:buFont typeface="Arial" panose="020B0604020202020204" pitchFamily="34" charset="0"/>
              <a:buChar char="•"/>
            </a:pPr>
            <a:r>
              <a:rPr lang="en-US" sz="2400" dirty="0"/>
              <a:t>How will you move around the room?</a:t>
            </a:r>
          </a:p>
          <a:p>
            <a:pPr marL="742950" lvl="1" indent="-285750">
              <a:buFont typeface="Arial" panose="020B0604020202020204" pitchFamily="34" charset="0"/>
              <a:buChar char="•"/>
            </a:pPr>
            <a:r>
              <a:rPr lang="en-US" sz="2400" dirty="0"/>
              <a:t>How will you engage with students?</a:t>
            </a:r>
          </a:p>
          <a:p>
            <a:pPr marL="742950" lvl="1" indent="-285750">
              <a:buFont typeface="Arial" panose="020B0604020202020204" pitchFamily="34" charset="0"/>
              <a:buChar char="•"/>
            </a:pPr>
            <a:r>
              <a:rPr lang="en-US" sz="2400" dirty="0"/>
              <a:t>How will you jump in if you see an opportunity for support or clarification?</a:t>
            </a:r>
          </a:p>
          <a:p>
            <a:pPr marL="285750" indent="-285750">
              <a:buFont typeface="Arial" panose="020B0604020202020204" pitchFamily="34" charset="0"/>
              <a:buChar char="•"/>
            </a:pPr>
            <a:r>
              <a:rPr lang="en-US" sz="2400" dirty="0"/>
              <a:t>Plan for how you will tell </a:t>
            </a:r>
            <a:r>
              <a:rPr lang="en-US" sz="2400" b="1" dirty="0">
                <a:solidFill>
                  <a:schemeClr val="accent1">
                    <a:lumMod val="75000"/>
                  </a:schemeClr>
                </a:solidFill>
              </a:rPr>
              <a:t>students</a:t>
            </a:r>
            <a:r>
              <a:rPr lang="en-US" sz="2400" dirty="0"/>
              <a:t> about what’s happening when MCL visits. </a:t>
            </a:r>
          </a:p>
        </p:txBody>
      </p:sp>
    </p:spTree>
    <p:extLst>
      <p:ext uri="{BB962C8B-B14F-4D97-AF65-F5344CB8AC3E}">
        <p14:creationId xmlns:p14="http://schemas.microsoft.com/office/powerpoint/2010/main" val="1348684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A43AA103397748BFD4F884437AE62F" ma:contentTypeVersion="10" ma:contentTypeDescription="Create a new document." ma:contentTypeScope="" ma:versionID="32abf52b28e9756ebe92a8350d982586">
  <xsd:schema xmlns:xsd="http://www.w3.org/2001/XMLSchema" xmlns:xs="http://www.w3.org/2001/XMLSchema" xmlns:p="http://schemas.microsoft.com/office/2006/metadata/properties" xmlns:ns2="fbf88c96-2400-42d8-8ed9-06e8d33894c2" xmlns:ns3="f6b3f15d-861b-4600-8c21-ae04f1a06088" targetNamespace="http://schemas.microsoft.com/office/2006/metadata/properties" ma:root="true" ma:fieldsID="bb72b0f1bca3bfab8277a387123e877d" ns2:_="" ns3:_="">
    <xsd:import namespace="fbf88c96-2400-42d8-8ed9-06e8d33894c2"/>
    <xsd:import namespace="f6b3f15d-861b-4600-8c21-ae04f1a0608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b3f15d-861b-4600-8c21-ae04f1a0608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bf88c96-2400-42d8-8ed9-06e8d33894c2">
      <UserInfo>
        <DisplayName>Lucy Steiner</DisplayName>
        <AccountId>42</AccountId>
        <AccountType/>
      </UserInfo>
      <UserInfo>
        <DisplayName>Cassie Lutterloh</DisplayName>
        <AccountId>154</AccountId>
        <AccountType/>
      </UserInfo>
      <UserInfo>
        <DisplayName>Julia Fisher</DisplayName>
        <AccountId>269</AccountId>
        <AccountType/>
      </UserInfo>
      <UserInfo>
        <DisplayName>Nita Losoponkul</DisplayName>
        <AccountId>46</AccountId>
        <AccountType/>
      </UserInfo>
    </SharedWithUsers>
  </documentManagement>
</p:properties>
</file>

<file path=customXml/itemProps1.xml><?xml version="1.0" encoding="utf-8"?>
<ds:datastoreItem xmlns:ds="http://schemas.openxmlformats.org/officeDocument/2006/customXml" ds:itemID="{83B5B7F2-A8F6-4BF8-A89D-AF02089F4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8c96-2400-42d8-8ed9-06e8d33894c2"/>
    <ds:schemaRef ds:uri="f6b3f15d-861b-4600-8c21-ae04f1a06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D12439-8246-42AF-A560-7C654ED69AC9}">
  <ds:schemaRefs>
    <ds:schemaRef ds:uri="http://schemas.microsoft.com/sharepoint/v3/contenttype/forms"/>
  </ds:schemaRefs>
</ds:datastoreItem>
</file>

<file path=customXml/itemProps3.xml><?xml version="1.0" encoding="utf-8"?>
<ds:datastoreItem xmlns:ds="http://schemas.openxmlformats.org/officeDocument/2006/customXml" ds:itemID="{3B474E7C-18FD-4E7F-A39F-E42D718E7DFE}">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f6b3f15d-861b-4600-8c21-ae04f1a06088"/>
    <ds:schemaRef ds:uri="fbf88c96-2400-42d8-8ed9-06e8d33894c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8725</TotalTime>
  <Words>6366</Words>
  <Application>Microsoft Office PowerPoint</Application>
  <PresentationFormat>On-screen Show (4:3)</PresentationFormat>
  <Paragraphs>563</Paragraphs>
  <Slides>29</Slides>
  <Notes>29</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Corbel</vt:lpstr>
      <vt:lpstr>Garamond</vt:lpstr>
      <vt:lpstr>Times New Roman</vt:lpstr>
      <vt:lpstr>Office Theme</vt:lpstr>
      <vt:lpstr>PPT template</vt:lpstr>
      <vt:lpstr>PowerPoint Presentation</vt:lpstr>
      <vt:lpstr>Do Now</vt:lpstr>
      <vt:lpstr>Objectives</vt:lpstr>
      <vt:lpstr>Coaching: A Definition</vt:lpstr>
      <vt:lpstr>Feedback vs. Coaching</vt:lpstr>
      <vt:lpstr>How to Coach: The Coaching Cycle</vt:lpstr>
      <vt:lpstr>Observation??</vt:lpstr>
      <vt:lpstr>Before an Observation</vt:lpstr>
      <vt:lpstr>Agreeing on Expectations</vt:lpstr>
      <vt:lpstr>Before an Observation</vt:lpstr>
      <vt:lpstr>Determine the Purpose</vt:lpstr>
      <vt:lpstr>Before an Observation</vt:lpstr>
      <vt:lpstr>Determine Observation Tool</vt:lpstr>
      <vt:lpstr>Generic, Quick Observation Tools</vt:lpstr>
      <vt:lpstr>Tool #1</vt:lpstr>
      <vt:lpstr>Tool #2</vt:lpstr>
      <vt:lpstr>Tool #3</vt:lpstr>
      <vt:lpstr>Tool #4</vt:lpstr>
      <vt:lpstr>During an Observation: Watching     the Team Teacher Teach</vt:lpstr>
      <vt:lpstr>During Observation: Practice!</vt:lpstr>
      <vt:lpstr>After Observation</vt:lpstr>
      <vt:lpstr>Six Steps for Effective Feedback</vt:lpstr>
      <vt:lpstr>Criteria for Action Steps</vt:lpstr>
      <vt:lpstr>Coaching Demonstration</vt:lpstr>
      <vt:lpstr>Practice!</vt:lpstr>
      <vt:lpstr>Practice!</vt:lpstr>
      <vt:lpstr>Debrief Role-Play</vt:lpstr>
      <vt:lpstr>Pop Quiz!</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Kendall</dc:creator>
  <cp:lastModifiedBy>Beverley Tyndall</cp:lastModifiedBy>
  <cp:revision>124</cp:revision>
  <dcterms:modified xsi:type="dcterms:W3CDTF">2017-08-14T18:54:39Z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0x010100ACA43AA103397748BFD4F884437AE62F</vt:lpwstr>
  </property>
</Properties>
</file>