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7"/>
  </p:notesMasterIdLst>
  <p:sldIdLst>
    <p:sldId id="257" r:id="rId6"/>
    <p:sldId id="323" r:id="rId7"/>
    <p:sldId id="329" r:id="rId8"/>
    <p:sldId id="328" r:id="rId9"/>
    <p:sldId id="325" r:id="rId10"/>
    <p:sldId id="326" r:id="rId11"/>
    <p:sldId id="322" r:id="rId12"/>
    <p:sldId id="327" r:id="rId13"/>
    <p:sldId id="307" r:id="rId14"/>
    <p:sldId id="309"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1" name="Rob" initials="R" lastIdx="1" clrIdx="1"/>
  <p:cmAuthor id="2" name="Nita" initials="N" lastIdx="18" clrIdx="2"/>
  <p:cmAuthor id="3" name="Nita Losoponkul" initials="NL" lastIdx="41" clrIdx="3">
    <p:extLst/>
  </p:cmAuthor>
  <p:cmAuthor id="4" name="romain bertrand" initials="rb" lastIdx="6" clrIdx="4">
    <p:extLst/>
  </p:cmAuthor>
  <p:cmAuthor id="5" name="Rob Weldon" initials="RW" lastIdx="1" clrIdx="5">
    <p:extLst/>
  </p:cmAuthor>
  <p:cmAuthor id="6" name="Lucy Steiner" initials="LS" lastIdx="9" clrIdx="6">
    <p:extLst/>
  </p:cmAuthor>
  <p:cmAuthor id="7" name="Cassie Lutterloh" initials="CL" lastIdx="14" clrIdx="7">
    <p:extLst/>
  </p:cmAuthor>
  <p:cmAuthor id="8" name="Julia Fisher" initials="JF" lastIdx="6" clrIdx="8">
    <p:extLst/>
  </p:cmAuthor>
  <p:cmAuthor id="9" name="Cassie Lutterloh" initials="CL [2]" lastIdx="3" clrIdx="9">
    <p:extLst/>
  </p:cmAuthor>
  <p:cmAuthor id="10" name="Kendall King" initials="KK" lastIdx="3" clrIdx="10">
    <p:extLst/>
  </p:cmAuthor>
  <p:cmAuthor id="11" name="Tim Field" initials="TF" lastIdx="1" clrIdx="11">
    <p:extLst/>
  </p:cmAuthor>
  <p:cmAuthor id="12" name="Shonaka" initials="SE" lastIdx="2"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14"/>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69" autoAdjust="0"/>
  </p:normalViewPr>
  <p:slideViewPr>
    <p:cSldViewPr snapToGrid="0">
      <p:cViewPr varScale="1">
        <p:scale>
          <a:sx n="61" d="100"/>
          <a:sy n="61" d="100"/>
        </p:scale>
        <p:origin x="1578"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baseline="0" dirty="0"/>
          </a:p>
          <a:p>
            <a:endParaRPr lang="en-US" b="1" i="1"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41088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 </a:t>
            </a:r>
            <a:r>
              <a:rPr lang="en-US" sz="1200" b="0" i="0" kern="1200" dirty="0">
                <a:solidFill>
                  <a:schemeClr val="tx1"/>
                </a:solidFill>
                <a:effectLst/>
                <a:latin typeface="+mn-lt"/>
                <a:ea typeface="+mn-ea"/>
                <a:cs typeface="+mn-cs"/>
              </a:rPr>
              <a:t>Acknowledge that there are many different coaching frameworks and state why we’ll be using Leverage Leadership for</a:t>
            </a:r>
            <a:r>
              <a:rPr lang="en-US" sz="1200" b="0" i="0" kern="1200" baseline="0" dirty="0">
                <a:solidFill>
                  <a:schemeClr val="tx1"/>
                </a:solidFill>
                <a:effectLst/>
                <a:latin typeface="+mn-lt"/>
                <a:ea typeface="+mn-ea"/>
                <a:cs typeface="+mn-cs"/>
              </a:rPr>
              <a:t> this training.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What coaching frameworks have you used in previous roles and/or will you use at your school?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[Listen for: GROW, Leverage Leadership (Paul </a:t>
            </a:r>
            <a:r>
              <a:rPr lang="en-US" sz="1200" kern="1200" baseline="0" dirty="0" err="1">
                <a:solidFill>
                  <a:schemeClr val="tx1"/>
                </a:solidFill>
                <a:effectLst/>
                <a:latin typeface="+mn-lt"/>
                <a:ea typeface="+mn-ea"/>
                <a:cs typeface="+mn-cs"/>
              </a:rPr>
              <a:t>Bambrick-Santoyo</a:t>
            </a:r>
            <a:r>
              <a:rPr lang="en-US" sz="1200" kern="1200" baseline="0" dirty="0">
                <a:solidFill>
                  <a:schemeClr val="tx1"/>
                </a:solidFill>
                <a:effectLst/>
                <a:latin typeface="+mn-lt"/>
                <a:ea typeface="+mn-ea"/>
                <a:cs typeface="+mn-cs"/>
              </a:rPr>
              <a:t>), Art of Coaching, Real Time Teacher Coaching (CT3)]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to animate]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many different coaching frameworks out there that you may use at your school, including GROW, </a:t>
            </a:r>
            <a:r>
              <a:rPr lang="en-US" sz="1200" i="1" kern="1200" dirty="0">
                <a:solidFill>
                  <a:schemeClr val="tx1"/>
                </a:solidFill>
                <a:effectLst/>
                <a:latin typeface="+mn-lt"/>
                <a:ea typeface="+mn-ea"/>
                <a:cs typeface="+mn-cs"/>
              </a:rPr>
              <a:t>The Art of Coaching, Leverage Leadership</a:t>
            </a:r>
            <a:r>
              <a:rPr lang="en-US" sz="1200" kern="1200" dirty="0">
                <a:solidFill>
                  <a:schemeClr val="tx1"/>
                </a:solidFill>
                <a:effectLst/>
                <a:latin typeface="+mn-lt"/>
                <a:ea typeface="+mn-ea"/>
                <a:cs typeface="+mn-cs"/>
              </a:rPr>
              <a:t>, and others.</a:t>
            </a:r>
            <a:r>
              <a:rPr lang="en-US" sz="1200" kern="1200" baseline="0" dirty="0">
                <a:solidFill>
                  <a:schemeClr val="tx1"/>
                </a:solidFill>
                <a:effectLst/>
                <a:latin typeface="+mn-lt"/>
                <a:ea typeface="+mn-ea"/>
                <a:cs typeface="+mn-cs"/>
              </a:rPr>
              <a:t> Today, we’re using </a:t>
            </a:r>
            <a:r>
              <a:rPr lang="en-US" sz="1200" kern="1200" dirty="0">
                <a:solidFill>
                  <a:schemeClr val="tx1"/>
                </a:solidFill>
                <a:effectLst/>
                <a:latin typeface="+mn-lt"/>
                <a:ea typeface="+mn-ea"/>
                <a:cs typeface="+mn-cs"/>
              </a:rPr>
              <a:t>one strong framework that some of the most successful MCLs across the country use—</a:t>
            </a:r>
            <a:r>
              <a:rPr lang="en-US" sz="1200" i="1" kern="1200" dirty="0">
                <a:solidFill>
                  <a:schemeClr val="tx1"/>
                </a:solidFill>
                <a:effectLst/>
                <a:latin typeface="+mn-lt"/>
                <a:ea typeface="+mn-ea"/>
                <a:cs typeface="+mn-cs"/>
              </a:rPr>
              <a:t>Leverage Leadership</a:t>
            </a:r>
            <a:r>
              <a:rPr lang="en-US" sz="1200" kern="1200" dirty="0">
                <a:solidFill>
                  <a:schemeClr val="tx1"/>
                </a:solidFill>
                <a:effectLst/>
                <a:latin typeface="+mn-lt"/>
                <a:ea typeface="+mn-ea"/>
                <a:cs typeface="+mn-cs"/>
              </a:rPr>
              <a:t>. As we practice today with </a:t>
            </a:r>
            <a:r>
              <a:rPr lang="en-US" sz="1200" i="1" kern="1200" dirty="0">
                <a:solidFill>
                  <a:schemeClr val="tx1"/>
                </a:solidFill>
                <a:effectLst/>
                <a:latin typeface="+mn-lt"/>
                <a:ea typeface="+mn-ea"/>
                <a:cs typeface="+mn-cs"/>
              </a:rPr>
              <a:t>Leverage Leadership</a:t>
            </a:r>
            <a:r>
              <a:rPr lang="en-US" sz="1200" kern="1200" dirty="0">
                <a:solidFill>
                  <a:schemeClr val="tx1"/>
                </a:solidFill>
                <a:effectLst/>
                <a:latin typeface="+mn-lt"/>
                <a:ea typeface="+mn-ea"/>
                <a:cs typeface="+mn-cs"/>
              </a:rPr>
              <a:t>, please engage fully even if this is not the framework used at your school. Since they all share a common structure, you will be able to take this practice and apply it at your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637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E0F6AD-62DB-4E88-B2AF-467A2D33D623}" type="slidenum">
              <a:rPr lang="en-US" smtClean="0"/>
              <a:pPr/>
              <a:t>11</a:t>
            </a:fld>
            <a:endParaRPr lang="en-US"/>
          </a:p>
        </p:txBody>
      </p:sp>
    </p:spTree>
    <p:extLst>
      <p:ext uri="{BB962C8B-B14F-4D97-AF65-F5344CB8AC3E}">
        <p14:creationId xmlns:p14="http://schemas.microsoft.com/office/powerpoint/2010/main" val="76141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 </a:t>
            </a:r>
            <a:r>
              <a:rPr lang="en-US" sz="1200" b="0" i="1" kern="1200" dirty="0">
                <a:solidFill>
                  <a:schemeClr val="tx1"/>
                </a:solidFill>
                <a:effectLst/>
                <a:latin typeface="+mn-lt"/>
                <a:ea typeface="+mn-ea"/>
                <a:cs typeface="+mn-cs"/>
              </a:rPr>
              <a:t>Modify this slide if</a:t>
            </a:r>
            <a:r>
              <a:rPr lang="en-US" sz="1200" b="0" i="1" kern="1200" baseline="0" dirty="0">
                <a:solidFill>
                  <a:schemeClr val="tx1"/>
                </a:solidFill>
                <a:effectLst/>
                <a:latin typeface="+mn-lt"/>
                <a:ea typeface="+mn-ea"/>
                <a:cs typeface="+mn-cs"/>
              </a:rPr>
              <a:t> the sessions shown on it do not match what sessions were delivered on Day 1.</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 </a:t>
            </a:r>
            <a:r>
              <a:rPr lang="en-US" sz="1200" b="0" i="0" kern="1200" dirty="0">
                <a:solidFill>
                  <a:schemeClr val="tx1"/>
                </a:solidFill>
                <a:effectLst/>
                <a:latin typeface="+mn-lt"/>
                <a:ea typeface="+mn-ea"/>
                <a:cs typeface="+mn-cs"/>
              </a:rPr>
              <a:t>Review Day 1 sessions</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2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 </a:t>
            </a:r>
            <a:r>
              <a:rPr lang="en-US" sz="1200" b="1" i="1" u="none" strike="noStrike" cap="none" dirty="0">
                <a:solidFill>
                  <a:schemeClr val="dk1"/>
                </a:solidFill>
                <a:latin typeface="+mn-lt"/>
                <a:ea typeface="Calibri"/>
                <a:cs typeface="Calibri"/>
                <a:sym typeface="Calibri"/>
              </a:rPr>
              <a:t>(throughout the slides, put this in your own words):</a:t>
            </a:r>
            <a:endParaRPr lang="en-US" sz="1200" b="1" i="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Yesterday, we talked about your new MCL role, the support structures you have at the school and district level to support you in your role, and how to launch leadership and your team, and we set the stage for thinking about supporting adults by learning about and practicing giving growth-oriented feedback.</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Before we dive into Day 2, I’d love to hear some reflections on Day 1. What were some of the key takeaways you had when you left the session yesterday? These could be “aha” moments, next steps you set for yourself, or things you wonder about as you look ahead to today and tomorrow. [Have 2 or 3 volunteers share.]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282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Objectives of this slide:</a:t>
            </a:r>
            <a:r>
              <a:rPr lang="en-US" b="0" i="0" baseline="0" dirty="0"/>
              <a:t> Remind participants to take note of action steps they think of throughout the day.</a:t>
            </a:r>
          </a:p>
          <a:p>
            <a:endParaRPr lang="en-US" b="0" i="0" baseline="0" dirty="0"/>
          </a:p>
          <a:p>
            <a:r>
              <a:rPr lang="en-US" b="1" i="1" baseline="0" dirty="0"/>
              <a:t>Estimated time: &lt;1 minute</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If you turn to page</a:t>
            </a:r>
            <a:r>
              <a:rPr lang="en-US" baseline="0" dirty="0"/>
              <a:t> three of the action planner, you can see some of the suggested summer actions under Leading a Team and Achieving Instructional Excellence. Today’s sessions focus on planning what excellent teaching looks like for you, and planning how to coach your teachers. </a:t>
            </a:r>
            <a:endParaRPr lang="en-US" dirty="0"/>
          </a:p>
          <a:p>
            <a:pPr marL="171450" indent="-171450">
              <a:buFont typeface="Arial" panose="020B0604020202020204" pitchFamily="34" charset="0"/>
              <a:buChar char="•"/>
            </a:pPr>
            <a:r>
              <a:rPr lang="en-US" dirty="0"/>
              <a:t>Remember, as we go through today,</a:t>
            </a:r>
            <a:r>
              <a:rPr lang="en-US" baseline="0" dirty="0"/>
              <a:t> if you think of any new action steps to do this summer, you can keep track of your thoughts in your action planner.</a:t>
            </a:r>
            <a:endParaRPr lang="en-US" b="0" i="0" u="none"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055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Video</a:t>
            </a:r>
            <a:r>
              <a:rPr lang="en-US" b="1" i="1" baseline="0" dirty="0"/>
              <a:t> link: </a:t>
            </a:r>
            <a:r>
              <a:rPr lang="en-US" baseline="0" dirty="0"/>
              <a:t>https://www.matchminis.org/videos/for-coaches/38/running-effective-coaching/ </a:t>
            </a:r>
          </a:p>
          <a:p>
            <a:endParaRPr lang="en-US" b="1" baseline="0" dirty="0"/>
          </a:p>
          <a:p>
            <a:r>
              <a:rPr lang="en-US" b="1" baseline="0" dirty="0"/>
              <a:t>NOTE: </a:t>
            </a:r>
            <a:r>
              <a:rPr lang="en-US" baseline="0" dirty="0"/>
              <a:t>the embed function is disabled for this video, so click on the linked image in the slide, which will open the web browser. Click “skip” to bypass their registration page. Then click the “play full screen” icon on the bottom right. Click “esc” when finished to exit </a:t>
            </a:r>
            <a:r>
              <a:rPr lang="en-US" baseline="0"/>
              <a:t>full screen mode.</a:t>
            </a:r>
            <a:endParaRPr lang="en-US" baseline="0" dirty="0"/>
          </a:p>
          <a:p>
            <a:endParaRPr lang="en-US" baseline="0" dirty="0"/>
          </a:p>
          <a:p>
            <a:r>
              <a:rPr lang="en-US" b="1" i="1" baseline="0" dirty="0"/>
              <a:t>Objective of this Slide:</a:t>
            </a:r>
            <a:r>
              <a:rPr lang="en-US" b="0" i="0" baseline="0" dirty="0"/>
              <a:t> Participants watch video about components of coaching and reflect on what is familiar and what is new. </a:t>
            </a:r>
            <a:endParaRPr lang="en-US" b="1" i="1" baseline="0" dirty="0"/>
          </a:p>
          <a:p>
            <a:endParaRPr lang="en-US" b="1" i="1" baseline="0" dirty="0"/>
          </a:p>
          <a:p>
            <a:r>
              <a:rPr lang="en-US" b="1" i="1" baseline="0" dirty="0"/>
              <a:t>Estimated Time:</a:t>
            </a:r>
            <a:r>
              <a:rPr lang="en-US" baseline="0" dirty="0"/>
              <a:t> </a:t>
            </a:r>
            <a:r>
              <a:rPr lang="en-US" b="1" i="1" baseline="0" dirty="0"/>
              <a:t>5 minutes</a:t>
            </a:r>
          </a:p>
          <a:p>
            <a:endParaRPr lang="en-US" baseline="0" dirty="0"/>
          </a:p>
          <a:p>
            <a:r>
              <a:rPr lang="en-US" b="1" i="1" baseline="0" dirty="0"/>
              <a:t>Facilitator says:</a:t>
            </a:r>
          </a:p>
          <a:p>
            <a:pPr marL="171450" indent="-171450">
              <a:buFont typeface="Arial" panose="020B0604020202020204" pitchFamily="34" charset="0"/>
              <a:buChar char="•"/>
            </a:pPr>
            <a:r>
              <a:rPr lang="en-US" baseline="0" dirty="0"/>
              <a:t>We’re going to be incorporating a couple of frameworks and strategies to talk about effective coaching today, but first we want to start off with a quick video from Match Minis that we think does a good job of framing the topics we will dive into today. While you watch, write down some notes about things you hear that are familiar to you from previous experiences as a coach or being coached, and things that are new or different than your previous experiences with coaching. </a:t>
            </a:r>
          </a:p>
          <a:p>
            <a:pPr marL="171450" indent="-171450">
              <a:buFont typeface="Arial" panose="020B0604020202020204" pitchFamily="34" charset="0"/>
              <a:buChar char="•"/>
            </a:pPr>
            <a:r>
              <a:rPr lang="en-US" baseline="0" dirty="0"/>
              <a:t>[Play video.]</a:t>
            </a:r>
          </a:p>
          <a:p>
            <a:pPr marL="171450" indent="-171450">
              <a:buFont typeface="Arial" panose="020B0604020202020204" pitchFamily="34" charset="0"/>
              <a:buChar char="•"/>
            </a:pPr>
            <a:r>
              <a:rPr lang="en-US" baseline="0" dirty="0"/>
              <a:t>[After video, have a few participants share their thoughts.]</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a:p>
        </p:txBody>
      </p:sp>
    </p:spTree>
    <p:extLst>
      <p:ext uri="{BB962C8B-B14F-4D97-AF65-F5344CB8AC3E}">
        <p14:creationId xmlns:p14="http://schemas.microsoft.com/office/powerpoint/2010/main" val="375068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Provide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framing for the day—</a:t>
            </a:r>
            <a:r>
              <a:rPr lang="en-US" sz="1200" b="0" i="0" kern="1200" baseline="0" dirty="0">
                <a:solidFill>
                  <a:schemeClr val="tx1"/>
                </a:solidFill>
                <a:effectLst/>
                <a:latin typeface="+mn-lt"/>
                <a:ea typeface="+mn-ea"/>
                <a:cs typeface="+mn-cs"/>
              </a:rPr>
              <a:t>what to coach and how to coach</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coaching skills we’ll learn about and practice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today will be essential to your role as an MCL. While coaching isn’t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thing an MCL does, it is one of the most important functions of the role, to develop team teachers to have an increasingly</a:t>
            </a:r>
            <a:r>
              <a:rPr lang="en-US" sz="1200" kern="1200" baseline="0" dirty="0">
                <a:solidFill>
                  <a:schemeClr val="tx1"/>
                </a:solidFill>
                <a:effectLst/>
                <a:latin typeface="+mn-lt"/>
                <a:ea typeface="+mn-ea"/>
                <a:cs typeface="+mn-cs"/>
              </a:rPr>
              <a:t> greater impact on student learning</a:t>
            </a:r>
            <a:r>
              <a:rPr lang="en-US" sz="1200" kern="1200" dirty="0">
                <a:solidFill>
                  <a:schemeClr val="tx1"/>
                </a:solidFill>
                <a:effectLst/>
                <a:latin typeface="+mn-lt"/>
                <a:ea typeface="+mn-ea"/>
                <a:cs typeface="+mn-cs"/>
              </a:rPr>
              <a:t>. We’ve broken the day into two key topics: What to Coach [click to animate], similar to the “Clarifying</a:t>
            </a:r>
            <a:r>
              <a:rPr lang="en-US" sz="1200" kern="1200" baseline="0" dirty="0">
                <a:solidFill>
                  <a:schemeClr val="tx1"/>
                </a:solidFill>
                <a:effectLst/>
                <a:latin typeface="+mn-lt"/>
                <a:ea typeface="+mn-ea"/>
                <a:cs typeface="+mn-cs"/>
              </a:rPr>
              <a:t> Instructional Vision” piece mentioned in the video,</a:t>
            </a:r>
            <a:r>
              <a:rPr lang="en-US" sz="1200" kern="1200" dirty="0">
                <a:solidFill>
                  <a:schemeClr val="tx1"/>
                </a:solidFill>
                <a:effectLst/>
                <a:latin typeface="+mn-lt"/>
                <a:ea typeface="+mn-ea"/>
                <a:cs typeface="+mn-cs"/>
              </a:rPr>
              <a:t> and How to Coach [click to animate], which dives into quality feedback. We want you to leave </a:t>
            </a:r>
            <a:r>
              <a:rPr lang="en-US" sz="1200" kern="1200" baseline="0" dirty="0">
                <a:solidFill>
                  <a:schemeClr val="tx1"/>
                </a:solidFill>
                <a:effectLst/>
                <a:latin typeface="+mn-lt"/>
                <a:ea typeface="+mn-ea"/>
                <a:cs typeface="+mn-cs"/>
              </a:rPr>
              <a:t>with strategies for identifying instructional strengths and areas of growth for your team teachers, a clear approach for facilitating a coaching cycle and conversation, and time to practice how to support your teachers to improve their instruction. </a:t>
            </a:r>
            <a:endParaRPr lang="en-US" sz="1200" b="0" i="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601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Review objectives for “What to Coach” session</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notes: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first session will be focused on What to Coach and dive into the concept of instructional excellence.</a:t>
            </a:r>
          </a:p>
          <a:p>
            <a:pPr marL="0" indent="0">
              <a:buFont typeface="Arial" panose="020B0604020202020204" pitchFamily="34" charset="0"/>
              <a:buNone/>
            </a:pPr>
            <a:endParaRPr lang="en-US" sz="1200" b="0" i="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786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Provide</a:t>
            </a:r>
            <a:r>
              <a:rPr lang="en-US" sz="1200" b="0" i="0" kern="1200" baseline="0" dirty="0">
                <a:solidFill>
                  <a:schemeClr val="tx1"/>
                </a:solidFill>
                <a:effectLst/>
                <a:latin typeface="+mn-lt"/>
                <a:ea typeface="+mn-ea"/>
                <a:cs typeface="+mn-cs"/>
              </a:rPr>
              <a:t> more context on “What to Coach” session</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5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“What to Coach” session today focuses on thinking about the actual teaching skills you can support your teachers with. The best way to explain the goal of the session is through some illustrations.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[click for first picture of crazy classroom] Let’s say it’s Day 1 of the school year and you walk into one of your team teacher’s classrooms and see this.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many things do you see that you could potentially address in this classroom? </a:t>
            </a:r>
          </a:p>
          <a:p>
            <a:pPr marL="1085850" lvl="2" indent="-171450">
              <a:buFont typeface="Arial" panose="020B0604020202020204" pitchFamily="34" charset="0"/>
              <a:buChar char="•"/>
            </a:pPr>
            <a:r>
              <a:rPr lang="en-US" sz="1200" i="0" kern="1200" dirty="0">
                <a:solidFill>
                  <a:schemeClr val="tx1"/>
                </a:solidFill>
                <a:effectLst/>
                <a:latin typeface="+mn-lt"/>
                <a:ea typeface="+mn-ea"/>
                <a:cs typeface="+mn-cs"/>
              </a:rPr>
              <a:t>[Listen for: too many to count. Everything.]</a:t>
            </a:r>
            <a:r>
              <a:rPr lang="en-US" sz="1200" i="1"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Exactly. As an experienced teacher yourself, you are likely to walk into a classroom and immediately see 15 things you want to change right away.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question becomes: </a:t>
            </a:r>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here do you start? How do you prioritize?</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[click for second picture of engaged classroom] As an MCL, you may also walk into a classroom like this.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What’s different about this image compared to the last one? </a:t>
            </a:r>
          </a:p>
          <a:p>
            <a:pPr marL="1085850" lvl="2" indent="-171450">
              <a:buFont typeface="Arial" panose="020B0604020202020204" pitchFamily="34" charset="0"/>
              <a:buChar char="•"/>
            </a:pPr>
            <a:r>
              <a:rPr lang="en-US" sz="1200" i="0" kern="1200" dirty="0">
                <a:solidFill>
                  <a:schemeClr val="tx1"/>
                </a:solidFill>
                <a:effectLst/>
                <a:latin typeface="+mn-lt"/>
                <a:ea typeface="+mn-ea"/>
                <a:cs typeface="+mn-cs"/>
              </a:rPr>
              <a:t>[Listen for: Students are engaged, things are orderly, teacher is working with small groups, more learning is happening.]</a:t>
            </a:r>
            <a:r>
              <a:rPr lang="en-US" sz="1200" i="1" kern="1200" dirty="0">
                <a:solidFill>
                  <a:schemeClr val="tx1"/>
                </a:solidFill>
                <a:effectLst/>
                <a:latin typeface="+mn-lt"/>
                <a:ea typeface="+mn-ea"/>
                <a:cs typeface="+mn-cs"/>
              </a:rPr>
              <a:t> </a:t>
            </a:r>
          </a:p>
          <a:p>
            <a:pPr marL="630936" lvl="2" indent="-171450">
              <a:buFont typeface="Arial" panose="020B0604020202020204" pitchFamily="34" charset="0"/>
              <a:buChar char="•"/>
            </a:pPr>
            <a:r>
              <a:rPr lang="en-US" sz="1200" kern="1200" dirty="0">
                <a:solidFill>
                  <a:schemeClr val="tx1"/>
                </a:solidFill>
                <a:effectLst/>
                <a:latin typeface="+mn-lt"/>
                <a:ea typeface="+mn-ea"/>
                <a:cs typeface="+mn-cs"/>
              </a:rPr>
              <a:t>Great. But as an MCL, you are still responsible for helping this teacher and her students grow even more. So even though this teacher has things under control and appears to be doing pretty well, you have to identify the skills that will help take her from good to great or great to excellent.</a:t>
            </a:r>
            <a:r>
              <a:rPr lang="en-US" sz="1200" kern="1200" baseline="0" dirty="0">
                <a:solidFill>
                  <a:schemeClr val="tx1"/>
                </a:solidFill>
                <a:effectLst/>
                <a:latin typeface="+mn-lt"/>
                <a:ea typeface="+mn-ea"/>
                <a:cs typeface="+mn-cs"/>
              </a:rPr>
              <a:t> An MCL isn’t there just to support early-career or struggling teachers, but for all teachers to have effective support at any point in their careers.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[click for both pictures to appear together] In the “What to Coach” session, we’ll use the collective experience and expertise in this room to think about what makes instruction excellent and provide some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help you think through the instructional skills that you can focus on as an MCL with your team teachers,</a:t>
            </a:r>
            <a:r>
              <a:rPr lang="en-US" sz="1200" kern="1200" baseline="0" dirty="0">
                <a:solidFill>
                  <a:schemeClr val="tx1"/>
                </a:solidFill>
                <a:effectLst/>
                <a:latin typeface="+mn-lt"/>
                <a:ea typeface="+mn-ea"/>
                <a:cs typeface="+mn-cs"/>
              </a:rPr>
              <a:t> regardless of where they are in their development.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50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Review objectives for “How to Coach” session</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notes: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second session will be focused on How to Coach. We’ll spend time thinking about what we </a:t>
            </a:r>
            <a:r>
              <a:rPr lang="en-US" sz="1200" b="0" i="1" kern="1200" baseline="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as MCLs to support teacher development once we’ve identified their instructional strengths and growth areas.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At the end of the day, we will do a final application activity where we combine the knowledge and skills learned, watching a video of a lesson and planning how we would coach the teacher to improve. </a:t>
            </a:r>
          </a:p>
          <a:p>
            <a:pPr marL="0" indent="0">
              <a:buFont typeface="Arial" panose="020B0604020202020204" pitchFamily="34" charset="0"/>
              <a:buNone/>
            </a:pPr>
            <a:endParaRPr lang="en-US" sz="1200" b="0" i="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746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 </a:t>
            </a:r>
            <a:r>
              <a:rPr lang="en-US" sz="1200" b="0" i="0" kern="1200" dirty="0">
                <a:solidFill>
                  <a:schemeClr val="tx1"/>
                </a:solidFill>
                <a:effectLst/>
                <a:latin typeface="+mn-lt"/>
                <a:ea typeface="+mn-ea"/>
                <a:cs typeface="+mn-cs"/>
              </a:rPr>
              <a:t>Briefly introduce the coaching cycle</a:t>
            </a:r>
            <a:r>
              <a:rPr lang="en-US" sz="1200" b="0" i="0" kern="1200" baseline="0" dirty="0">
                <a:solidFill>
                  <a:schemeClr val="tx1"/>
                </a:solidFill>
                <a:effectLst/>
                <a:latin typeface="+mn-lt"/>
                <a:ea typeface="+mn-ea"/>
                <a:cs typeface="+mn-cs"/>
              </a:rPr>
              <a:t> and that coaching is an iterative process.</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&lt;2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“How to Coach” session focuses on developing your adult leadership skills to lead your teachers to improve their instructional skills.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dive into the components of a coaching cycle. Some of you may have experience with different approaches to coaching and may have</a:t>
            </a:r>
            <a:r>
              <a:rPr lang="en-US" sz="1200" kern="1200" baseline="0" dirty="0">
                <a:solidFill>
                  <a:schemeClr val="tx1"/>
                </a:solidFill>
                <a:effectLst/>
                <a:latin typeface="+mn-lt"/>
                <a:ea typeface="+mn-ea"/>
                <a:cs typeface="+mn-cs"/>
              </a:rPr>
              <a:t> seen or used other coaching cycles. They’re generally pretty consistent in their main components and are similar to this one. During the How to Coach session, we’ll talk about building relationships with teachers, observing teacher practice, facilitating coaching conversations to support teachers with identifying their action steps, and finally providing interventions and support to help teachers develop.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Let’s define “action step” at this point, as it comes up in both sessions. </a:t>
            </a:r>
            <a:r>
              <a:rPr lang="en-US" sz="1200" kern="1200" dirty="0">
                <a:solidFill>
                  <a:schemeClr val="tx1"/>
                </a:solidFill>
                <a:effectLst/>
                <a:latin typeface="+mn-lt"/>
                <a:ea typeface="+mn-ea"/>
                <a:cs typeface="+mn-cs"/>
              </a:rPr>
              <a:t>An action step is the specific instructional</a:t>
            </a:r>
            <a:r>
              <a:rPr lang="en-US" sz="1200" kern="1200" baseline="0" dirty="0">
                <a:solidFill>
                  <a:schemeClr val="tx1"/>
                </a:solidFill>
                <a:effectLst/>
                <a:latin typeface="+mn-lt"/>
                <a:ea typeface="+mn-ea"/>
                <a:cs typeface="+mn-cs"/>
              </a:rPr>
              <a:t> skill or strategy </a:t>
            </a:r>
            <a:r>
              <a:rPr lang="en-US" sz="1200" kern="1200" dirty="0">
                <a:solidFill>
                  <a:schemeClr val="tx1"/>
                </a:solidFill>
                <a:effectLst/>
                <a:latin typeface="+mn-lt"/>
                <a:ea typeface="+mn-ea"/>
                <a:cs typeface="+mn-cs"/>
              </a:rPr>
              <a:t>a teacher is working on and expected to implement immediately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classroom. For</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A team teacher is working on classroom management, so the action step is to describe positive behavior when it happens (“narrative the positive”) where the teacher provides explicit directions, then describes aloud what students who are on task are doing to follow those directions, to encourage all students to follow suit.</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Or, a team teacher is working on increasing rigor during whole-group instruction by getting students to do more analytical thinking, so the action step is to ask students to answer a more difficult extension to a question to increase the complexity of their thinking (sometimes called “stretch it”).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376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Authors</a:t>
            </a:r>
          </a:p>
        </p:txBody>
      </p:sp>
      <p:sp>
        <p:nvSpPr>
          <p:cNvPr id="7" name="TextBox 1"/>
          <p:cNvSpPr txBox="1"/>
          <p:nvPr userDrawn="1"/>
        </p:nvSpPr>
        <p:spPr>
          <a:xfrm>
            <a:off x="2743200" y="6019800"/>
            <a:ext cx="2667000" cy="463550"/>
          </a:xfrm>
          <a:prstGeom prst="rect">
            <a:avLst/>
          </a:prstGeom>
          <a:noFill/>
        </p:spPr>
        <p:txBody>
          <a:bodyPr wrap="square" rtlCol="0">
            <a:spAutoFit/>
          </a:bodyPr>
          <a:lstStyle/>
          <a:p>
            <a:pPr marL="0" marR="0">
              <a:spcBef>
                <a:spcPts val="0"/>
              </a:spcBef>
              <a:spcAft>
                <a:spcPts val="0"/>
              </a:spcAft>
            </a:pPr>
            <a:r>
              <a:rPr lang="en-US" sz="1200" kern="1200">
                <a:solidFill>
                  <a:srgbClr val="000000"/>
                </a:solidFill>
                <a:effectLst/>
                <a:latin typeface="Calibri"/>
                <a:ea typeface="Times New Roman"/>
                <a:cs typeface="Times New Roman"/>
              </a:rPr>
              <a:t>To copy or adapt this material, see OpportunityCulture.org/terms-of-use</a:t>
            </a:r>
            <a:endParaRPr lang="en-US" sz="1200">
              <a:effectLst/>
              <a:latin typeface="Times New Roman"/>
              <a:ea typeface="Times New Roman"/>
            </a:endParaRPr>
          </a:p>
        </p:txBody>
      </p:sp>
    </p:spTree>
    <p:extLst>
      <p:ext uri="{BB962C8B-B14F-4D97-AF65-F5344CB8AC3E}">
        <p14:creationId xmlns:p14="http://schemas.microsoft.com/office/powerpoint/2010/main" val="423078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Content Placeholder 2"/>
          <p:cNvSpPr>
            <a:spLocks noGrp="1"/>
          </p:cNvSpPr>
          <p:nvPr>
            <p:ph idx="1"/>
          </p:nvPr>
        </p:nvSpPr>
        <p:spPr>
          <a:xfrm>
            <a:off x="457200" y="914401"/>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33400" y="6515069"/>
            <a:ext cx="5943600" cy="288925"/>
          </a:xfrm>
        </p:spPr>
        <p:txBody>
          <a:bodyPr/>
          <a:lstStyle>
            <a:lvl1pPr>
              <a:defRPr>
                <a:solidFill>
                  <a:schemeClr val="tx1"/>
                </a:solidFill>
              </a:defRPr>
            </a:lvl1pPr>
          </a:lstStyle>
          <a:p>
            <a:pPr algn="l"/>
            <a:r>
              <a:rPr lang="en-US">
                <a:solidFill>
                  <a:prstClr val="black"/>
                </a:solidFill>
              </a:rPr>
              <a:t>©2016 Public Impact		               OpportunityCulture.org</a:t>
            </a:r>
          </a:p>
        </p:txBody>
      </p:sp>
      <p:sp>
        <p:nvSpPr>
          <p:cNvPr id="6" name="Slide Number Placeholder 5"/>
          <p:cNvSpPr>
            <a:spLocks noGrp="1"/>
          </p:cNvSpPr>
          <p:nvPr>
            <p:ph type="sldNum" sz="quarter" idx="12"/>
          </p:nvPr>
        </p:nvSpPr>
        <p:spPr>
          <a:xfrm>
            <a:off x="8229600" y="6477000"/>
            <a:ext cx="381000" cy="365125"/>
          </a:xfrm>
        </p:spPr>
        <p:txBody>
          <a:bodyPr/>
          <a:lstStyle>
            <a:lvl1pPr>
              <a:defRPr sz="1050">
                <a:solidFill>
                  <a:schemeClr val="tx1"/>
                </a:solidFill>
              </a:defRPr>
            </a:lvl1pPr>
          </a:lstStyle>
          <a:p>
            <a:fld id="{F1886A22-0E8C-411E-A09E-05692142F1D7}" type="slidenum">
              <a:rPr lang="en-US" smtClean="0">
                <a:solidFill>
                  <a:prstClr val="black"/>
                </a:solidFill>
                <a:latin typeface="Calibri"/>
              </a:rPr>
              <a:pPr/>
              <a:t>‹#›</a:t>
            </a:fld>
            <a:endParaRPr lang="en-US">
              <a:solidFill>
                <a:prstClr val="black"/>
              </a:solidFill>
              <a:latin typeface="Calibri"/>
            </a:endParaRPr>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Tree>
    <p:extLst>
      <p:ext uri="{BB962C8B-B14F-4D97-AF65-F5344CB8AC3E}">
        <p14:creationId xmlns:p14="http://schemas.microsoft.com/office/powerpoint/2010/main" val="382890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Authors</a:t>
            </a:r>
          </a:p>
        </p:txBody>
      </p:sp>
    </p:spTree>
    <p:extLst>
      <p:ext uri="{BB962C8B-B14F-4D97-AF65-F5344CB8AC3E}">
        <p14:creationId xmlns:p14="http://schemas.microsoft.com/office/powerpoint/2010/main" val="360473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2016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84277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14401"/>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477000"/>
            <a:ext cx="6553200"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pPr/>
              <a:t>‹#›</a:t>
            </a:fld>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7620000" y="6496051"/>
            <a:ext cx="993279" cy="309978"/>
          </a:xfrm>
          <a:prstGeom prst="rect">
            <a:avLst/>
          </a:prstGeom>
          <a:noFill/>
          <a:ln w="9525">
            <a:noFill/>
            <a:miter lim="800000"/>
            <a:headEnd/>
            <a:tailEnd/>
          </a:ln>
          <a:effectLst/>
        </p:spPr>
      </p:pic>
      <p:pic>
        <p:nvPicPr>
          <p:cNvPr id="11" name="Picture 10"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4" cstate="print"/>
          <a:srcRect/>
          <a:stretch>
            <a:fillRect/>
          </a:stretch>
        </p:blipFill>
        <p:spPr bwMode="auto">
          <a:xfrm>
            <a:off x="0" y="0"/>
            <a:ext cx="1295400" cy="823350"/>
          </a:xfrm>
          <a:prstGeom prst="rect">
            <a:avLst/>
          </a:prstGeom>
          <a:noFill/>
        </p:spPr>
      </p:pic>
    </p:spTree>
    <p:extLst>
      <p:ext uri="{BB962C8B-B14F-4D97-AF65-F5344CB8AC3E}">
        <p14:creationId xmlns:p14="http://schemas.microsoft.com/office/powerpoint/2010/main" val="241493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22313" y="6356351"/>
            <a:ext cx="5297487"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a:xfrm>
            <a:off x="8229600" y="6356351"/>
            <a:ext cx="4572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858000" y="6389086"/>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87232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9" name="Picture 8"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89175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p>
        </p:txBody>
      </p:sp>
      <p:sp>
        <p:nvSpPr>
          <p:cNvPr id="15"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16"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7" name="Picture 16"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8" name="Picture 17"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9"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7504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88465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1" name="Picture 10"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3"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26640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mal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13848"/>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13848"/>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p>
        </p:txBody>
      </p:sp>
      <p:sp>
        <p:nvSpPr>
          <p:cNvPr id="17"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18"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9" name="Picture 18"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20" name="Picture 19"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21"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285919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7" name="Picture 6"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4" name="Footer Placeholder 3"/>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9"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318652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a:t>© 2015 Public Impact                 	      	OpportunityCulture.org </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488928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1" y="6356351"/>
            <a:ext cx="5562599"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47749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6992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8" name="Picture 7"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0"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439536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785272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_2">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86000" y="2971800"/>
            <a:ext cx="4572000" cy="1456552"/>
          </a:xfrm>
          <a:prstGeom prst="rect">
            <a:avLst/>
          </a:prstGeom>
        </p:spPr>
      </p:pic>
      <p:sp>
        <p:nvSpPr>
          <p:cNvPr id="7" name="Rectangle 6"/>
          <p:cNvSpPr/>
          <p:nvPr userDrawn="1"/>
        </p:nvSpPr>
        <p:spPr>
          <a:xfrm>
            <a:off x="914400" y="914400"/>
            <a:ext cx="7315200" cy="1754326"/>
          </a:xfrm>
          <a:prstGeom prst="rect">
            <a:avLst/>
          </a:prstGeom>
        </p:spPr>
        <p:txBody>
          <a:bodyPr wrap="square">
            <a:spAutoFit/>
          </a:bodyPr>
          <a:lstStyle/>
          <a:p>
            <a:pPr algn="just"/>
            <a:r>
              <a:rPr lang="en-US" cap="small">
                <a:solidFill>
                  <a:srgbClr val="002060"/>
                </a:solidFill>
                <a:latin typeface="Garamond" pitchFamily="18" charset="0"/>
              </a:rPr>
              <a:t>Public Impact</a:t>
            </a:r>
            <a:r>
              <a:rPr lang="en-US">
                <a:solidFill>
                  <a:srgbClr val="002060"/>
                </a:solidFill>
                <a:latin typeface="Garamond" pitchFamily="18" charset="0"/>
              </a:rPr>
              <a:t> </a:t>
            </a:r>
            <a:r>
              <a:rPr lang="en-US" kern="1200">
                <a:solidFill>
                  <a:srgbClr val="002060"/>
                </a:solidFill>
                <a:latin typeface="+mn-lt"/>
                <a:ea typeface="+mn-ea"/>
                <a:cs typeface="Arial" charset="0"/>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5" name="Text Placeholder 4"/>
          <p:cNvSpPr>
            <a:spLocks noGrp="1"/>
          </p:cNvSpPr>
          <p:nvPr>
            <p:ph type="body" sz="quarter" idx="10" hasCustomPrompt="1"/>
          </p:nvPr>
        </p:nvSpPr>
        <p:spPr>
          <a:xfrm>
            <a:off x="1828800" y="48006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add contact info or other text</a:t>
            </a:r>
          </a:p>
        </p:txBody>
      </p:sp>
    </p:spTree>
    <p:extLst>
      <p:ext uri="{BB962C8B-B14F-4D97-AF65-F5344CB8AC3E}">
        <p14:creationId xmlns:p14="http://schemas.microsoft.com/office/powerpoint/2010/main" val="221953474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_1">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09800" y="4648200"/>
            <a:ext cx="4572000" cy="1456552"/>
          </a:xfrm>
          <a:prstGeom prst="rect">
            <a:avLst/>
          </a:prstGeom>
        </p:spPr>
      </p:pic>
      <p:sp>
        <p:nvSpPr>
          <p:cNvPr id="4" name="Text Placeholder 4"/>
          <p:cNvSpPr>
            <a:spLocks noGrp="1"/>
          </p:cNvSpPr>
          <p:nvPr>
            <p:ph type="body" sz="quarter" idx="10" hasCustomPrompt="1"/>
          </p:nvPr>
        </p:nvSpPr>
        <p:spPr>
          <a:xfrm>
            <a:off x="1828800" y="12954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add contact info or other text</a:t>
            </a:r>
          </a:p>
        </p:txBody>
      </p:sp>
    </p:spTree>
    <p:extLst>
      <p:ext uri="{BB962C8B-B14F-4D97-AF65-F5344CB8AC3E}">
        <p14:creationId xmlns:p14="http://schemas.microsoft.com/office/powerpoint/2010/main" val="267363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Public Impact		               OpportunityCulture.org</a:t>
            </a:r>
          </a:p>
        </p:txBody>
      </p:sp>
      <p:sp>
        <p:nvSpPr>
          <p:cNvPr id="9" name="Slide Number Placeholder 8"/>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Public Impact		               OpportunityCulture.org</a:t>
            </a:r>
          </a:p>
        </p:txBody>
      </p:sp>
      <p:sp>
        <p:nvSpPr>
          <p:cNvPr id="5" name="Slide Number Placeholder 4"/>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Public Impact		               OpportunityCulture.org</a:t>
            </a:r>
          </a:p>
        </p:txBody>
      </p:sp>
      <p:sp>
        <p:nvSpPr>
          <p:cNvPr id="4" name="Slide Number Placeholder 3"/>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©2015 Public Impact		               OpportunityCulture.org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27DC-5B25-4E18-AC08-0962095EB421}" type="slidenum">
              <a:rPr lang="en-US" smtClean="0"/>
              <a:pPr/>
              <a:t>‹#›</a:t>
            </a:fld>
            <a:endParaRPr lang="en-US"/>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 2013 Public Impact</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 2015 Public Impact                 	      	OpportunityCulture.org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F1886A22-0E8C-411E-A09E-05692142F1D7}" type="slidenum">
              <a:rPr lang="en-US" smtClean="0"/>
              <a:pPr/>
              <a:t>‹#›</a:t>
            </a:fld>
            <a:endParaRPr lang="en-US"/>
          </a:p>
        </p:txBody>
      </p:sp>
    </p:spTree>
    <p:extLst>
      <p:ext uri="{BB962C8B-B14F-4D97-AF65-F5344CB8AC3E}">
        <p14:creationId xmlns:p14="http://schemas.microsoft.com/office/powerpoint/2010/main" val="31671279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atchminis.org/videos/for-coaches/38/running-effective-coaching/?utm_source=Match+Minis&amp;utm_campaign=e5e9c03b3d-EMAIL_CAMPAIGN_2017_03_13&amp;utm_medium=email&amp;utm_term=0_3eb699ccee-e5e9c03b3d-292493413"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chminis.org/videos/for-coaches/38/running-effective-coachin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matchminis.org/videos/for-coaches/38/running-effective-coaching/?utm_source=Match+Minis&amp;utm_campaign=e5e9c03b3d-EMAIL_CAMPAIGN_2017_03_13&amp;utm_medium=email&amp;utm_term=0_3eb699ccee-e5e9c03b3d-292493413"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457200"/>
            <a:ext cx="8915400" cy="2800350"/>
          </a:xfrm>
        </p:spPr>
        <p:txBody>
          <a:bodyPr anchor="ctr">
            <a:noAutofit/>
          </a:bodyPr>
          <a:lstStyle/>
          <a:p>
            <a:r>
              <a:rPr lang="en-US" sz="3600" b="1" dirty="0">
                <a:solidFill>
                  <a:schemeClr val="tx2"/>
                </a:solidFill>
              </a:rPr>
              <a:t>Multi-Classroom Leadership</a:t>
            </a:r>
          </a:p>
          <a:p>
            <a:endParaRPr lang="en-US" sz="3600" b="1" dirty="0">
              <a:solidFill>
                <a:schemeClr val="tx2"/>
              </a:solidFill>
            </a:endParaRPr>
          </a:p>
          <a:p>
            <a:endParaRPr lang="en-US" sz="3600" b="1" dirty="0">
              <a:solidFill>
                <a:schemeClr val="tx2"/>
              </a:solidFill>
            </a:endParaRPr>
          </a:p>
          <a:p>
            <a:endParaRPr lang="en-US" sz="3600" b="1" dirty="0">
              <a:solidFill>
                <a:schemeClr val="tx2"/>
              </a:solidFill>
            </a:endParaRPr>
          </a:p>
          <a:p>
            <a:r>
              <a:rPr lang="en-US" sz="3400" b="1" dirty="0">
                <a:solidFill>
                  <a:schemeClr val="tx2"/>
                </a:solidFill>
              </a:rPr>
              <a:t>Coaching Day Introduction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300" y="7935"/>
            <a:ext cx="2552700" cy="1833913"/>
          </a:xfrm>
          <a:prstGeom prst="rect">
            <a:avLst/>
          </a:prstGeom>
          <a:noFill/>
        </p:spPr>
      </p:pic>
    </p:spTree>
    <p:extLst>
      <p:ext uri="{BB962C8B-B14F-4D97-AF65-F5344CB8AC3E}">
        <p14:creationId xmlns:p14="http://schemas.microsoft.com/office/powerpoint/2010/main" val="176137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228600"/>
            <a:ext cx="8686800" cy="1143000"/>
          </a:xfrm>
        </p:spPr>
        <p:txBody>
          <a:bodyPr>
            <a:noAutofit/>
          </a:bodyPr>
          <a:lstStyle/>
          <a:p>
            <a:r>
              <a:rPr lang="en-US" sz="4000" b="1" dirty="0">
                <a:solidFill>
                  <a:schemeClr val="tx2">
                    <a:lumMod val="75000"/>
                  </a:schemeClr>
                </a:solidFill>
              </a:rPr>
              <a:t>How To Coach: Coaching Models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pic>
        <p:nvPicPr>
          <p:cNvPr id="19" name="Picture 4" descr="http://www.oneclearmessage.co.za/wp-content/uploads/2014/03/GROW-mode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1675" y="3478283"/>
            <a:ext cx="2376896" cy="2602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art of co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95802"/>
            <a:ext cx="2293075" cy="30513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everage leader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868" y="3055047"/>
            <a:ext cx="2316756" cy="3066476"/>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218656" y="1488439"/>
            <a:ext cx="2325212" cy="2270867"/>
            <a:chOff x="7524194" y="2386065"/>
            <a:chExt cx="2325212" cy="2270867"/>
          </a:xfrm>
        </p:grpSpPr>
        <p:pic>
          <p:nvPicPr>
            <p:cNvPr id="1026" name="Picture 2" descr="Image result for real time teacher coaching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194" y="2386065"/>
              <a:ext cx="2325212" cy="12707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80954" y="3702825"/>
              <a:ext cx="2011692" cy="954107"/>
            </a:xfrm>
            <a:prstGeom prst="rect">
              <a:avLst/>
            </a:prstGeom>
            <a:noFill/>
          </p:spPr>
          <p:txBody>
            <a:bodyPr wrap="square" rtlCol="0">
              <a:spAutoFit/>
            </a:bodyPr>
            <a:lstStyle/>
            <a:p>
              <a:pPr algn="ctr"/>
              <a:r>
                <a:rPr lang="en-US" sz="2800"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Real Time Coaching</a:t>
              </a:r>
            </a:p>
          </p:txBody>
        </p:sp>
      </p:grpSp>
    </p:spTree>
    <p:extLst>
      <p:ext uri="{BB962C8B-B14F-4D97-AF65-F5344CB8AC3E}">
        <p14:creationId xmlns:p14="http://schemas.microsoft.com/office/powerpoint/2010/main" val="8830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u="sng" dirty="0"/>
          </a:p>
        </p:txBody>
      </p:sp>
      <p:sp>
        <p:nvSpPr>
          <p:cNvPr id="6" name="Footer Placeholder 4"/>
          <p:cNvSpPr>
            <a:spLocks noGrp="1"/>
          </p:cNvSpPr>
          <p:nvPr>
            <p:ph type="ftr" sz="quarter" idx="11"/>
          </p:nvPr>
        </p:nvSpPr>
        <p:spPr/>
        <p:txBody>
          <a:bodyPr/>
          <a:lstStyle>
            <a:lvl1pPr>
              <a:defRPr>
                <a:solidFill>
                  <a:schemeClr val="tx1"/>
                </a:solidFill>
              </a:defRPr>
            </a:lvl1pPr>
          </a:lstStyle>
          <a:p>
            <a:pPr algn="l"/>
            <a:r>
              <a:rPr lang="en-US">
                <a:solidFill>
                  <a:prstClr val="black"/>
                </a:solidFill>
              </a:rPr>
              <a:t>©2017 Public Impact		               OpportunityCulture.org</a:t>
            </a:r>
          </a:p>
        </p:txBody>
      </p:sp>
      <p:sp>
        <p:nvSpPr>
          <p:cNvPr id="5" name="Slide Number Placeholder 4"/>
          <p:cNvSpPr>
            <a:spLocks noGrp="1"/>
          </p:cNvSpPr>
          <p:nvPr>
            <p:ph type="sldNum" sz="quarter" idx="12"/>
          </p:nvPr>
        </p:nvSpPr>
        <p:spPr/>
        <p:txBody>
          <a:bodyPr/>
          <a:lstStyle/>
          <a:p>
            <a:fld id="{F1886A22-0E8C-411E-A09E-05692142F1D7}" type="slidenum">
              <a:rPr lang="en-US" smtClean="0">
                <a:solidFill>
                  <a:prstClr val="black"/>
                </a:solidFill>
                <a:latin typeface="Calibri"/>
              </a:rPr>
              <a:pPr/>
              <a:t>11</a:t>
            </a:fld>
            <a:endParaRPr lang="en-US">
              <a:solidFill>
                <a:prstClr val="black"/>
              </a:solidFill>
              <a:latin typeface="Calibri"/>
            </a:endParaRPr>
          </a:p>
        </p:txBody>
      </p:sp>
      <p:sp>
        <p:nvSpPr>
          <p:cNvPr id="3" name="Title 2"/>
          <p:cNvSpPr>
            <a:spLocks noGrp="1"/>
          </p:cNvSpPr>
          <p:nvPr>
            <p:ph type="title"/>
          </p:nvPr>
        </p:nvSpPr>
        <p:spPr/>
        <p:txBody>
          <a:bodyPr>
            <a:noAutofit/>
          </a:bodyPr>
          <a:lstStyle/>
          <a:p>
            <a:r>
              <a:rPr lang="en-US" sz="4000" b="1" dirty="0">
                <a:solidFill>
                  <a:schemeClr val="accent1">
                    <a:lumMod val="50000"/>
                  </a:schemeClr>
                </a:solidFill>
              </a:rPr>
              <a:t>Sources</a:t>
            </a:r>
          </a:p>
        </p:txBody>
      </p:sp>
      <p:sp>
        <p:nvSpPr>
          <p:cNvPr id="4" name="Rectangle 3"/>
          <p:cNvSpPr/>
          <p:nvPr/>
        </p:nvSpPr>
        <p:spPr>
          <a:xfrm flipH="1">
            <a:off x="259976" y="1651094"/>
            <a:ext cx="9341224" cy="492443"/>
          </a:xfrm>
          <a:prstGeom prst="rect">
            <a:avLst/>
          </a:prstGeom>
        </p:spPr>
        <p:txBody>
          <a:bodyPr wrap="square">
            <a:spAutoFit/>
          </a:bodyPr>
          <a:lstStyle/>
          <a:p>
            <a:pPr marL="285750" indent="-285750">
              <a:buFont typeface="Arial" panose="020B0604020202020204" pitchFamily="34" charset="0"/>
              <a:buChar char="•"/>
            </a:pPr>
            <a:r>
              <a:rPr lang="en-US" sz="2600" dirty="0"/>
              <a:t>Match Education. Match Minis. “</a:t>
            </a:r>
            <a:r>
              <a:rPr lang="en-US" sz="2600" dirty="0">
                <a:hlinkClick r:id="rId3"/>
              </a:rPr>
              <a:t>Running Effective Coaching</a:t>
            </a:r>
            <a:r>
              <a:rPr lang="en-US" sz="2600" dirty="0"/>
              <a:t>”</a:t>
            </a:r>
          </a:p>
        </p:txBody>
      </p:sp>
    </p:spTree>
    <p:extLst>
      <p:ext uri="{BB962C8B-B14F-4D97-AF65-F5344CB8AC3E}">
        <p14:creationId xmlns:p14="http://schemas.microsoft.com/office/powerpoint/2010/main" val="418233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Review Day 1</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sp>
        <p:nvSpPr>
          <p:cNvPr id="4" name="TextBox 3"/>
          <p:cNvSpPr txBox="1"/>
          <p:nvPr/>
        </p:nvSpPr>
        <p:spPr>
          <a:xfrm>
            <a:off x="1415143" y="1744017"/>
            <a:ext cx="7728857" cy="4031873"/>
          </a:xfrm>
          <a:prstGeom prst="rect">
            <a:avLst/>
          </a:prstGeom>
          <a:noFill/>
        </p:spPr>
        <p:txBody>
          <a:bodyPr wrap="square" rtlCol="0">
            <a:spAutoFit/>
          </a:bodyPr>
          <a:lstStyle/>
          <a:p>
            <a:pPr>
              <a:lnSpc>
                <a:spcPct val="200000"/>
              </a:lnSpc>
            </a:pPr>
            <a:r>
              <a:rPr lang="en-US" sz="3200" dirty="0"/>
              <a:t>Defining the MCL Role</a:t>
            </a:r>
          </a:p>
          <a:p>
            <a:pPr>
              <a:lnSpc>
                <a:spcPct val="200000"/>
              </a:lnSpc>
            </a:pPr>
            <a:r>
              <a:rPr lang="en-US" sz="3200" dirty="0"/>
              <a:t>School and District Support for MCLs</a:t>
            </a:r>
          </a:p>
          <a:p>
            <a:pPr>
              <a:lnSpc>
                <a:spcPct val="200000"/>
              </a:lnSpc>
            </a:pPr>
            <a:r>
              <a:rPr lang="en-US" sz="3200" dirty="0"/>
              <a:t>Launching Leadership</a:t>
            </a:r>
          </a:p>
          <a:p>
            <a:pPr>
              <a:lnSpc>
                <a:spcPct val="200000"/>
              </a:lnSpc>
            </a:pPr>
            <a:r>
              <a:rPr lang="en-US" sz="3200" dirty="0"/>
              <a:t>Delivering Effective Feedback</a:t>
            </a:r>
            <a:r>
              <a:rPr lang="en-US" sz="3200"/>
              <a:t>: Mindsets</a:t>
            </a:r>
            <a:endParaRPr lang="en-US" sz="3200" dirty="0"/>
          </a:p>
        </p:txBody>
      </p:sp>
      <p:grpSp>
        <p:nvGrpSpPr>
          <p:cNvPr id="5" name="Group 4"/>
          <p:cNvGrpSpPr/>
          <p:nvPr/>
        </p:nvGrpSpPr>
        <p:grpSpPr>
          <a:xfrm>
            <a:off x="457200" y="1837758"/>
            <a:ext cx="849085" cy="4025216"/>
            <a:chOff x="609600" y="1981200"/>
            <a:chExt cx="849085" cy="4025216"/>
          </a:xfrm>
        </p:grpSpPr>
        <p:pic>
          <p:nvPicPr>
            <p:cNvPr id="6146" name="Picture 2" descr="Image result for check mark clip ar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1981200"/>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eck mark clip ar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3030083"/>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mark clip art"/>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4078966"/>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eck mark clip art"/>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5127849"/>
              <a:ext cx="849085" cy="8785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521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Title 4"/>
          <p:cNvSpPr>
            <a:spLocks noGrp="1"/>
          </p:cNvSpPr>
          <p:nvPr>
            <p:ph type="title"/>
          </p:nvPr>
        </p:nvSpPr>
        <p:spPr/>
        <p:txBody>
          <a:bodyPr>
            <a:normAutofit/>
          </a:bodyPr>
          <a:lstStyle/>
          <a:p>
            <a:r>
              <a:rPr lang="en-US" sz="4000" b="1" dirty="0">
                <a:solidFill>
                  <a:schemeClr val="tx2">
                    <a:lumMod val="75000"/>
                  </a:schemeClr>
                </a:solidFill>
              </a:rPr>
              <a:t>Action Planner for MCLs</a:t>
            </a:r>
            <a:endParaRPr lang="en-US" sz="4000" dirty="0"/>
          </a:p>
        </p:txBody>
      </p:sp>
      <p:sp>
        <p:nvSpPr>
          <p:cNvPr id="5" name="TextBox 4"/>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pic>
        <p:nvPicPr>
          <p:cNvPr id="6" name="Content Placeholder 5"/>
          <p:cNvPicPr>
            <a:picLocks noGrp="1" noChangeAspect="1"/>
          </p:cNvPicPr>
          <p:nvPr>
            <p:ph idx="1"/>
          </p:nvPr>
        </p:nvPicPr>
        <p:blipFill>
          <a:blip r:embed="rId3"/>
          <a:stretch>
            <a:fillRect/>
          </a:stretch>
        </p:blipFill>
        <p:spPr>
          <a:xfrm>
            <a:off x="985837" y="1701006"/>
            <a:ext cx="7172325" cy="4324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168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4</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50000"/>
                  </a:schemeClr>
                </a:solidFill>
              </a:rPr>
              <a:t>Video: Coaching</a:t>
            </a:r>
          </a:p>
        </p:txBody>
      </p:sp>
      <p:pic>
        <p:nvPicPr>
          <p:cNvPr id="6" name="Picture 5">
            <a:hlinkClick r:id="rId3"/>
          </p:cNvPr>
          <p:cNvPicPr>
            <a:picLocks noChangeAspect="1"/>
          </p:cNvPicPr>
          <p:nvPr/>
        </p:nvPicPr>
        <p:blipFill>
          <a:blip r:embed="rId4"/>
          <a:stretch>
            <a:fillRect/>
          </a:stretch>
        </p:blipFill>
        <p:spPr>
          <a:xfrm>
            <a:off x="1219200" y="1978025"/>
            <a:ext cx="6705600" cy="3771900"/>
          </a:xfrm>
          <a:prstGeom prst="rect">
            <a:avLst/>
          </a:prstGeom>
          <a:ln>
            <a:noFill/>
          </a:ln>
          <a:effectLst>
            <a:outerShdw blurRad="292100" dist="139700" dir="2700000" algn="tl" rotWithShape="0">
              <a:srgbClr val="333333">
                <a:alpha val="65000"/>
              </a:srgbClr>
            </a:outerShdw>
          </a:effectLst>
        </p:spPr>
      </p:pic>
      <p:pic>
        <p:nvPicPr>
          <p:cNvPr id="1026" name="Picture 2" descr="Image result for play button icon">
            <a:hlinkClick r:id="rId3"/>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0462" y="2992438"/>
            <a:ext cx="17430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728" y="5934635"/>
            <a:ext cx="7602071" cy="307777"/>
          </a:xfrm>
          <a:prstGeom prst="rect">
            <a:avLst/>
          </a:prstGeom>
          <a:noFill/>
        </p:spPr>
        <p:txBody>
          <a:bodyPr wrap="square" rtlCol="0">
            <a:spAutoFit/>
          </a:bodyPr>
          <a:lstStyle/>
          <a:p>
            <a:r>
              <a:rPr lang="en-US" sz="1400" dirty="0"/>
              <a:t>Source: Match Education. Match Minis. “</a:t>
            </a:r>
            <a:r>
              <a:rPr lang="en-US" sz="1400" dirty="0">
                <a:hlinkClick r:id="rId6"/>
              </a:rPr>
              <a:t>Running Effective Coaching</a:t>
            </a:r>
            <a:r>
              <a:rPr lang="en-US" sz="1400" dirty="0"/>
              <a:t>”</a:t>
            </a:r>
          </a:p>
        </p:txBody>
      </p:sp>
    </p:spTree>
    <p:extLst>
      <p:ext uri="{BB962C8B-B14F-4D97-AF65-F5344CB8AC3E}">
        <p14:creationId xmlns:p14="http://schemas.microsoft.com/office/powerpoint/2010/main" val="108435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Coaching</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pic>
        <p:nvPicPr>
          <p:cNvPr id="5122" name="Picture 2" descr="Image result for coach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427" y="2062183"/>
            <a:ext cx="4695145" cy="30994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042572" y="1886487"/>
            <a:ext cx="4011751" cy="1128809"/>
            <a:chOff x="4675049" y="1973735"/>
            <a:chExt cx="4011751" cy="1128809"/>
          </a:xfrm>
        </p:grpSpPr>
        <p:sp>
          <p:nvSpPr>
            <p:cNvPr id="3" name="TextBox 2"/>
            <p:cNvSpPr txBox="1"/>
            <p:nvPr/>
          </p:nvSpPr>
          <p:spPr>
            <a:xfrm>
              <a:off x="5747657" y="1973735"/>
              <a:ext cx="2939143" cy="584775"/>
            </a:xfrm>
            <a:prstGeom prst="rect">
              <a:avLst/>
            </a:prstGeom>
            <a:noFill/>
          </p:spPr>
          <p:txBody>
            <a:bodyPr wrap="square" rtlCol="0">
              <a:spAutoFit/>
            </a:bodyPr>
            <a:lstStyle/>
            <a:p>
              <a:pPr algn="ctr"/>
              <a:r>
                <a:rPr lang="en-US" sz="3200" b="1" dirty="0"/>
                <a:t>What to Coach</a:t>
              </a:r>
            </a:p>
          </p:txBody>
        </p:sp>
        <p:pic>
          <p:nvPicPr>
            <p:cNvPr id="5124" name="Picture 4" descr="Image result for yellow 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27433">
              <a:off x="4869497" y="2023465"/>
              <a:ext cx="884631" cy="12735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15504" y="3202820"/>
            <a:ext cx="2939143" cy="1855743"/>
            <a:chOff x="-276376" y="3486506"/>
            <a:chExt cx="2939143" cy="1855743"/>
          </a:xfrm>
        </p:grpSpPr>
        <p:sp>
          <p:nvSpPr>
            <p:cNvPr id="8" name="TextBox 7"/>
            <p:cNvSpPr txBox="1"/>
            <p:nvPr/>
          </p:nvSpPr>
          <p:spPr>
            <a:xfrm>
              <a:off x="-276376" y="4757474"/>
              <a:ext cx="2939143" cy="584775"/>
            </a:xfrm>
            <a:prstGeom prst="rect">
              <a:avLst/>
            </a:prstGeom>
            <a:noFill/>
          </p:spPr>
          <p:txBody>
            <a:bodyPr wrap="square" rtlCol="0">
              <a:spAutoFit/>
            </a:bodyPr>
            <a:lstStyle/>
            <a:p>
              <a:pPr algn="ctr"/>
              <a:r>
                <a:rPr lang="en-US" sz="3200" b="1" dirty="0"/>
                <a:t>How to Coach</a:t>
              </a:r>
            </a:p>
          </p:txBody>
        </p:sp>
        <p:pic>
          <p:nvPicPr>
            <p:cNvPr id="11" name="Picture 4" descr="Image result for yellow arr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344872" flipH="1">
              <a:off x="935000" y="3486506"/>
              <a:ext cx="908271" cy="13879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51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What to Coach</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pic>
        <p:nvPicPr>
          <p:cNvPr id="5122" name="Picture 2" descr="Image result for coach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15" y="1788750"/>
            <a:ext cx="3000349" cy="19806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49165" y="1788750"/>
            <a:ext cx="5584869"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t>Define </a:t>
            </a:r>
            <a:r>
              <a:rPr lang="en-US" sz="2600" b="1" dirty="0">
                <a:solidFill>
                  <a:schemeClr val="accent1">
                    <a:lumMod val="75000"/>
                  </a:schemeClr>
                </a:solidFill>
              </a:rPr>
              <a:t>instructional excellence </a:t>
            </a:r>
            <a:r>
              <a:rPr lang="en-US" sz="2600" dirty="0"/>
              <a:t>and explore resources to help coach toward instructional excellence. </a:t>
            </a:r>
          </a:p>
          <a:p>
            <a:pPr marL="285750" indent="-285750">
              <a:buFont typeface="Arial" panose="020B0604020202020204" pitchFamily="34" charset="0"/>
              <a:buChar char="•"/>
            </a:pPr>
            <a:r>
              <a:rPr lang="en-US" sz="2600" dirty="0"/>
              <a:t>Discuss how to </a:t>
            </a:r>
            <a:r>
              <a:rPr lang="en-US" sz="2600" b="1" dirty="0">
                <a:solidFill>
                  <a:schemeClr val="accent1">
                    <a:lumMod val="75000"/>
                  </a:schemeClr>
                </a:solidFill>
              </a:rPr>
              <a:t>prioritize</a:t>
            </a:r>
            <a:r>
              <a:rPr lang="en-US" sz="2600" dirty="0"/>
              <a:t> the components of excellent teaching to best meet the needs of individual team teachers. </a:t>
            </a:r>
          </a:p>
          <a:p>
            <a:pPr marL="285750" indent="-285750">
              <a:buFont typeface="Arial" panose="020B0604020202020204" pitchFamily="34" charset="0"/>
              <a:buChar char="•"/>
            </a:pPr>
            <a:r>
              <a:rPr lang="en-US" sz="2600" dirty="0"/>
              <a:t>Observe teachers in action and </a:t>
            </a:r>
            <a:r>
              <a:rPr lang="en-US" sz="2600" b="1" dirty="0">
                <a:solidFill>
                  <a:schemeClr val="accent1">
                    <a:lumMod val="75000"/>
                  </a:schemeClr>
                </a:solidFill>
              </a:rPr>
              <a:t>practice</a:t>
            </a:r>
            <a:r>
              <a:rPr lang="en-US" sz="2600" dirty="0"/>
              <a:t> choosing the highest-leverage action steps.</a:t>
            </a:r>
          </a:p>
        </p:txBody>
      </p:sp>
    </p:spTree>
    <p:extLst>
      <p:ext uri="{BB962C8B-B14F-4D97-AF65-F5344CB8AC3E}">
        <p14:creationId xmlns:p14="http://schemas.microsoft.com/office/powerpoint/2010/main" val="39254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228600"/>
            <a:ext cx="8686800" cy="1143000"/>
          </a:xfrm>
        </p:spPr>
        <p:txBody>
          <a:bodyPr>
            <a:noAutofit/>
          </a:bodyPr>
          <a:lstStyle/>
          <a:p>
            <a:r>
              <a:rPr lang="en-US" sz="4000" b="1" dirty="0">
                <a:solidFill>
                  <a:schemeClr val="tx2">
                    <a:lumMod val="75000"/>
                  </a:schemeClr>
                </a:solidFill>
              </a:rPr>
              <a:t>What to Coach: Instructional Excellence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pic>
        <p:nvPicPr>
          <p:cNvPr id="6" name="Picture 2" descr="Image result for crazy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5" y="1626198"/>
            <a:ext cx="5312229" cy="4475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class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145" y="1853631"/>
            <a:ext cx="6097707" cy="406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descr="Image result for crazy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75425"/>
            <a:ext cx="3771036" cy="3177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Image result for classro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840" y="2269613"/>
            <a:ext cx="4774366" cy="3182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How to Coach</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pic>
        <p:nvPicPr>
          <p:cNvPr id="5122" name="Picture 2" descr="Image result for coach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434" y="3650699"/>
            <a:ext cx="3000349" cy="19806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 y="1664764"/>
            <a:ext cx="8059120"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a:t>Define coaching and discuss the components of a </a:t>
            </a:r>
            <a:r>
              <a:rPr lang="en-US" sz="2600" b="1" dirty="0">
                <a:solidFill>
                  <a:schemeClr val="accent1">
                    <a:lumMod val="75000"/>
                  </a:schemeClr>
                </a:solidFill>
              </a:rPr>
              <a:t>coaching cycle</a:t>
            </a:r>
            <a:r>
              <a:rPr lang="en-US" sz="2600" dirty="0"/>
              <a:t>.</a:t>
            </a:r>
          </a:p>
          <a:p>
            <a:pPr marL="285750" indent="-285750">
              <a:buFont typeface="Arial" panose="020B0604020202020204" pitchFamily="34" charset="0"/>
              <a:buChar char="•"/>
            </a:pPr>
            <a:r>
              <a:rPr lang="en-US" sz="2600" dirty="0"/>
              <a:t>Learn about tools used during </a:t>
            </a:r>
            <a:r>
              <a:rPr lang="en-US" sz="2600" b="1" dirty="0">
                <a:solidFill>
                  <a:schemeClr val="accent1">
                    <a:lumMod val="75000"/>
                  </a:schemeClr>
                </a:solidFill>
              </a:rPr>
              <a:t>informal observations </a:t>
            </a:r>
            <a:r>
              <a:rPr lang="en-US" sz="2600" dirty="0"/>
              <a:t>and practice using tools in real time. </a:t>
            </a:r>
          </a:p>
        </p:txBody>
      </p:sp>
      <p:sp>
        <p:nvSpPr>
          <p:cNvPr id="3" name="Rectangle 2"/>
          <p:cNvSpPr/>
          <p:nvPr/>
        </p:nvSpPr>
        <p:spPr>
          <a:xfrm>
            <a:off x="457200" y="3256463"/>
            <a:ext cx="5229251" cy="2893100"/>
          </a:xfrm>
          <a:prstGeom prst="rect">
            <a:avLst/>
          </a:prstGeom>
        </p:spPr>
        <p:txBody>
          <a:bodyPr wrap="square">
            <a:spAutoFit/>
          </a:bodyPr>
          <a:lstStyle/>
          <a:p>
            <a:pPr marL="285750" indent="-285750">
              <a:buFont typeface="Arial" panose="020B0604020202020204" pitchFamily="34" charset="0"/>
              <a:buChar char="•"/>
            </a:pPr>
            <a:r>
              <a:rPr lang="en-US" sz="2600" dirty="0"/>
              <a:t>Learn about and practice using Leverage Leadership’s </a:t>
            </a:r>
            <a:r>
              <a:rPr lang="en-US" sz="2600" b="1" dirty="0">
                <a:solidFill>
                  <a:schemeClr val="accent1">
                    <a:lumMod val="75000"/>
                  </a:schemeClr>
                </a:solidFill>
              </a:rPr>
              <a:t>Six Steps </a:t>
            </a:r>
            <a:r>
              <a:rPr lang="en-US" sz="2600" dirty="0"/>
              <a:t>for Delivering Effective Feedback to lead coaching conversations. </a:t>
            </a:r>
          </a:p>
          <a:p>
            <a:pPr marL="285750" indent="-285750">
              <a:buFont typeface="Arial" panose="020B0604020202020204" pitchFamily="34" charset="0"/>
              <a:buChar char="•"/>
            </a:pPr>
            <a:r>
              <a:rPr lang="en-US" sz="2600" dirty="0"/>
              <a:t>Explore ways to follow up coaching conversations with team teacher </a:t>
            </a:r>
            <a:r>
              <a:rPr lang="en-US" sz="2600" b="1" dirty="0">
                <a:solidFill>
                  <a:schemeClr val="accent1">
                    <a:lumMod val="75000"/>
                  </a:schemeClr>
                </a:solidFill>
              </a:rPr>
              <a:t>practice activities</a:t>
            </a:r>
            <a:r>
              <a:rPr lang="en-US" sz="2600" dirty="0"/>
              <a:t>.</a:t>
            </a:r>
          </a:p>
        </p:txBody>
      </p:sp>
    </p:spTree>
    <p:extLst>
      <p:ext uri="{BB962C8B-B14F-4D97-AF65-F5344CB8AC3E}">
        <p14:creationId xmlns:p14="http://schemas.microsoft.com/office/powerpoint/2010/main" val="121600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38492"/>
            <a:ext cx="9144000"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grpSp>
        <p:nvGrpSpPr>
          <p:cNvPr id="5" name="Group 4"/>
          <p:cNvGrpSpPr/>
          <p:nvPr/>
        </p:nvGrpSpPr>
        <p:grpSpPr>
          <a:xfrm>
            <a:off x="838200" y="347709"/>
            <a:ext cx="7467600" cy="5824491"/>
            <a:chOff x="620233" y="304800"/>
            <a:chExt cx="7467600" cy="5824491"/>
          </a:xfrm>
        </p:grpSpPr>
        <p:sp>
          <p:nvSpPr>
            <p:cNvPr id="11" name="Rectangle 10"/>
            <p:cNvSpPr/>
            <p:nvPr/>
          </p:nvSpPr>
          <p:spPr>
            <a:xfrm>
              <a:off x="620234" y="2650402"/>
              <a:ext cx="3102060" cy="16529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Observe teaching, looking for implementation of action steps</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985773" y="2650402"/>
              <a:ext cx="3102060" cy="16529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Facilitate debrief conversation to deliver feedback and identify action step(s)</a:t>
              </a:r>
              <a:endParaRPr lang="en-US" sz="24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20233" y="304800"/>
              <a:ext cx="3102060" cy="165290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Build relationship, set vision, and set norms  for roles and expectations</a:t>
              </a:r>
              <a:endParaRPr lang="en-US" sz="4400" dirty="0">
                <a:effectLst/>
                <a:latin typeface="Times New Roman" panose="02020603050405020304" pitchFamily="18" charset="0"/>
                <a:ea typeface="Times New Roman" panose="02020603050405020304" pitchFamily="18" charset="0"/>
              </a:endParaRPr>
            </a:p>
          </p:txBody>
        </p:sp>
        <p:sp>
          <p:nvSpPr>
            <p:cNvPr id="14" name="Arrow: Down 13"/>
            <p:cNvSpPr/>
            <p:nvPr/>
          </p:nvSpPr>
          <p:spPr>
            <a:xfrm>
              <a:off x="1848856" y="2065195"/>
              <a:ext cx="644811" cy="477719"/>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Curved Down 14"/>
            <p:cNvSpPr/>
            <p:nvPr/>
          </p:nvSpPr>
          <p:spPr>
            <a:xfrm>
              <a:off x="3349910" y="1911893"/>
              <a:ext cx="2136489" cy="619802"/>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Arrow: Curved Down 15"/>
            <p:cNvSpPr/>
            <p:nvPr/>
          </p:nvSpPr>
          <p:spPr>
            <a:xfrm rot="12738338">
              <a:off x="1192045" y="4703623"/>
              <a:ext cx="1529516" cy="626540"/>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2867124" y="4476382"/>
              <a:ext cx="3102060" cy="165290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dirty="0">
                  <a:solidFill>
                    <a:srgbClr val="FFFFFF"/>
                  </a:solidFill>
                  <a:ea typeface="Times New Roman" panose="02020603050405020304" pitchFamily="18" charset="0"/>
                  <a:cs typeface="Times New Roman" panose="02020603050405020304" pitchFamily="18" charset="0"/>
                </a:rPr>
                <a:t>Provide interventions, as needed (model lesson, co-teach, etc.)</a:t>
              </a:r>
              <a:endParaRPr lang="en-US" sz="2400" dirty="0">
                <a:effectLst/>
                <a:latin typeface="Times New Roman" panose="02020603050405020304" pitchFamily="18" charset="0"/>
                <a:ea typeface="Times New Roman" panose="02020603050405020304" pitchFamily="18" charset="0"/>
              </a:endParaRPr>
            </a:p>
          </p:txBody>
        </p:sp>
        <p:sp>
          <p:nvSpPr>
            <p:cNvPr id="18" name="Arrow: Curved Down 17"/>
            <p:cNvSpPr/>
            <p:nvPr/>
          </p:nvSpPr>
          <p:spPr>
            <a:xfrm rot="8422758">
              <a:off x="6035851" y="4788211"/>
              <a:ext cx="1529516" cy="626540"/>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 name="Title 4"/>
          <p:cNvSpPr>
            <a:spLocks noGrp="1"/>
          </p:cNvSpPr>
          <p:nvPr>
            <p:ph type="title"/>
          </p:nvPr>
        </p:nvSpPr>
        <p:spPr>
          <a:xfrm>
            <a:off x="4975140" y="336823"/>
            <a:ext cx="3711660" cy="1937296"/>
          </a:xfrm>
        </p:spPr>
        <p:txBody>
          <a:bodyPr>
            <a:noAutofit/>
          </a:bodyPr>
          <a:lstStyle/>
          <a:p>
            <a:r>
              <a:rPr lang="en-US" sz="4000" b="1" dirty="0">
                <a:solidFill>
                  <a:schemeClr val="tx2">
                    <a:lumMod val="75000"/>
                  </a:schemeClr>
                </a:solidFill>
              </a:rPr>
              <a:t>How to Coach: The Coaching Cycle</a:t>
            </a:r>
            <a:endParaRPr lang="en-US" sz="4000" dirty="0"/>
          </a:p>
        </p:txBody>
      </p:sp>
      <p:sp>
        <p:nvSpPr>
          <p:cNvPr id="3" name="Rectangle: Rounded Corners 2"/>
          <p:cNvSpPr/>
          <p:nvPr/>
        </p:nvSpPr>
        <p:spPr>
          <a:xfrm>
            <a:off x="5589458" y="3881120"/>
            <a:ext cx="2330624" cy="473315"/>
          </a:xfrm>
          <a:prstGeom prst="roundRect">
            <a:avLst/>
          </a:prstGeom>
          <a:noFill/>
          <a:ln w="76200">
            <a:solidFill>
              <a:srgbClr val="FCE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1251138" y="3870960"/>
            <a:ext cx="2330624" cy="473315"/>
          </a:xfrm>
          <a:prstGeom prst="roundRect">
            <a:avLst/>
          </a:prstGeom>
          <a:noFill/>
          <a:ln w="76200">
            <a:solidFill>
              <a:srgbClr val="FCE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Lucy Steiner</DisplayName>
        <AccountId>42</AccountId>
        <AccountType/>
      </UserInfo>
      <UserInfo>
        <DisplayName>Cassie Lutterloh</DisplayName>
        <AccountId>154</AccountId>
        <AccountType/>
      </UserInfo>
      <UserInfo>
        <DisplayName>Julia Fisher</DisplayName>
        <AccountId>269</AccountId>
        <AccountType/>
      </UserInfo>
      <UserInfo>
        <DisplayName>Nita Losoponkul</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760CA-AF58-409A-8372-AE48D8820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474E7C-18FD-4E7F-A39F-E42D718E7DFE}">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f6b3f15d-861b-4600-8c21-ae04f1a06088"/>
    <ds:schemaRef ds:uri="fbf88c96-2400-42d8-8ed9-06e8d33894c2"/>
    <ds:schemaRef ds:uri="http://purl.org/dc/terms/"/>
  </ds:schemaRefs>
</ds:datastoreItem>
</file>

<file path=customXml/itemProps3.xml><?xml version="1.0" encoding="utf-8"?>
<ds:datastoreItem xmlns:ds="http://schemas.openxmlformats.org/officeDocument/2006/customXml" ds:itemID="{CDD12439-8246-42AF-A560-7C654ED69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2870</TotalTime>
  <Words>1977</Words>
  <Application>Microsoft Office PowerPoint</Application>
  <PresentationFormat>On-screen Show (4:3)</PresentationFormat>
  <Paragraphs>148</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Unicode MS</vt:lpstr>
      <vt:lpstr>Calibri</vt:lpstr>
      <vt:lpstr>Garamond</vt:lpstr>
      <vt:lpstr>Times New Roman</vt:lpstr>
      <vt:lpstr>Office Theme</vt:lpstr>
      <vt:lpstr>PPT template</vt:lpstr>
      <vt:lpstr>PowerPoint Presentation</vt:lpstr>
      <vt:lpstr>Review Day 1</vt:lpstr>
      <vt:lpstr>Action Planner for MCLs</vt:lpstr>
      <vt:lpstr>Video: Coaching</vt:lpstr>
      <vt:lpstr>Coaching</vt:lpstr>
      <vt:lpstr>What to Coach</vt:lpstr>
      <vt:lpstr>What to Coach: Instructional Excellence</vt:lpstr>
      <vt:lpstr>How to Coach</vt:lpstr>
      <vt:lpstr>How to Coach: The Coaching Cycle</vt:lpstr>
      <vt:lpstr>How To Coach: Coaching Models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dc:creator>
  <cp:lastModifiedBy>Beverley Tyndall</cp:lastModifiedBy>
  <cp:revision>85</cp:revision>
  <dcterms:modified xsi:type="dcterms:W3CDTF">2017-06-21T17:21:46Z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