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64" r:id="rId6"/>
  </p:sldMasterIdLst>
  <p:notesMasterIdLst>
    <p:notesMasterId r:id="rId39"/>
  </p:notesMasterIdLst>
  <p:sldIdLst>
    <p:sldId id="344" r:id="rId7"/>
    <p:sldId id="345"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76" r:id="rId22"/>
    <p:sldId id="359" r:id="rId23"/>
    <p:sldId id="360" r:id="rId24"/>
    <p:sldId id="361" r:id="rId25"/>
    <p:sldId id="362" r:id="rId26"/>
    <p:sldId id="363" r:id="rId27"/>
    <p:sldId id="364" r:id="rId28"/>
    <p:sldId id="373" r:id="rId29"/>
    <p:sldId id="374" r:id="rId30"/>
    <p:sldId id="367" r:id="rId31"/>
    <p:sldId id="368" r:id="rId32"/>
    <p:sldId id="369" r:id="rId33"/>
    <p:sldId id="370" r:id="rId34"/>
    <p:sldId id="371" r:id="rId35"/>
    <p:sldId id="372" r:id="rId36"/>
    <p:sldId id="375" r:id="rId37"/>
    <p:sldId id="34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ce Han" initials="" lastIdx="31" clrIdx="0"/>
  <p:cmAuthor id="7" name="Kendall King" initials="KK" lastIdx="7" clrIdx="7">
    <p:extLst/>
  </p:cmAuthor>
  <p:cmAuthor id="1" name="Rob" initials="R" lastIdx="1" clrIdx="1"/>
  <p:cmAuthor id="8" name="Lucy Steiner" initials="LS" lastIdx="2" clrIdx="8">
    <p:extLst/>
  </p:cmAuthor>
  <p:cmAuthor id="2" name="Nita" initials="N" lastIdx="27" clrIdx="2"/>
  <p:cmAuthor id="3" name="Stacey Shumake" initials="SS" lastIdx="28" clrIdx="3">
    <p:extLst/>
  </p:cmAuthor>
  <p:cmAuthor id="4" name="Nita Losoponkul" initials="NL" lastIdx="7" clrIdx="4">
    <p:extLst/>
  </p:cmAuthor>
  <p:cmAuthor id="5" name="Emily Hassel" initials="EH" lastIdx="1" clrIdx="5">
    <p:extLst/>
  </p:cmAuthor>
  <p:cmAuthor id="6" name="Sharon Barrett" initials="SB"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CBFF"/>
    <a:srgbClr val="1F497D"/>
    <a:srgbClr val="8198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67" autoAdjust="0"/>
    <p:restoredTop sz="55100" autoAdjust="0"/>
  </p:normalViewPr>
  <p:slideViewPr>
    <p:cSldViewPr>
      <p:cViewPr varScale="1">
        <p:scale>
          <a:sx n="54" d="100"/>
          <a:sy n="54" d="100"/>
        </p:scale>
        <p:origin x="1578" y="78"/>
      </p:cViewPr>
      <p:guideLst>
        <p:guide orient="horz" pos="2160"/>
        <p:guide pos="2880"/>
      </p:guideLst>
    </p:cSldViewPr>
  </p:slideViewPr>
  <p:notesTextViewPr>
    <p:cViewPr>
      <p:scale>
        <a:sx n="1" d="1"/>
        <a:sy n="1" d="1"/>
      </p:scale>
      <p:origin x="0" y="0"/>
    </p:cViewPr>
  </p:notesTextViewPr>
  <p:sorterViewPr>
    <p:cViewPr>
      <p:scale>
        <a:sx n="60" d="100"/>
        <a:sy n="60" d="100"/>
      </p:scale>
      <p:origin x="0" y="-2754"/>
    </p:cViewPr>
  </p:sorterViewPr>
  <p:notesViewPr>
    <p:cSldViewPr>
      <p:cViewPr varScale="1">
        <p:scale>
          <a:sx n="56" d="100"/>
          <a:sy n="56" d="100"/>
        </p:scale>
        <p:origin x="-282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825956-2BA7-489C-AA72-4D37A7B79E9B}" type="datetimeFigureOut">
              <a:rPr lang="en-US" smtClean="0"/>
              <a:pPr/>
              <a:t>6/20/2017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E0F6AD-62DB-4E88-B2AF-467A2D33D623}" type="slidenum">
              <a:rPr lang="en-US" smtClean="0"/>
              <a:pPr/>
              <a:t>‹#›</a:t>
            </a:fld>
            <a:endParaRPr lang="en-US"/>
          </a:p>
        </p:txBody>
      </p:sp>
    </p:spTree>
    <p:extLst>
      <p:ext uri="{BB962C8B-B14F-4D97-AF65-F5344CB8AC3E}">
        <p14:creationId xmlns:p14="http://schemas.microsoft.com/office/powerpoint/2010/main" val="1965853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1" u="none" baseline="0" dirty="0"/>
              <a:t>Note about the handout called “Self-Assessment: Multi-Classroom Leader Training”</a:t>
            </a:r>
          </a:p>
          <a:p>
            <a:pPr marL="171450" indent="-171450">
              <a:buFont typeface="Arial" panose="020B0604020202020204" pitchFamily="34" charset="0"/>
              <a:buChar char="•"/>
            </a:pPr>
            <a:r>
              <a:rPr lang="en-US" b="0" i="0" u="none" baseline="0" dirty="0"/>
              <a:t>This optional handout is intended to help MCLs reflect on their knowledge and skills as they progress through the three days of training. It should be completed before the training starts, at the end of each session or day, and at the end of the full 3 days of training. </a:t>
            </a:r>
          </a:p>
          <a:p>
            <a:endParaRPr lang="en-US" b="1" i="1" dirty="0"/>
          </a:p>
          <a:p>
            <a:r>
              <a:rPr lang="en-US" b="1" i="1" dirty="0"/>
              <a:t>Activity preparation for this session</a:t>
            </a:r>
            <a:r>
              <a:rPr lang="en-US" b="1" i="1" baseline="0" dirty="0"/>
              <a:t>:</a:t>
            </a:r>
            <a:endParaRPr lang="en-US" b="0" i="0" baseline="0" dirty="0"/>
          </a:p>
          <a:p>
            <a:pPr marL="171450" indent="-171450">
              <a:buFont typeface="Arial" panose="020B0604020202020204" pitchFamily="34" charset="0"/>
              <a:buChar char="•"/>
            </a:pPr>
            <a:r>
              <a:rPr lang="en-US" b="0" i="0" u="sng" baseline="0" dirty="0"/>
              <a:t>Printing:</a:t>
            </a:r>
            <a:r>
              <a:rPr lang="en-US" b="0" i="0" u="none" baseline="0" dirty="0"/>
              <a:t> please print out the document labeled “Activity Cards” and cut the cards out along the lines.  There are a few duplicate cards for some of the actions that can easily be “acted out” to demonstrate the need for norms.   </a:t>
            </a:r>
          </a:p>
          <a:p>
            <a:pPr marL="0" indent="0">
              <a:buFont typeface="Arial" panose="020B0604020202020204" pitchFamily="34" charset="0"/>
              <a:buNone/>
            </a:pPr>
            <a:endParaRPr lang="en-US" b="1" i="1" u="none" dirty="0"/>
          </a:p>
          <a:p>
            <a:pPr marL="0" indent="0">
              <a:buFont typeface="Arial" panose="020B0604020202020204" pitchFamily="34" charset="0"/>
              <a:buNone/>
            </a:pPr>
            <a:r>
              <a:rPr lang="en-US" b="1" i="1" u="none" dirty="0"/>
              <a:t>Materials</a:t>
            </a:r>
            <a:r>
              <a:rPr lang="en-US" b="1" i="1" u="none" baseline="0" dirty="0"/>
              <a:t> needed:</a:t>
            </a:r>
            <a:endParaRPr lang="en-US" b="0" i="0" u="none" baseline="0" dirty="0"/>
          </a:p>
          <a:p>
            <a:pPr marL="171450" indent="-171450">
              <a:buFont typeface="Arial" panose="020B0604020202020204" pitchFamily="34" charset="0"/>
              <a:buChar char="•"/>
            </a:pPr>
            <a:r>
              <a:rPr lang="en-US" b="0" i="0" u="none" baseline="0" dirty="0"/>
              <a:t>Two flipcharts, one labeled “Hopes” and one labeled “Fears”</a:t>
            </a:r>
          </a:p>
          <a:p>
            <a:pPr marL="171450" indent="-171450">
              <a:buFont typeface="Arial" panose="020B0604020202020204" pitchFamily="34" charset="0"/>
              <a:buChar char="•"/>
            </a:pPr>
            <a:r>
              <a:rPr lang="en-US" b="0" i="0" u="none" baseline="0" dirty="0"/>
              <a:t>Chart paper for setting group norms (one page per table)—Slide 15</a:t>
            </a:r>
          </a:p>
          <a:p>
            <a:pPr marL="171450" indent="-171450">
              <a:buFont typeface="Arial" panose="020B0604020202020204" pitchFamily="34" charset="0"/>
              <a:buChar char="•"/>
            </a:pPr>
            <a:r>
              <a:rPr lang="en-US" b="0" i="0" u="none" baseline="0" dirty="0"/>
              <a:t>Post-it notes, about 10 post-its per person</a:t>
            </a:r>
          </a:p>
          <a:p>
            <a:pPr marL="171450" indent="-171450">
              <a:buFont typeface="Arial" panose="020B0604020202020204" pitchFamily="34" charset="0"/>
              <a:buChar char="•"/>
            </a:pPr>
            <a:r>
              <a:rPr lang="en-US" b="0" i="0" u="none" baseline="0" dirty="0"/>
              <a:t>Writing utensils</a:t>
            </a:r>
          </a:p>
          <a:p>
            <a:pPr marL="171450" indent="-171450">
              <a:buFont typeface="Arial" panose="020B0604020202020204" pitchFamily="34" charset="0"/>
              <a:buChar char="•"/>
            </a:pPr>
            <a:r>
              <a:rPr lang="en-US" b="0" i="0" u="none" baseline="0" dirty="0"/>
              <a:t>Room to move around</a:t>
            </a:r>
          </a:p>
          <a:p>
            <a:pPr marL="171450" indent="-171450">
              <a:buFont typeface="Arial" panose="020B0604020202020204" pitchFamily="34" charset="0"/>
              <a:buChar char="•"/>
            </a:pPr>
            <a:r>
              <a:rPr lang="en-US" b="0" i="0" u="none" baseline="0" dirty="0"/>
              <a:t>Please print out or make electronically available:</a:t>
            </a:r>
          </a:p>
          <a:p>
            <a:pPr marL="628650" lvl="1" indent="-171450">
              <a:buFont typeface="Arial" panose="020B0604020202020204" pitchFamily="34" charset="0"/>
              <a:buChar char="•"/>
            </a:pPr>
            <a:r>
              <a:rPr lang="en-US" b="0" i="0" u="none" baseline="0" dirty="0"/>
              <a:t>Handout—Self-Assessment: Multi-Classroom Leader Training [optional]</a:t>
            </a:r>
          </a:p>
          <a:p>
            <a:pPr marL="628650" lvl="1" indent="-171450">
              <a:buFont typeface="Arial" panose="020B0604020202020204" pitchFamily="34" charset="0"/>
              <a:buChar char="•"/>
            </a:pPr>
            <a:r>
              <a:rPr lang="en-US" b="0" i="0" u="none" baseline="0" dirty="0"/>
              <a:t>Handout—Multi-Classroom Leader Team Meeting Sample Agenda—Analyzing Student Work</a:t>
            </a:r>
          </a:p>
          <a:p>
            <a:pPr marL="628650" lvl="1" indent="-171450">
              <a:buFont typeface="Arial" panose="020B0604020202020204" pitchFamily="34" charset="0"/>
              <a:buChar char="•"/>
            </a:pPr>
            <a:r>
              <a:rPr lang="en-US" b="0" i="0" u="none" baseline="0" dirty="0"/>
              <a:t>Handout—Multi-Classroom Leader Team Meeting Sample Agenda—Data Analysis </a:t>
            </a:r>
          </a:p>
          <a:p>
            <a:pPr marL="171450" indent="-171450">
              <a:buFont typeface="Arial" panose="020B0604020202020204" pitchFamily="34" charset="0"/>
              <a:buChar char="•"/>
            </a:pPr>
            <a:endParaRPr lang="en-US" b="0" i="0" u="none" baseline="0" dirty="0"/>
          </a:p>
          <a:p>
            <a:pPr marL="0" indent="0">
              <a:buFont typeface="Arial" panose="020B0604020202020204" pitchFamily="34" charset="0"/>
              <a:buNone/>
            </a:pPr>
            <a:r>
              <a:rPr lang="en-US" b="1" i="1" u="none" baseline="0" dirty="0"/>
              <a:t>Please note:</a:t>
            </a:r>
            <a:endParaRPr lang="en-US" b="0" i="0" u="none" baseline="0" dirty="0"/>
          </a:p>
          <a:p>
            <a:pPr marL="171450" indent="-171450">
              <a:buFont typeface="Arial" panose="020B0604020202020204" pitchFamily="34" charset="0"/>
              <a:buChar char="•"/>
            </a:pPr>
            <a:r>
              <a:rPr lang="en-US" b="0" i="0" u="none" baseline="0" dirty="0"/>
              <a:t>Not all the hopes and fears that participants are likely to bring up in slide 2 will be fully addressed in this session, but many will be addressed over the three-day training series. </a:t>
            </a:r>
            <a:endParaRPr lang="en-US" b="1" i="1" u="none" baseline="0" dirty="0"/>
          </a:p>
          <a:p>
            <a:pPr marL="0" indent="0">
              <a:buFont typeface="Arial" panose="020B0604020202020204" pitchFamily="34" charset="0"/>
              <a:buNone/>
            </a:pPr>
            <a:endParaRPr lang="en-US" b="0" i="0" u="none" baseline="0" dirty="0"/>
          </a:p>
          <a:p>
            <a:pPr marL="0" indent="0">
              <a:buFont typeface="Arial" panose="020B0604020202020204" pitchFamily="34" charset="0"/>
              <a:buNone/>
            </a:pPr>
            <a:r>
              <a:rPr lang="en-US" b="1" i="1" u="none" baseline="0" dirty="0"/>
              <a:t>Facilitator says (throughout the slides, put this in your own words):</a:t>
            </a:r>
            <a:endParaRPr lang="en-US" b="0" i="0" u="non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[Optional]:</a:t>
            </a:r>
            <a:r>
              <a:rPr lang="en-US" sz="1200" kern="1200" baseline="0" dirty="0">
                <a:solidFill>
                  <a:schemeClr val="tx1"/>
                </a:solidFill>
                <a:effectLst/>
                <a:latin typeface="+mn-lt"/>
                <a:ea typeface="+mn-ea"/>
                <a:cs typeface="+mn-cs"/>
              </a:rPr>
              <a:t> First, please take out the handout called </a:t>
            </a:r>
            <a:r>
              <a:rPr lang="en-US" b="0" i="0" u="none" baseline="0" dirty="0"/>
              <a:t>“Self-Assessment: Multi-Classroom Leader Training.” Please put a rating for yourself in the “initial rating” column for the “Launching Leadership” row.</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b="0" i="0" u="none" dirty="0"/>
              <a:t>Before we get started on the</a:t>
            </a:r>
            <a:r>
              <a:rPr lang="en-US" b="0" i="0" u="none" baseline="0" dirty="0"/>
              <a:t> topic of Launching Leadership, I’d like to get a better understanding of how you all are feeling about becoming a Multi-Classroom Leader.   </a:t>
            </a:r>
          </a:p>
          <a:p>
            <a:pPr marL="171450" indent="-171450">
              <a:buFont typeface="Arial" panose="020B0604020202020204" pitchFamily="34" charset="0"/>
              <a:buChar char="•"/>
            </a:pPr>
            <a:r>
              <a:rPr lang="en-US" b="0" i="0" u="none" baseline="0" dirty="0"/>
              <a:t>You should all have some post-it notes on your table, and a writing utensil.  </a:t>
            </a:r>
          </a:p>
          <a:p>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1</a:t>
            </a:fld>
            <a:endParaRPr lang="en-US"/>
          </a:p>
        </p:txBody>
      </p:sp>
    </p:spTree>
    <p:extLst>
      <p:ext uri="{BB962C8B-B14F-4D97-AF65-F5344CB8AC3E}">
        <p14:creationId xmlns:p14="http://schemas.microsoft.com/office/powerpoint/2010/main" val="1301958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Objective</a:t>
            </a:r>
            <a:r>
              <a:rPr lang="en-US" b="1" i="1" baseline="0" dirty="0"/>
              <a:t> of this slide: </a:t>
            </a:r>
            <a:r>
              <a:rPr lang="en-US" b="0" i="0" baseline="0" dirty="0"/>
              <a:t>To present the audience with examples of communication norms they should consider establishing with their teams.</a:t>
            </a:r>
          </a:p>
          <a:p>
            <a:pPr marL="171450" indent="-171450">
              <a:buFont typeface="Arial" panose="020B0604020202020204" pitchFamily="34" charset="0"/>
              <a:buChar char="•"/>
            </a:pPr>
            <a:endParaRPr lang="en-US" b="0" i="0" baseline="0" dirty="0"/>
          </a:p>
          <a:p>
            <a:pPr marL="0" indent="0">
              <a:buFont typeface="Arial" panose="020B0604020202020204" pitchFamily="34" charset="0"/>
              <a:buNone/>
            </a:pPr>
            <a:r>
              <a:rPr lang="en-US" b="1" i="1" baseline="0" dirty="0"/>
              <a:t>Estimated time: 2 minutes</a:t>
            </a:r>
          </a:p>
          <a:p>
            <a:pPr marL="0" indent="0">
              <a:buFont typeface="Arial" panose="020B0604020202020204" pitchFamily="34" charset="0"/>
              <a:buNone/>
            </a:pPr>
            <a:endParaRPr lang="en-US" b="1" i="1" baseline="0" dirty="0"/>
          </a:p>
          <a:p>
            <a:pPr marL="0" indent="0">
              <a:buFont typeface="Arial" panose="020B0604020202020204" pitchFamily="34" charset="0"/>
              <a:buNone/>
            </a:pPr>
            <a:r>
              <a:rPr lang="en-US" b="1" i="1" baseline="0" dirty="0"/>
              <a:t>Facilitator says:</a:t>
            </a:r>
            <a:endParaRPr lang="en-US" b="1" i="1" dirty="0"/>
          </a:p>
          <a:p>
            <a:pPr marL="171450" indent="-171450">
              <a:buFont typeface="Arial" panose="020B0604020202020204" pitchFamily="34" charset="0"/>
              <a:buChar char="•"/>
            </a:pPr>
            <a:r>
              <a:rPr lang="en-US" dirty="0"/>
              <a:t>Communication</a:t>
            </a:r>
            <a:r>
              <a:rPr lang="en-US" baseline="0" dirty="0"/>
              <a:t> norms address how team members speak to one another, share, and solve problems. </a:t>
            </a:r>
          </a:p>
          <a:p>
            <a:pPr marL="171450" indent="-171450">
              <a:buFont typeface="Arial" panose="020B0604020202020204" pitchFamily="34" charset="0"/>
              <a:buChar char="•"/>
            </a:pPr>
            <a:r>
              <a:rPr lang="en-US" baseline="0" dirty="0"/>
              <a:t>What are some norms that you have set for communication?  Please take 30 seconds to jot down as many as you can. [click on the “30” to begin timer.]</a:t>
            </a:r>
          </a:p>
          <a:p>
            <a:pPr marL="171450" indent="-171450">
              <a:buFont typeface="Arial" panose="020B0604020202020204" pitchFamily="34" charset="0"/>
              <a:buChar char="•"/>
            </a:pPr>
            <a:r>
              <a:rPr lang="en-US" baseline="0" dirty="0"/>
              <a:t>[After the 30 seconds are up, ask participants to list their ideas.  Then go through the ones on this list and note those that no one mentioned]</a:t>
            </a:r>
          </a:p>
          <a:p>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10</a:t>
            </a:fld>
            <a:endParaRPr lang="en-US"/>
          </a:p>
        </p:txBody>
      </p:sp>
    </p:spTree>
    <p:extLst>
      <p:ext uri="{BB962C8B-B14F-4D97-AF65-F5344CB8AC3E}">
        <p14:creationId xmlns:p14="http://schemas.microsoft.com/office/powerpoint/2010/main" val="697867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Objective</a:t>
            </a:r>
            <a:r>
              <a:rPr lang="en-US" b="1" i="1" baseline="0" dirty="0"/>
              <a:t> of this slide: </a:t>
            </a:r>
            <a:r>
              <a:rPr lang="en-US" b="0" i="0" baseline="0" dirty="0"/>
              <a:t>To present the audience with examples of behavior norms they should consider establishing with their teams.</a:t>
            </a:r>
          </a:p>
          <a:p>
            <a:pPr marL="171450" indent="-171450">
              <a:buFont typeface="Arial" panose="020B0604020202020204" pitchFamily="34" charset="0"/>
              <a:buChar char="•"/>
            </a:pPr>
            <a:endParaRPr lang="en-US" b="0" i="0" baseline="0" dirty="0"/>
          </a:p>
          <a:p>
            <a:pPr marL="0" indent="0">
              <a:buFont typeface="Arial" panose="020B0604020202020204" pitchFamily="34" charset="0"/>
              <a:buNone/>
            </a:pPr>
            <a:r>
              <a:rPr lang="en-US" b="1" i="1" baseline="0" dirty="0"/>
              <a:t>Estimated time: 2 minutes</a:t>
            </a:r>
          </a:p>
          <a:p>
            <a:pPr marL="0" indent="0">
              <a:buFont typeface="Arial" panose="020B0604020202020204" pitchFamily="34" charset="0"/>
              <a:buNone/>
            </a:pPr>
            <a:endParaRPr lang="en-US" b="1" i="1" baseline="0" dirty="0"/>
          </a:p>
          <a:p>
            <a:pPr marL="0" indent="0">
              <a:buFont typeface="Arial" panose="020B0604020202020204" pitchFamily="34" charset="0"/>
              <a:buNone/>
            </a:pPr>
            <a:r>
              <a:rPr lang="en-US" b="1" i="1" baseline="0" dirty="0"/>
              <a:t>Facilitator says:</a:t>
            </a:r>
            <a:endParaRPr lang="en-US" b="1" i="1" dirty="0"/>
          </a:p>
          <a:p>
            <a:pPr marL="171450" indent="-171450">
              <a:buFont typeface="Arial" panose="020B0604020202020204" pitchFamily="34" charset="0"/>
              <a:buChar char="•"/>
            </a:pPr>
            <a:r>
              <a:rPr lang="en-US" dirty="0"/>
              <a:t>Norms for participation</a:t>
            </a:r>
            <a:r>
              <a:rPr lang="en-US" baseline="0" dirty="0"/>
              <a:t> define participation levels/expectations for your team teachers. </a:t>
            </a:r>
          </a:p>
          <a:p>
            <a:pPr marL="171450" indent="-171450">
              <a:buFont typeface="Arial" panose="020B0604020202020204" pitchFamily="34" charset="0"/>
              <a:buChar char="•"/>
            </a:pPr>
            <a:r>
              <a:rPr lang="en-US" baseline="0" dirty="0"/>
              <a:t>Take 30 seconds at your table to discuss how you set participation norms in groups that you have led or participated in, and then we’ll share. [click on the “30” to begin timer].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[After the 30 seconds are up, ask participants to list their ideas. Then go through the ones on this list and note those that no one mentioned]</a:t>
            </a:r>
          </a:p>
          <a:p>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11</a:t>
            </a:fld>
            <a:endParaRPr lang="en-US"/>
          </a:p>
        </p:txBody>
      </p:sp>
    </p:spTree>
    <p:extLst>
      <p:ext uri="{BB962C8B-B14F-4D97-AF65-F5344CB8AC3E}">
        <p14:creationId xmlns:p14="http://schemas.microsoft.com/office/powerpoint/2010/main" val="3198965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Objective</a:t>
            </a:r>
            <a:r>
              <a:rPr lang="en-US" b="1" i="1" baseline="0" dirty="0"/>
              <a:t> of this slide: </a:t>
            </a:r>
            <a:r>
              <a:rPr lang="en-US" b="0" i="0" baseline="0" dirty="0"/>
              <a:t>To present the audience with examples of relationship norms they should consider establishing with their teams.</a:t>
            </a:r>
          </a:p>
          <a:p>
            <a:pPr marL="171450" indent="-171450">
              <a:buFont typeface="Arial" panose="020B0604020202020204" pitchFamily="34" charset="0"/>
              <a:buChar char="•"/>
            </a:pPr>
            <a:endParaRPr lang="en-US" b="0" i="0" baseline="0" dirty="0"/>
          </a:p>
          <a:p>
            <a:pPr marL="0" indent="0">
              <a:buFont typeface="Arial" panose="020B0604020202020204" pitchFamily="34" charset="0"/>
              <a:buNone/>
            </a:pPr>
            <a:r>
              <a:rPr lang="en-US" b="1" i="1" baseline="0" dirty="0"/>
              <a:t>Estimated time: 3 minutes</a:t>
            </a:r>
          </a:p>
          <a:p>
            <a:pPr marL="0" indent="0">
              <a:buFont typeface="Arial" panose="020B0604020202020204" pitchFamily="34" charset="0"/>
              <a:buNone/>
            </a:pPr>
            <a:endParaRPr lang="en-US" b="1" i="1" baseline="0" dirty="0"/>
          </a:p>
          <a:p>
            <a:pPr marL="0" indent="0">
              <a:buFont typeface="Arial" panose="020B0604020202020204" pitchFamily="34" charset="0"/>
              <a:buNone/>
            </a:pPr>
            <a:r>
              <a:rPr lang="en-US" b="1" i="1" baseline="0" dirty="0"/>
              <a:t>Facilitator says:</a:t>
            </a:r>
            <a:endParaRPr lang="en-US" b="1" i="1" dirty="0"/>
          </a:p>
          <a:p>
            <a:pPr marL="171450" indent="-171450">
              <a:buFont typeface="Arial" panose="020B0604020202020204" pitchFamily="34" charset="0"/>
              <a:buChar char="•"/>
            </a:pPr>
            <a:r>
              <a:rPr lang="en-US" dirty="0"/>
              <a:t>These norms define how </a:t>
            </a:r>
            <a:r>
              <a:rPr lang="en-US" baseline="0" dirty="0"/>
              <a:t>team members treat one another.</a:t>
            </a:r>
          </a:p>
          <a:p>
            <a:pPr marL="171450" indent="-171450">
              <a:buFont typeface="Arial" panose="020B0604020202020204" pitchFamily="34" charset="0"/>
              <a:buChar char="•"/>
            </a:pPr>
            <a:r>
              <a:rPr lang="en-US" baseline="0" dirty="0"/>
              <a:t>Here are a few examples of relationship norms [click for each animation].</a:t>
            </a:r>
          </a:p>
          <a:p>
            <a:pPr marL="171450" indent="-171450">
              <a:buFont typeface="Arial" panose="020B0604020202020204" pitchFamily="34" charset="0"/>
              <a:buChar char="•"/>
            </a:pPr>
            <a:r>
              <a:rPr lang="en-US" baseline="0" dirty="0"/>
              <a:t>Please take a minute to discuss at your table additional ways you believe members of effective groups should treat one another. [click on the “60” to begin timer]</a:t>
            </a:r>
          </a:p>
          <a:p>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12</a:t>
            </a:fld>
            <a:endParaRPr lang="en-US"/>
          </a:p>
        </p:txBody>
      </p:sp>
    </p:spTree>
    <p:extLst>
      <p:ext uri="{BB962C8B-B14F-4D97-AF65-F5344CB8AC3E}">
        <p14:creationId xmlns:p14="http://schemas.microsoft.com/office/powerpoint/2010/main" val="3151806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Objective</a:t>
            </a:r>
            <a:r>
              <a:rPr lang="en-US" b="1" i="1" baseline="0" dirty="0"/>
              <a:t> of this slide: </a:t>
            </a:r>
            <a:r>
              <a:rPr lang="en-US" b="0" i="0" baseline="0" dirty="0"/>
              <a:t>To present the audience with examples of norms to address challenges and disagreements they should consider establishing with their teams.</a:t>
            </a:r>
          </a:p>
          <a:p>
            <a:pPr marL="171450" indent="-171450">
              <a:buFont typeface="Arial" panose="020B0604020202020204" pitchFamily="34" charset="0"/>
              <a:buChar char="•"/>
            </a:pPr>
            <a:endParaRPr lang="en-US" b="0" i="0" baseline="0" dirty="0"/>
          </a:p>
          <a:p>
            <a:pPr marL="0" indent="0">
              <a:buFont typeface="Arial" panose="020B0604020202020204" pitchFamily="34" charset="0"/>
              <a:buNone/>
            </a:pPr>
            <a:r>
              <a:rPr lang="en-US" b="1" i="1" baseline="0" dirty="0"/>
              <a:t>Estimated time: 3 minutes</a:t>
            </a:r>
          </a:p>
          <a:p>
            <a:pPr marL="0" indent="0">
              <a:buFont typeface="Arial" panose="020B0604020202020204" pitchFamily="34" charset="0"/>
              <a:buNone/>
            </a:pPr>
            <a:endParaRPr lang="en-US" b="1" i="1" baseline="0" dirty="0"/>
          </a:p>
          <a:p>
            <a:pPr marL="0" indent="0">
              <a:buFont typeface="Arial" panose="020B0604020202020204" pitchFamily="34" charset="0"/>
              <a:buNone/>
            </a:pPr>
            <a:r>
              <a:rPr lang="en-US" b="1" i="1" baseline="0" dirty="0"/>
              <a:t>Facilitator says:</a:t>
            </a:r>
            <a:endParaRPr lang="en-US" b="1" i="1" dirty="0"/>
          </a:p>
          <a:p>
            <a:pPr marL="171450" indent="-171450">
              <a:buFont typeface="Arial" panose="020B0604020202020204" pitchFamily="34" charset="0"/>
              <a:buChar char="•"/>
            </a:pPr>
            <a:r>
              <a:rPr lang="en-US" dirty="0"/>
              <a:t>All teams will be forced</a:t>
            </a:r>
            <a:r>
              <a:rPr lang="en-US" baseline="0" dirty="0"/>
              <a:t> to make difficult decisions or will disagree at some point. </a:t>
            </a:r>
          </a:p>
          <a:p>
            <a:pPr marL="171450" indent="-171450">
              <a:buFont typeface="Arial" panose="020B0604020202020204" pitchFamily="34" charset="0"/>
              <a:buChar char="•"/>
            </a:pPr>
            <a:r>
              <a:rPr lang="en-US" baseline="0" dirty="0"/>
              <a:t>Here are a few examples of norms which give teams guidelines for behavior when faced with challenges or disagreements. [click once to animate all]</a:t>
            </a:r>
          </a:p>
          <a:p>
            <a:pPr marL="171450" indent="-171450">
              <a:buFont typeface="Arial" panose="020B0604020202020204" pitchFamily="34" charset="0"/>
              <a:buChar char="•"/>
            </a:pPr>
            <a:r>
              <a:rPr lang="en-US" baseline="0" dirty="0"/>
              <a:t>I would like to hear how you all would rank these in order of importance as I read through them. Which of these norms do you think are most important to establish with a team? </a:t>
            </a:r>
          </a:p>
          <a:p>
            <a:pPr marL="171450" indent="-171450">
              <a:buFont typeface="Arial" panose="020B0604020202020204" pitchFamily="34" charset="0"/>
              <a:buChar char="•"/>
            </a:pPr>
            <a:r>
              <a:rPr lang="en-US" baseline="0" dirty="0"/>
              <a:t>[Facilitator reads through the list, taking verbal “votes” from the audience, letting them comment on which they believe are most important.] </a:t>
            </a:r>
          </a:p>
          <a:p>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13</a:t>
            </a:fld>
            <a:endParaRPr lang="en-US"/>
          </a:p>
        </p:txBody>
      </p:sp>
    </p:spTree>
    <p:extLst>
      <p:ext uri="{BB962C8B-B14F-4D97-AF65-F5344CB8AC3E}">
        <p14:creationId xmlns:p14="http://schemas.microsoft.com/office/powerpoint/2010/main" val="2016381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Objective</a:t>
            </a:r>
            <a:r>
              <a:rPr lang="en-US" b="1" i="1" baseline="0" dirty="0"/>
              <a:t> of this slide: </a:t>
            </a:r>
            <a:r>
              <a:rPr lang="en-US" b="0" i="0" baseline="0" dirty="0"/>
              <a:t>To present the audience with examples of celebration they should consider establishing with their teams.</a:t>
            </a:r>
          </a:p>
          <a:p>
            <a:pPr marL="171450" indent="-171450">
              <a:buFont typeface="Arial" panose="020B0604020202020204" pitchFamily="34" charset="0"/>
              <a:buChar char="•"/>
            </a:pPr>
            <a:endParaRPr lang="en-US" b="0" i="0" baseline="0" dirty="0"/>
          </a:p>
          <a:p>
            <a:pPr marL="0" indent="0">
              <a:buFont typeface="Arial" panose="020B0604020202020204" pitchFamily="34" charset="0"/>
              <a:buNone/>
            </a:pPr>
            <a:r>
              <a:rPr lang="en-US" b="1" i="1" baseline="0" dirty="0"/>
              <a:t>Estimated time: 3 minutes</a:t>
            </a:r>
          </a:p>
          <a:p>
            <a:pPr marL="0" indent="0">
              <a:buFont typeface="Arial" panose="020B0604020202020204" pitchFamily="34" charset="0"/>
              <a:buNone/>
            </a:pPr>
            <a:endParaRPr lang="en-US" b="1" i="1" baseline="0" dirty="0"/>
          </a:p>
          <a:p>
            <a:pPr marL="0" indent="0">
              <a:buFont typeface="Arial" panose="020B0604020202020204" pitchFamily="34" charset="0"/>
              <a:buNone/>
            </a:pPr>
            <a:r>
              <a:rPr lang="en-US" b="1" i="1" baseline="0" dirty="0"/>
              <a:t>Facilitator says:</a:t>
            </a:r>
            <a:endParaRPr lang="en-US" b="1" i="1" dirty="0"/>
          </a:p>
          <a:p>
            <a:pPr marL="171450" indent="-171450">
              <a:buFont typeface="Arial" panose="020B0604020202020204" pitchFamily="34" charset="0"/>
              <a:buChar char="•"/>
            </a:pPr>
            <a:r>
              <a:rPr lang="en-US" dirty="0"/>
              <a:t>The</a:t>
            </a:r>
            <a:r>
              <a:rPr lang="en-US" baseline="0" dirty="0"/>
              <a:t> work we’re going to do as MCLs and teams is hard—how do we also keep it fun?  </a:t>
            </a:r>
          </a:p>
          <a:p>
            <a:pPr marL="171450" indent="-171450">
              <a:buFont typeface="Arial" panose="020B0604020202020204" pitchFamily="34" charset="0"/>
              <a:buChar char="•"/>
            </a:pPr>
            <a:r>
              <a:rPr lang="en-US" dirty="0"/>
              <a:t>Team norms not</a:t>
            </a:r>
            <a:r>
              <a:rPr lang="en-US" baseline="0" dirty="0"/>
              <a:t> only address problems, but also encourage team members to celebrate one another and the group.  </a:t>
            </a:r>
          </a:p>
          <a:p>
            <a:pPr marL="171450" indent="-171450">
              <a:buFont typeface="Arial" panose="020B0604020202020204" pitchFamily="34" charset="0"/>
              <a:buChar char="•"/>
            </a:pPr>
            <a:r>
              <a:rPr lang="en-US" baseline="0" dirty="0"/>
              <a:t>Here are a few ideas for how you can make sure you take time to celebrate success with your team.</a:t>
            </a:r>
          </a:p>
          <a:p>
            <a:pPr marL="171450" indent="-171450">
              <a:buFont typeface="Arial" panose="020B0604020202020204" pitchFamily="34" charset="0"/>
              <a:buChar char="•"/>
            </a:pPr>
            <a:r>
              <a:rPr lang="en-US" baseline="0" dirty="0"/>
              <a:t>[Facilitator quickly reads list].  </a:t>
            </a:r>
          </a:p>
          <a:p>
            <a:pPr marL="171450" indent="-171450">
              <a:buFont typeface="Arial" panose="020B0604020202020204" pitchFamily="34" charset="0"/>
              <a:buChar char="•"/>
            </a:pPr>
            <a:r>
              <a:rPr lang="en-US" baseline="0" dirty="0"/>
              <a:t>Raise your hand if you have a creative way to celebrate team success that isn’t listed here. [Call on people to share their thoughts.]</a:t>
            </a:r>
          </a:p>
          <a:p>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14</a:t>
            </a:fld>
            <a:endParaRPr lang="en-US"/>
          </a:p>
        </p:txBody>
      </p:sp>
    </p:spTree>
    <p:extLst>
      <p:ext uri="{BB962C8B-B14F-4D97-AF65-F5344CB8AC3E}">
        <p14:creationId xmlns:p14="http://schemas.microsoft.com/office/powerpoint/2010/main" val="1841077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Please</a:t>
            </a:r>
            <a:r>
              <a:rPr lang="en-US" b="1" i="1" baseline="0" dirty="0"/>
              <a:t> n</a:t>
            </a:r>
            <a:r>
              <a:rPr lang="en-US" b="1" i="1" dirty="0"/>
              <a:t>ote</a:t>
            </a:r>
            <a:r>
              <a:rPr lang="en-US" b="1" i="1" baseline="0" dirty="0"/>
              <a:t>:  </a:t>
            </a:r>
            <a:r>
              <a:rPr lang="en-US" b="0" i="0" baseline="0" dirty="0"/>
              <a:t>Ideally the MCLs are sitting at a table with other MCLs (or teacher-leaders) from their school.  Consider adapting this section if this is not the case.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baseline="0" dirty="0"/>
              <a:t>Objective of this slide: </a:t>
            </a:r>
            <a:r>
              <a:rPr lang="en-US" b="0" i="0" baseline="0" dirty="0"/>
              <a:t>To provide participants with time to work through selecting norms at their table (which ideally can be used at their schools if they are seated with other MCLs from their school, so that they are consistent across teams).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Estimated total time</a:t>
            </a:r>
            <a:r>
              <a:rPr lang="en-US" b="1" i="1" baseline="0" dirty="0"/>
              <a:t>: 8 minutes</a:t>
            </a:r>
            <a:endParaRPr lang="en-US" b="1" i="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It’s your turn to practice creating norms and gaining consensus with the group at your table.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Each table must create 3-5 norms for this</a:t>
            </a:r>
            <a:r>
              <a:rPr lang="en-US" sz="1200" kern="1200" baseline="0" dirty="0">
                <a:solidFill>
                  <a:schemeClr val="tx1"/>
                </a:solidFill>
                <a:effectLst/>
                <a:latin typeface="+mn-lt"/>
                <a:ea typeface="+mn-ea"/>
                <a:cs typeface="+mn-cs"/>
              </a:rPr>
              <a:t> MCL training series</a:t>
            </a:r>
            <a:r>
              <a:rPr lang="en-US" sz="1200" kern="1200" dirty="0">
                <a:solidFill>
                  <a:schemeClr val="tx1"/>
                </a:solidFill>
                <a:effectLst/>
                <a:latin typeface="+mn-lt"/>
                <a:ea typeface="+mn-ea"/>
                <a:cs typeface="+mn-cs"/>
              </a:rPr>
              <a:t> and determine how you</a:t>
            </a:r>
            <a:r>
              <a:rPr lang="en-US" sz="1200" kern="1200" baseline="0" dirty="0">
                <a:solidFill>
                  <a:schemeClr val="tx1"/>
                </a:solidFill>
                <a:effectLst/>
                <a:latin typeface="+mn-lt"/>
                <a:ea typeface="+mn-ea"/>
                <a:cs typeface="+mn-cs"/>
              </a:rPr>
              <a:t> will hold one another accountable for adhering to the group’s norms</a:t>
            </a:r>
            <a:r>
              <a:rPr lang="en-US" sz="1200" kern="1200" dirty="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list of sample</a:t>
            </a:r>
            <a:r>
              <a:rPr lang="en-US" sz="1200" kern="1200" baseline="0" dirty="0">
                <a:solidFill>
                  <a:schemeClr val="tx1"/>
                </a:solidFill>
                <a:effectLst/>
                <a:latin typeface="+mn-lt"/>
                <a:ea typeface="+mn-ea"/>
                <a:cs typeface="+mn-cs"/>
              </a:rPr>
              <a:t> norms is available as a handout for this session. Feel free to use this as a resource when creating your group norms.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Please write your norms on the chart paper at your table. We’ll take 5 minutes to do this, then each group will share their norms.</a:t>
            </a:r>
            <a:endParaRPr lang="en-US" sz="1200" kern="1200" baseline="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Ask each table to share after 5 minutes.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Thank you for these; we’ll hold one another to these norms throughout our training sessions.</a:t>
            </a:r>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15</a:t>
            </a:fld>
            <a:endParaRPr lang="en-US"/>
          </a:p>
        </p:txBody>
      </p:sp>
    </p:spTree>
    <p:extLst>
      <p:ext uri="{BB962C8B-B14F-4D97-AF65-F5344CB8AC3E}">
        <p14:creationId xmlns:p14="http://schemas.microsoft.com/office/powerpoint/2010/main" val="1626351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baseline="0" dirty="0"/>
              <a:t>Objective of this slide: </a:t>
            </a:r>
            <a:r>
              <a:rPr lang="en-US" b="0" i="0" baseline="0" dirty="0"/>
              <a:t>To introduce a tool available for MCLs.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Estimated total time</a:t>
            </a:r>
            <a:r>
              <a:rPr lang="en-US" b="1" i="1" baseline="0" dirty="0"/>
              <a:t>: 10 minutes</a:t>
            </a:r>
            <a:endParaRPr lang="en-US" b="1" i="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Now that we have discussed norms,</a:t>
            </a:r>
            <a:r>
              <a:rPr lang="en-US" sz="1200" kern="1200" baseline="0" dirty="0">
                <a:solidFill>
                  <a:schemeClr val="tx1"/>
                </a:solidFill>
                <a:effectLst/>
                <a:latin typeface="+mn-lt"/>
                <a:ea typeface="+mn-ea"/>
                <a:cs typeface="+mn-cs"/>
              </a:rPr>
              <a:t> please turn to page three of the Organizational Chart Template—Multi-Classroom Leader Teams. Here there is space to start drafting team norms and responsibilities.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Take the next 10 minutes to begin drafting team norms and responsibilities for your future MCL team.</a:t>
            </a:r>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16</a:t>
            </a:fld>
            <a:endParaRPr lang="en-US"/>
          </a:p>
        </p:txBody>
      </p:sp>
    </p:spTree>
    <p:extLst>
      <p:ext uri="{BB962C8B-B14F-4D97-AF65-F5344CB8AC3E}">
        <p14:creationId xmlns:p14="http://schemas.microsoft.com/office/powerpoint/2010/main" val="2439515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Objective of</a:t>
            </a:r>
            <a:r>
              <a:rPr lang="en-US" b="1" i="1" baseline="0" dirty="0"/>
              <a:t> this slide: </a:t>
            </a:r>
            <a:r>
              <a:rPr lang="en-US" b="0" i="0" baseline="0" dirty="0"/>
              <a:t>To understand that developing the change vision is important in the work as a MCL (step three of launching leadership).</a:t>
            </a:r>
          </a:p>
          <a:p>
            <a:endParaRPr lang="en-US" dirty="0"/>
          </a:p>
          <a:p>
            <a:r>
              <a:rPr lang="en-US" b="1" i="1" dirty="0"/>
              <a:t>Estimated time: 1 minute</a:t>
            </a:r>
          </a:p>
          <a:p>
            <a:endParaRPr lang="en-US" b="1" i="1" dirty="0"/>
          </a:p>
          <a:p>
            <a:r>
              <a:rPr lang="en-US" b="1" i="1" dirty="0"/>
              <a:t>Facilitator says:</a:t>
            </a:r>
          </a:p>
          <a:p>
            <a:pPr marL="171450" indent="-171450">
              <a:buFont typeface="Arial" panose="020B0604020202020204" pitchFamily="34" charset="0"/>
              <a:buChar char="•"/>
            </a:pPr>
            <a:r>
              <a:rPr lang="en-US" baseline="0" dirty="0"/>
              <a:t>After your teaching team has developed norms, it will be time for you to develop your change vision and strategy. Your vision for change will be based on the school’s data as well as your team’s needs.</a:t>
            </a:r>
          </a:p>
          <a:p>
            <a:pPr marL="171450" indent="-171450">
              <a:buFont typeface="Arial" panose="020B0604020202020204" pitchFamily="34" charset="0"/>
              <a:buChar char="•"/>
            </a:pPr>
            <a:r>
              <a:rPr lang="en-US" baseline="0" dirty="0"/>
              <a:t>We won’t do this now; we’ll complete this step in the “90-Day Entry Plan” session.  A 90-day entry plan is a strategic plan rooted in data analysis that helps you start the year successfully.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17</a:t>
            </a:fld>
            <a:endParaRPr lang="en-US"/>
          </a:p>
        </p:txBody>
      </p:sp>
    </p:spTree>
    <p:extLst>
      <p:ext uri="{BB962C8B-B14F-4D97-AF65-F5344CB8AC3E}">
        <p14:creationId xmlns:p14="http://schemas.microsoft.com/office/powerpoint/2010/main" val="2426378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Objective of</a:t>
            </a:r>
            <a:r>
              <a:rPr lang="en-US" b="1" i="1" baseline="0" dirty="0"/>
              <a:t> this slide: </a:t>
            </a:r>
            <a:r>
              <a:rPr lang="en-US" b="0" i="0" baseline="0" dirty="0"/>
              <a:t>To understand that communicating and gaining stakeholder buy-in is crucial for an MCL (step four of launching leadership).</a:t>
            </a:r>
          </a:p>
          <a:p>
            <a:endParaRPr lang="en-US" dirty="0"/>
          </a:p>
          <a:p>
            <a:r>
              <a:rPr lang="en-US" b="1" i="1" dirty="0"/>
              <a:t>Estimated time: 2 minutes</a:t>
            </a:r>
          </a:p>
          <a:p>
            <a:endParaRPr lang="en-US" b="1" i="1" dirty="0"/>
          </a:p>
          <a:p>
            <a:r>
              <a:rPr lang="en-US" b="1" i="1" dirty="0"/>
              <a:t>Facilitator</a:t>
            </a:r>
            <a:r>
              <a:rPr lang="en-US" b="1" i="1" baseline="0" dirty="0"/>
              <a:t> says:</a:t>
            </a:r>
            <a:endParaRPr lang="en-US" b="1" i="1" dirty="0"/>
          </a:p>
          <a:p>
            <a:pPr marL="171450" indent="-171450">
              <a:buFont typeface="Arial" panose="020B0604020202020204" pitchFamily="34" charset="0"/>
              <a:buChar char="•"/>
            </a:pPr>
            <a:r>
              <a:rPr lang="en-US" dirty="0"/>
              <a:t>After you have decided</a:t>
            </a:r>
            <a:r>
              <a:rPr lang="en-US" baseline="0" dirty="0"/>
              <a:t> what will change and how you will change it, you have to communicate your plan to stakeholders so they understand it and support implementing it. </a:t>
            </a:r>
          </a:p>
          <a:p>
            <a:pPr marL="171450" indent="-171450">
              <a:buFont typeface="Arial" panose="020B0604020202020204" pitchFamily="34" charset="0"/>
              <a:buChar char="•"/>
            </a:pPr>
            <a:r>
              <a:rPr lang="en-US" baseline="0" dirty="0"/>
              <a:t>Think about your school. If you want to get support and buy-in for your team to be successful, who are your key stakeholders?</a:t>
            </a:r>
          </a:p>
          <a:p>
            <a:pPr marL="628650" lvl="1" indent="-171450">
              <a:buFont typeface="Arial" panose="020B0604020202020204" pitchFamily="34" charset="0"/>
              <a:buChar char="•"/>
            </a:pPr>
            <a:r>
              <a:rPr lang="en-US" baseline="0" dirty="0"/>
              <a:t>[Listen for:</a:t>
            </a:r>
          </a:p>
          <a:p>
            <a:pPr marL="1085850" lvl="2" indent="-171450">
              <a:buFont typeface="Arial" panose="020B0604020202020204" pitchFamily="34" charset="0"/>
              <a:buChar char="•"/>
            </a:pPr>
            <a:r>
              <a:rPr lang="en-US" baseline="0" dirty="0"/>
              <a:t>Team teachers</a:t>
            </a:r>
          </a:p>
          <a:p>
            <a:pPr marL="1085850" lvl="2" indent="-171450">
              <a:buFont typeface="Arial" panose="020B0604020202020204" pitchFamily="34" charset="0"/>
              <a:buChar char="•"/>
            </a:pPr>
            <a:r>
              <a:rPr lang="en-US" baseline="0" dirty="0"/>
              <a:t>Administration</a:t>
            </a:r>
          </a:p>
          <a:p>
            <a:pPr marL="1085850" lvl="2" indent="-171450">
              <a:buFont typeface="Arial" panose="020B0604020202020204" pitchFamily="34" charset="0"/>
              <a:buChar char="•"/>
            </a:pPr>
            <a:r>
              <a:rPr lang="en-US" baseline="0" dirty="0"/>
              <a:t>Other school staff</a:t>
            </a:r>
          </a:p>
          <a:p>
            <a:pPr marL="1085850" lvl="2" indent="-171450">
              <a:buFont typeface="Arial" panose="020B0604020202020204" pitchFamily="34" charset="0"/>
              <a:buChar char="•"/>
            </a:pPr>
            <a:r>
              <a:rPr lang="en-US" baseline="0" dirty="0"/>
              <a:t>Parents </a:t>
            </a:r>
          </a:p>
          <a:p>
            <a:pPr marL="1085850" lvl="2" indent="-171450">
              <a:buFont typeface="Arial" panose="020B0604020202020204" pitchFamily="34" charset="0"/>
              <a:buChar char="•"/>
            </a:pPr>
            <a:r>
              <a:rPr lang="en-US" baseline="0" dirty="0"/>
              <a:t>Students</a:t>
            </a:r>
          </a:p>
          <a:p>
            <a:pPr marL="1085850" lvl="2" indent="-171450">
              <a:buFont typeface="Arial" panose="020B0604020202020204" pitchFamily="34" charset="0"/>
              <a:buChar char="•"/>
            </a:pPr>
            <a:r>
              <a:rPr lang="en-US" baseline="0" dirty="0"/>
              <a:t>Community members]</a:t>
            </a:r>
          </a:p>
          <a:p>
            <a:pPr marL="171450" indent="-171450">
              <a:buFont typeface="Arial" panose="020B0604020202020204" pitchFamily="34" charset="0"/>
              <a:buChar char="•"/>
            </a:pPr>
            <a:r>
              <a:rPr lang="en-US" baseline="0" dirty="0"/>
              <a:t>After you identify your stakeholders, you need to communicate the goals and action plan. Communication of the goals and action plan should be deeply embedded in all you do. The goals should be repeated in emails, meetings, lesson plans, and assessments. This will ensure that the goals are always on the minds of the team members. </a:t>
            </a:r>
            <a:endParaRPr lang="en-US" i="1" baseline="0" dirty="0"/>
          </a:p>
          <a:p>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18</a:t>
            </a:fld>
            <a:endParaRPr lang="en-US"/>
          </a:p>
        </p:txBody>
      </p:sp>
    </p:spTree>
    <p:extLst>
      <p:ext uri="{BB962C8B-B14F-4D97-AF65-F5344CB8AC3E}">
        <p14:creationId xmlns:p14="http://schemas.microsoft.com/office/powerpoint/2010/main" val="3750096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1" kern="1200" dirty="0">
                <a:solidFill>
                  <a:schemeClr val="tx1"/>
                </a:solidFill>
                <a:effectLst/>
                <a:latin typeface="+mn-lt"/>
                <a:ea typeface="+mn-ea"/>
                <a:cs typeface="+mn-cs"/>
              </a:rPr>
              <a:t>Objective of this slide:</a:t>
            </a:r>
            <a:r>
              <a:rPr lang="en-US" sz="1200" b="0" i="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understand how to empower others to act (step five of launching leadership).</a:t>
            </a:r>
            <a:endParaRPr lang="en-US" dirty="0">
              <a:effectLst/>
            </a:endParaRPr>
          </a:p>
          <a:p>
            <a:pPr rtl="0"/>
            <a:endParaRPr lang="en-US" dirty="0">
              <a:effectLst/>
            </a:endParaRPr>
          </a:p>
          <a:p>
            <a:pPr rtl="0"/>
            <a:r>
              <a:rPr lang="en-US" sz="1200" b="1" i="1" kern="1200" dirty="0">
                <a:solidFill>
                  <a:schemeClr val="tx1"/>
                </a:solidFill>
                <a:effectLst/>
                <a:latin typeface="+mn-lt"/>
                <a:ea typeface="+mn-ea"/>
                <a:cs typeface="+mn-cs"/>
              </a:rPr>
              <a:t>Estimated Time: 1 minute</a:t>
            </a:r>
            <a:endParaRPr lang="en-US" dirty="0">
              <a:effectLst/>
            </a:endParaRPr>
          </a:p>
          <a:p>
            <a:pPr rtl="0"/>
            <a:endParaRPr lang="en-US" dirty="0">
              <a:effectLst/>
            </a:endParaRPr>
          </a:p>
          <a:p>
            <a:pPr rtl="0"/>
            <a:r>
              <a:rPr lang="en-US" sz="1200" b="1" i="1" kern="1200" dirty="0">
                <a:solidFill>
                  <a:schemeClr val="tx1"/>
                </a:solidFill>
                <a:effectLst/>
                <a:latin typeface="+mn-lt"/>
                <a:ea typeface="+mn-ea"/>
                <a:cs typeface="+mn-cs"/>
              </a:rPr>
              <a:t>Facilitator says:</a:t>
            </a:r>
            <a:endParaRPr lang="en-US" dirty="0">
              <a:effectLst/>
            </a:endParaRPr>
          </a:p>
          <a:p>
            <a:pPr marL="171450" indent="-171450" rtl="0">
              <a:buFont typeface="Arial" panose="020B0604020202020204" pitchFamily="34" charset="0"/>
              <a:buChar char="•"/>
            </a:pPr>
            <a:r>
              <a:rPr lang="en-US" sz="1200" kern="1200" dirty="0">
                <a:solidFill>
                  <a:schemeClr val="tx1"/>
                </a:solidFill>
                <a:effectLst/>
                <a:latin typeface="+mn-lt"/>
                <a:ea typeface="+mn-ea"/>
                <a:cs typeface="+mn-cs"/>
              </a:rPr>
              <a:t>The next step on the list—empowering others to act—is by far the most important step in leading an effective team. All of us have been on teams which did some of the other steps (developed a change vision, communicated goals), but the team failed to accomplish its goals because, ultimately, no one was empowered to act. </a:t>
            </a:r>
          </a:p>
          <a:p>
            <a:pPr marL="171450" indent="-171450" rtl="0">
              <a:buFont typeface="Arial" panose="020B0604020202020204" pitchFamily="34" charset="0"/>
              <a:buChar char="•"/>
            </a:pPr>
            <a:r>
              <a:rPr lang="en-US" sz="1200" kern="1200" dirty="0">
                <a:solidFill>
                  <a:schemeClr val="tx1"/>
                </a:solidFill>
                <a:effectLst/>
                <a:latin typeface="+mn-lt"/>
                <a:ea typeface="+mn-ea"/>
                <a:cs typeface="+mn-cs"/>
              </a:rPr>
              <a:t>In looking at successful teams that </a:t>
            </a:r>
            <a:r>
              <a:rPr lang="en-US" sz="1200" i="1" u="none"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empowered to act, one theme that emerges is that the people on the team are strongly connected to one another. So how do you as a leader foster strong, authentic working relationships? How do you model relationship-building skills, and how do you encourage your team members to build strong relationships?</a:t>
            </a:r>
          </a:p>
          <a:p>
            <a:pPr marL="171450" indent="-171450" rtl="0">
              <a:buFont typeface="Arial" panose="020B0604020202020204" pitchFamily="34" charset="0"/>
              <a:buChar char="•"/>
            </a:pPr>
            <a:r>
              <a:rPr lang="en-US" sz="1200" kern="1200" dirty="0">
                <a:solidFill>
                  <a:schemeClr val="tx1"/>
                </a:solidFill>
                <a:effectLst/>
                <a:latin typeface="+mn-lt"/>
                <a:ea typeface="+mn-ea"/>
                <a:cs typeface="+mn-cs"/>
              </a:rPr>
              <a:t>Because this is such an important step, let’s spend the next several minutes discussing how you can build strong relationships with your team members so they feel empowered to act. First, let’s look at how to build connections quickly with other people.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19</a:t>
            </a:fld>
            <a:endParaRPr lang="en-US"/>
          </a:p>
        </p:txBody>
      </p:sp>
    </p:spTree>
    <p:extLst>
      <p:ext uri="{BB962C8B-B14F-4D97-AF65-F5344CB8AC3E}">
        <p14:creationId xmlns:p14="http://schemas.microsoft.com/office/powerpoint/2010/main" val="142416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Objectives of this slide:</a:t>
            </a:r>
            <a:endParaRPr lang="en-US" b="0" i="0" dirty="0"/>
          </a:p>
          <a:p>
            <a:pPr marL="171450" indent="-171450">
              <a:buFont typeface="Arial" panose="020B0604020202020204" pitchFamily="34" charset="0"/>
              <a:buChar char="•"/>
            </a:pPr>
            <a:r>
              <a:rPr lang="en-US" b="0" i="0" dirty="0"/>
              <a:t>For</a:t>
            </a:r>
            <a:r>
              <a:rPr lang="en-US" b="0" i="0" baseline="0" dirty="0"/>
              <a:t> participants to be able to voice their fears, and know that they are not alone.</a:t>
            </a:r>
          </a:p>
          <a:p>
            <a:pPr marL="171450" indent="-171450">
              <a:buFont typeface="Arial" panose="020B0604020202020204" pitchFamily="34" charset="0"/>
              <a:buChar char="•"/>
            </a:pPr>
            <a:r>
              <a:rPr lang="en-US" b="0" i="0" baseline="0" dirty="0"/>
              <a:t>For the facilitator to better understand the hopes and fears in the room and be able to address many of them throughout this session and the training series.</a:t>
            </a:r>
          </a:p>
          <a:p>
            <a:pPr marL="628650" lvl="1" indent="-171450">
              <a:buFont typeface="Arial" panose="020B0604020202020204" pitchFamily="34" charset="0"/>
              <a:buChar char="•"/>
            </a:pPr>
            <a:endParaRPr lang="en-US" b="0" i="0" baseline="0" dirty="0"/>
          </a:p>
          <a:p>
            <a:pPr marL="0" indent="0">
              <a:buFont typeface="Arial" panose="020B0604020202020204" pitchFamily="34" charset="0"/>
              <a:buNone/>
            </a:pPr>
            <a:r>
              <a:rPr lang="en-US" b="1" i="1" baseline="0" dirty="0"/>
              <a:t>Estimated total time: 5 minutes</a:t>
            </a:r>
          </a:p>
          <a:p>
            <a:pPr marL="0" indent="0">
              <a:buFont typeface="Arial" panose="020B0604020202020204" pitchFamily="34" charset="0"/>
              <a:buNone/>
            </a:pPr>
            <a:endParaRPr lang="en-US" b="1" i="1" baseline="0" dirty="0"/>
          </a:p>
          <a:p>
            <a:pPr marL="0" indent="0">
              <a:buFont typeface="Arial" panose="020B0604020202020204" pitchFamily="34" charset="0"/>
              <a:buNone/>
            </a:pPr>
            <a:r>
              <a:rPr lang="en-US" b="1" i="1" baseline="0" dirty="0"/>
              <a:t>Facilitator says:</a:t>
            </a:r>
            <a:endParaRPr lang="en-US" b="0" i="0" baseline="0" dirty="0"/>
          </a:p>
          <a:p>
            <a:pPr marL="171450" indent="-171450">
              <a:buFont typeface="Arial" panose="020B0604020202020204" pitchFamily="34" charset="0"/>
              <a:buChar char="•"/>
            </a:pPr>
            <a:r>
              <a:rPr lang="en-US" dirty="0"/>
              <a:t>Stepping</a:t>
            </a:r>
            <a:r>
              <a:rPr lang="en-US" baseline="0" dirty="0"/>
              <a:t> into a new role is often a challenging and slightly scary experience. </a:t>
            </a:r>
          </a:p>
          <a:p>
            <a:pPr marL="171450" indent="-171450">
              <a:buFont typeface="Arial" panose="020B0604020202020204" pitchFamily="34" charset="0"/>
              <a:buChar char="•"/>
            </a:pPr>
            <a:r>
              <a:rPr lang="en-US" baseline="0" dirty="0"/>
              <a:t>Please use the post-it notes to write down the hopes [click for animation] and fears [click for animation] you have about leading a team of your peers. </a:t>
            </a:r>
          </a:p>
          <a:p>
            <a:pPr marL="171450" indent="-171450">
              <a:buFont typeface="Arial" panose="020B0604020202020204" pitchFamily="34" charset="0"/>
              <a:buChar char="•"/>
            </a:pPr>
            <a:r>
              <a:rPr lang="en-US" baseline="0" dirty="0"/>
              <a:t>Please write only one hope or fear per note.</a:t>
            </a:r>
          </a:p>
          <a:p>
            <a:pPr marL="171450" indent="-171450">
              <a:buFont typeface="Arial" panose="020B0604020202020204" pitchFamily="34" charset="0"/>
              <a:buChar char="•"/>
            </a:pPr>
            <a:r>
              <a:rPr lang="en-US" baseline="0" dirty="0"/>
              <a:t>I will give you one minute to complete this activity.</a:t>
            </a:r>
          </a:p>
          <a:p>
            <a:pPr marL="171450" indent="-171450">
              <a:buFont typeface="Arial" panose="020B0604020202020204" pitchFamily="34" charset="0"/>
              <a:buChar char="•"/>
            </a:pPr>
            <a:r>
              <a:rPr lang="en-US" baseline="0" dirty="0"/>
              <a:t>[Click once for green circle timer.]</a:t>
            </a:r>
          </a:p>
          <a:p>
            <a:pPr marL="171450" indent="-171450">
              <a:buFont typeface="Arial" panose="020B0604020202020204" pitchFamily="34" charset="0"/>
              <a:buChar char="•"/>
            </a:pPr>
            <a:r>
              <a:rPr lang="en-US" baseline="0" dirty="0"/>
              <a:t>You are now going to popcorn, or call out at random, your hopes and place them on this chart. If anyone in the room has the same hope, they should raise their hand and say, “I’m with you!” We will repeat this process until everyone’s hopes are on the chart.</a:t>
            </a:r>
          </a:p>
          <a:p>
            <a:pPr marL="171450" indent="-171450">
              <a:buFont typeface="Arial" panose="020B0604020202020204" pitchFamily="34" charset="0"/>
              <a:buChar char="•"/>
            </a:pPr>
            <a:r>
              <a:rPr lang="en-US" b="0" i="0" baseline="0" dirty="0"/>
              <a:t>[Make a mental or written note of the hopes and fears participants mention so you can be sure to address them.] </a:t>
            </a:r>
          </a:p>
          <a:p>
            <a:pPr marL="171450" indent="-171450">
              <a:buFont typeface="Arial" panose="020B0604020202020204" pitchFamily="34" charset="0"/>
              <a:buChar char="•"/>
            </a:pPr>
            <a:r>
              <a:rPr lang="en-US" b="0" i="0" baseline="0" dirty="0"/>
              <a:t>[Hopes to listen for:</a:t>
            </a:r>
          </a:p>
          <a:p>
            <a:pPr marL="628650" lvl="1" indent="-171450">
              <a:buFont typeface="Arial" panose="020B0604020202020204" pitchFamily="34" charset="0"/>
              <a:buChar char="•"/>
            </a:pPr>
            <a:r>
              <a:rPr lang="en-US" b="0" i="0" baseline="0" dirty="0"/>
              <a:t>Improve student academic achievement</a:t>
            </a:r>
          </a:p>
          <a:p>
            <a:pPr marL="628650" lvl="1" indent="-171450">
              <a:buFont typeface="Arial" panose="020B0604020202020204" pitchFamily="34" charset="0"/>
              <a:buChar char="•"/>
            </a:pPr>
            <a:r>
              <a:rPr lang="en-US" b="0" i="0" baseline="0" dirty="0"/>
              <a:t>Successfully change “the way things have always been done”</a:t>
            </a:r>
          </a:p>
          <a:p>
            <a:pPr marL="628650" lvl="1" indent="-171450">
              <a:buFont typeface="Arial" panose="020B0604020202020204" pitchFamily="34" charset="0"/>
              <a:buChar char="•"/>
            </a:pPr>
            <a:r>
              <a:rPr lang="en-US" b="0" i="0" baseline="0" dirty="0"/>
              <a:t>Foster great teamwork and collaboration</a:t>
            </a:r>
          </a:p>
          <a:p>
            <a:pPr marL="628650" lvl="1" indent="-171450">
              <a:buFont typeface="Arial" panose="020B0604020202020204" pitchFamily="34" charset="0"/>
              <a:buChar char="•"/>
            </a:pPr>
            <a:r>
              <a:rPr lang="en-US" b="0" i="0" baseline="0" dirty="0"/>
              <a:t>Strengthen skills of novice teachers or teachers in need of improvement]</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[Repeat the same activity with the fears.]</a:t>
            </a:r>
          </a:p>
          <a:p>
            <a:pPr marL="171450" lvl="0" indent="-171450">
              <a:buFont typeface="Arial" panose="020B0604020202020204" pitchFamily="34" charset="0"/>
              <a:buChar char="•"/>
            </a:pPr>
            <a:r>
              <a:rPr lang="en-US" b="0" i="0" baseline="0" dirty="0"/>
              <a:t>[Fears to listen for:</a:t>
            </a:r>
          </a:p>
          <a:p>
            <a:pPr marL="628650" lvl="1" indent="-171450">
              <a:buFont typeface="Arial" panose="020B0604020202020204" pitchFamily="34" charset="0"/>
              <a:buChar char="•"/>
            </a:pPr>
            <a:r>
              <a:rPr lang="en-US" b="0" i="0" baseline="0" dirty="0"/>
              <a:t>Lack of collaboration and/or teamwork</a:t>
            </a:r>
          </a:p>
          <a:p>
            <a:pPr marL="628650" lvl="1" indent="-171450">
              <a:buFont typeface="Arial" panose="020B0604020202020204" pitchFamily="34" charset="0"/>
              <a:buChar char="•"/>
            </a:pPr>
            <a:r>
              <a:rPr lang="en-US" b="0" i="0" baseline="0" dirty="0"/>
              <a:t>Inability to influence team members to change</a:t>
            </a:r>
          </a:p>
          <a:p>
            <a:pPr marL="628650" lvl="1" indent="-171450">
              <a:buFont typeface="Arial" panose="020B0604020202020204" pitchFamily="34" charset="0"/>
              <a:buChar char="•"/>
            </a:pPr>
            <a:r>
              <a:rPr lang="en-US" b="0" i="0" baseline="0" dirty="0"/>
              <a:t>Pushback from team members who doesn’t respect the MCL position</a:t>
            </a:r>
          </a:p>
          <a:p>
            <a:pPr marL="628650" lvl="1" indent="-171450">
              <a:buFont typeface="Arial" panose="020B0604020202020204" pitchFamily="34" charset="0"/>
              <a:buChar char="•"/>
            </a:pPr>
            <a:r>
              <a:rPr lang="en-US" b="0" i="0" baseline="0" dirty="0"/>
              <a:t>Not knowing the answers to everything</a:t>
            </a:r>
          </a:p>
          <a:p>
            <a:pPr marL="628650" lvl="1" indent="-171450">
              <a:buFont typeface="Arial" panose="020B0604020202020204" pitchFamily="34" charset="0"/>
              <a:buChar char="•"/>
            </a:pPr>
            <a:r>
              <a:rPr lang="en-US" b="0" i="0" baseline="0" dirty="0"/>
              <a:t>Not able to get everything done]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Now everyone please take a moment to silently reflect on the hopes and fears that you all have expressed. We’ll be revisiting many of these throughout this training.</a:t>
            </a:r>
          </a:p>
          <a:p>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2</a:t>
            </a:fld>
            <a:endParaRPr lang="en-US"/>
          </a:p>
        </p:txBody>
      </p:sp>
    </p:spTree>
    <p:extLst>
      <p:ext uri="{BB962C8B-B14F-4D97-AF65-F5344CB8AC3E}">
        <p14:creationId xmlns:p14="http://schemas.microsoft.com/office/powerpoint/2010/main" val="540397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Objective</a:t>
            </a:r>
            <a:r>
              <a:rPr lang="en-US" b="1" i="1" baseline="0" dirty="0"/>
              <a:t> of this slide: </a:t>
            </a:r>
            <a:r>
              <a:rPr lang="en-US" b="0" i="0" baseline="0" dirty="0"/>
              <a:t>To give participants an example of building quick connections, and draw parallels to MCLs and team teachers.</a:t>
            </a:r>
          </a:p>
          <a:p>
            <a:pPr marL="171450" indent="-171450">
              <a:buFont typeface="Arial" panose="020B0604020202020204" pitchFamily="34" charset="0"/>
              <a:buChar char="•"/>
            </a:pPr>
            <a:endParaRPr lang="en-US" b="0" i="0" baseline="0" dirty="0"/>
          </a:p>
          <a:p>
            <a:pPr marL="0" indent="0">
              <a:buFont typeface="Arial" panose="020B0604020202020204" pitchFamily="34" charset="0"/>
              <a:buNone/>
            </a:pPr>
            <a:r>
              <a:rPr lang="en-US" b="1" i="1" baseline="0" dirty="0"/>
              <a:t>Estimated time: 2 minutes</a:t>
            </a:r>
            <a:endParaRPr lang="en-US" b="1" i="0" baseline="0" dirty="0"/>
          </a:p>
          <a:p>
            <a:pPr marL="171450" indent="-171450">
              <a:buFont typeface="Arial" panose="020B0604020202020204" pitchFamily="34" charset="0"/>
              <a:buChar char="•"/>
            </a:pPr>
            <a:r>
              <a:rPr lang="en-US" b="0" i="0" baseline="0" dirty="0"/>
              <a:t>Who here has watched a comedian, in-person or on a show like “Last Comic Standing” or “America’s Got Talent”?</a:t>
            </a:r>
          </a:p>
          <a:p>
            <a:pPr marL="171450" indent="-171450">
              <a:buFont typeface="Arial" panose="020B0604020202020204" pitchFamily="34" charset="0"/>
              <a:buChar char="•"/>
            </a:pPr>
            <a:r>
              <a:rPr lang="en-US" b="0" i="0" baseline="0" dirty="0"/>
              <a:t>Some of the comics, even if their material is funny, just can’t get the audience involved. Why is that?  </a:t>
            </a:r>
          </a:p>
          <a:p>
            <a:pPr marL="171450" indent="-171450">
              <a:buFont typeface="Arial" panose="020B0604020202020204" pitchFamily="34" charset="0"/>
              <a:buChar char="•"/>
            </a:pPr>
            <a:r>
              <a:rPr lang="en-US" b="0" i="0" baseline="0" dirty="0"/>
              <a:t>Other comics, even if they aren’t all that funny, can really engage the audience. Why?</a:t>
            </a:r>
          </a:p>
          <a:p>
            <a:pPr marL="171450" indent="-171450">
              <a:buFont typeface="Arial" panose="020B0604020202020204" pitchFamily="34" charset="0"/>
              <a:buChar char="•"/>
            </a:pPr>
            <a:r>
              <a:rPr lang="en-US" b="0" i="0" baseline="0" dirty="0"/>
              <a:t>The comics who can quickly build rapport with the audience—almost instantaneously, no matter how many people are there—are the ones more likely to be successful.</a:t>
            </a:r>
            <a:endParaRPr lang="en-US" b="1" i="1" baseline="0" dirty="0"/>
          </a:p>
          <a:p>
            <a:pPr marL="171450" indent="-171450">
              <a:buFont typeface="Arial" panose="020B0604020202020204" pitchFamily="34" charset="0"/>
              <a:buChar char="•"/>
            </a:pPr>
            <a:r>
              <a:rPr lang="en-US" b="0" i="0" baseline="0" dirty="0"/>
              <a:t>It’s hugely difficult to get up on stage, in front of hundreds or thousands of strangers every night, and build very quick connections.   </a:t>
            </a:r>
          </a:p>
          <a:p>
            <a:pPr marL="171450" indent="-171450">
              <a:buFont typeface="Arial" panose="020B0604020202020204" pitchFamily="34" charset="0"/>
              <a:buChar char="•"/>
            </a:pPr>
            <a:r>
              <a:rPr lang="en-US" b="0" i="0" baseline="0" dirty="0"/>
              <a:t>Thankfully, as MCLs, it is unlikely that you’ll be put in the spotlight in front of a large group of paying attendees, but we do want to provide you with the tools to be able to quickly build connections with your team teachers, so you can establish rapport and get them involved and engaged in the new school model as soon as the school year starts.</a:t>
            </a:r>
          </a:p>
          <a:p>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20</a:t>
            </a:fld>
            <a:endParaRPr lang="en-US"/>
          </a:p>
        </p:txBody>
      </p:sp>
    </p:spTree>
    <p:extLst>
      <p:ext uri="{BB962C8B-B14F-4D97-AF65-F5344CB8AC3E}">
        <p14:creationId xmlns:p14="http://schemas.microsoft.com/office/powerpoint/2010/main" val="3402692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u="none" dirty="0"/>
              <a:t>Objective of this slide:</a:t>
            </a:r>
            <a:r>
              <a:rPr lang="en-US" b="0" i="1" u="sng" baseline="0" dirty="0"/>
              <a:t> </a:t>
            </a:r>
            <a:r>
              <a:rPr lang="en-US" b="0" i="0" u="none" dirty="0"/>
              <a:t>To provide participants with information</a:t>
            </a:r>
            <a:r>
              <a:rPr lang="en-US" b="0" i="0" u="none" baseline="0" dirty="0"/>
              <a:t> on why building quick connections is important to their success as an MCL.</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0" u="none"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1" u="none" dirty="0"/>
              <a:t>Estimated</a:t>
            </a:r>
            <a:r>
              <a:rPr lang="en-US" b="1" i="1" u="none" baseline="0" dirty="0"/>
              <a:t> time: 2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1" u="none" baseline="0" dirty="0"/>
              <a:t>Facilitator says:</a:t>
            </a:r>
            <a:endParaRPr lang="en-US" b="0" i="0" u="none"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dirty="0"/>
              <a:t>So why is it important to build quick connections? [For each of the following points, click to make the corresponding word appear on the screen.]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dirty="0"/>
              <a:t>[Click] In the work you are embarking on, </a:t>
            </a:r>
            <a:r>
              <a:rPr lang="en-US" b="1" i="0" u="none" baseline="0" dirty="0"/>
              <a:t>trust</a:t>
            </a:r>
            <a:r>
              <a:rPr lang="en-US" b="0" i="0" u="none" baseline="0" dirty="0"/>
              <a:t> is very important. You will need to earn your team teachers’ trust that the feedback you are giving them is developmental and not punitive, and that the conversations you are having are confidential. You are working together as a team to improve your students’ learning.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dirty="0"/>
              <a:t>[Click] And you are there to help each other. As an MCL, you are working to </a:t>
            </a:r>
            <a:r>
              <a:rPr lang="en-US" b="1" i="0" u="none" baseline="0" dirty="0"/>
              <a:t>bring out the best </a:t>
            </a:r>
            <a:r>
              <a:rPr lang="en-US" b="0" i="0" u="none" baseline="0" dirty="0"/>
              <a:t>in your team teachers. But at the same time, they are also helping you to become a better MCL. To have a reciprocal relationship like that, you have to have built strong relationships with the teachers on your team.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dirty="0"/>
              <a:t>[Click] So you and your team will need to build a </a:t>
            </a:r>
            <a:r>
              <a:rPr lang="en-US" b="1" i="0" u="none" baseline="0" dirty="0"/>
              <a:t>common language </a:t>
            </a:r>
            <a:r>
              <a:rPr lang="en-US" b="0" i="0" u="none" baseline="0" dirty="0"/>
              <a:t>to ensure common understanding and keep everyone on the same page.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dirty="0"/>
              <a:t>[Click] Again—the work you are taking on is not going to be easy. You will have challenging and difficult days. But by building strong connections with your team, you all will be able to work together, help one another out, and increase your ability to handle problems. Essentially, you’ll be increasing your </a:t>
            </a:r>
            <a:r>
              <a:rPr lang="en-US" b="1" i="0" u="none" baseline="0" dirty="0"/>
              <a:t>durability</a:t>
            </a:r>
            <a:r>
              <a:rPr lang="en-US" b="0" i="0" u="none"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dirty="0"/>
              <a:t>So how can you build these connections?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i="1" u="none" baseline="0" dirty="0"/>
          </a:p>
          <a:p>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21</a:t>
            </a:fld>
            <a:endParaRPr lang="en-US"/>
          </a:p>
        </p:txBody>
      </p:sp>
    </p:spTree>
    <p:extLst>
      <p:ext uri="{BB962C8B-B14F-4D97-AF65-F5344CB8AC3E}">
        <p14:creationId xmlns:p14="http://schemas.microsoft.com/office/powerpoint/2010/main" val="1700602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dirty="0"/>
              <a:t>Objective of this slide:</a:t>
            </a:r>
            <a:r>
              <a:rPr lang="en-US" b="0" i="0" dirty="0"/>
              <a:t> To introduce vulnerability as a tactic for building connections.</a:t>
            </a:r>
          </a:p>
          <a:p>
            <a:pPr marL="0" indent="0">
              <a:buFont typeface="Arial" panose="020B0604020202020204" pitchFamily="34" charset="0"/>
              <a:buNone/>
            </a:pPr>
            <a:endParaRPr lang="en-US" b="0" i="0" dirty="0"/>
          </a:p>
          <a:p>
            <a:pPr marL="0" indent="0">
              <a:buFont typeface="Arial" panose="020B0604020202020204" pitchFamily="34" charset="0"/>
              <a:buNone/>
            </a:pPr>
            <a:r>
              <a:rPr lang="en-US" b="1" i="1" dirty="0"/>
              <a:t>Estimated</a:t>
            </a:r>
            <a:r>
              <a:rPr lang="en-US" b="1" i="1" baseline="0" dirty="0"/>
              <a:t> time:</a:t>
            </a:r>
            <a:r>
              <a:rPr lang="en-US" b="0" i="0" baseline="0" dirty="0"/>
              <a:t> </a:t>
            </a:r>
            <a:r>
              <a:rPr lang="en-US" b="1" i="1" baseline="0" dirty="0"/>
              <a:t>4 minutes</a:t>
            </a:r>
          </a:p>
          <a:p>
            <a:pPr marL="0" indent="0">
              <a:buFont typeface="Arial" panose="020B0604020202020204" pitchFamily="34" charset="0"/>
              <a:buNone/>
            </a:pPr>
            <a:endParaRPr lang="en-US" b="1" i="1" baseline="0" dirty="0"/>
          </a:p>
          <a:p>
            <a:pPr marL="0" indent="0">
              <a:buFont typeface="Arial" panose="020B0604020202020204" pitchFamily="34" charset="0"/>
              <a:buNone/>
            </a:pPr>
            <a:r>
              <a:rPr lang="en-US" b="1" i="1" baseline="0" dirty="0"/>
              <a:t>Facilitator says:</a:t>
            </a:r>
            <a:endParaRPr lang="en-US" b="0" i="0" baseline="0" dirty="0"/>
          </a:p>
          <a:p>
            <a:pPr marL="171450" indent="-171450">
              <a:buFont typeface="Arial" panose="020B0604020202020204" pitchFamily="34" charset="0"/>
              <a:buChar char="•"/>
            </a:pPr>
            <a:r>
              <a:rPr lang="en-US" b="0" i="0" dirty="0"/>
              <a:t>What</a:t>
            </a:r>
            <a:r>
              <a:rPr lang="en-US" b="0" i="0" baseline="0" dirty="0"/>
              <a:t> do you all think of when you hear the word “vulnerability”?</a:t>
            </a:r>
          </a:p>
          <a:p>
            <a:pPr marL="628650" lvl="1" indent="-171450">
              <a:buFont typeface="Arial" panose="020B0604020202020204" pitchFamily="34" charset="0"/>
              <a:buChar char="•"/>
            </a:pPr>
            <a:r>
              <a:rPr lang="en-US" b="0" i="0" baseline="0" dirty="0"/>
              <a:t>[Listen for:</a:t>
            </a:r>
          </a:p>
          <a:p>
            <a:pPr marL="1085850" lvl="2" indent="-171450">
              <a:buFont typeface="Arial" panose="020B0604020202020204" pitchFamily="34" charset="0"/>
              <a:buChar char="•"/>
            </a:pPr>
            <a:r>
              <a:rPr lang="en-US" b="0" i="0" baseline="0" dirty="0"/>
              <a:t>Weakness</a:t>
            </a:r>
          </a:p>
          <a:p>
            <a:pPr marL="1085850" lvl="2" indent="-171450">
              <a:buFont typeface="Arial" panose="020B0604020202020204" pitchFamily="34" charset="0"/>
              <a:buChar char="•"/>
            </a:pPr>
            <a:r>
              <a:rPr lang="en-US" b="0" i="0" baseline="0" dirty="0"/>
              <a:t>Achilles heel]</a:t>
            </a:r>
            <a:endParaRPr lang="en-US" b="0" i="0" dirty="0"/>
          </a:p>
          <a:p>
            <a:pPr marL="171450" indent="-171450">
              <a:buFont typeface="Arial" panose="020B0604020202020204" pitchFamily="34" charset="0"/>
              <a:buChar char="•"/>
            </a:pPr>
            <a:r>
              <a:rPr lang="en-US" dirty="0"/>
              <a:t>[click to animate] But </a:t>
            </a:r>
            <a:r>
              <a:rPr lang="en-US" baseline="0" dirty="0"/>
              <a:t>e</a:t>
            </a:r>
            <a:r>
              <a:rPr lang="en-US" dirty="0"/>
              <a:t>xposing</a:t>
            </a:r>
            <a:r>
              <a:rPr lang="en-US" baseline="0" dirty="0"/>
              <a:t> inner fears and weaknesses, or being vulnerable, doesn’t make you look weak. Being vulnerable can actually help other people trust you, because you are putting yourself “out there.”</a:t>
            </a:r>
          </a:p>
          <a:p>
            <a:pPr marL="171450" indent="-171450">
              <a:buFont typeface="Arial" panose="020B0604020202020204" pitchFamily="34" charset="0"/>
              <a:buChar char="•"/>
            </a:pPr>
            <a:r>
              <a:rPr lang="en-US" baseline="0" dirty="0"/>
              <a:t>[click to animate] It can also make you easier to relate to—you aren’t perfect, you’ve made mistakes, and you have areas for development as well.</a:t>
            </a:r>
          </a:p>
          <a:p>
            <a:pPr marL="171450" indent="-171450">
              <a:buFont typeface="Arial" panose="020B0604020202020204" pitchFamily="34" charset="0"/>
              <a:buChar char="•"/>
            </a:pPr>
            <a:r>
              <a:rPr lang="en-US" baseline="0" dirty="0"/>
              <a:t>Research has shown that when one person in a relationship is vulnerable, the other one is more likely to “lower the wall” and let down their guard as well, which helps build openness and honesty in the relationship.   </a:t>
            </a:r>
          </a:p>
          <a:p>
            <a:pPr marL="171450" indent="-171450">
              <a:buFont typeface="Arial" panose="020B0604020202020204" pitchFamily="34" charset="0"/>
              <a:buChar char="•"/>
            </a:pPr>
            <a:r>
              <a:rPr lang="en-US" baseline="0" dirty="0"/>
              <a:t>So how can you work on becoming more open about your challenges, and therefore more approachable? You can shift your conversations from being more transactional to more connective. What do we mean by this?</a:t>
            </a:r>
          </a:p>
          <a:p>
            <a:pPr marL="171450" indent="-171450">
              <a:buFont typeface="Arial" panose="020B0604020202020204" pitchFamily="34" charset="0"/>
              <a:buChar char="•"/>
            </a:pPr>
            <a:r>
              <a:rPr lang="en-US" baseline="0" dirty="0"/>
              <a:t>[click to animate] We’ve drawn a scale here from most transactional [point towards the left] to most connective [point towards the right].  Statements that are transactional don’t reveal any vulnerability, but connective statements do. To help explain this, here are a few examples.</a:t>
            </a:r>
          </a:p>
          <a:p>
            <a:pPr marL="628650" lvl="1" indent="-171450">
              <a:buFont typeface="Arial" panose="020B0604020202020204" pitchFamily="34" charset="0"/>
              <a:buChar char="•"/>
            </a:pPr>
            <a:r>
              <a:rPr lang="en-US" baseline="0" dirty="0"/>
              <a:t>[click to animate] Phatic statements are the most basic, transactional statements, often said automatically without thinking, and without revealing any information about yourself.  For example, when you first run into someone, you often ask “How are you?” automatically.  </a:t>
            </a:r>
          </a:p>
          <a:p>
            <a:pPr marL="628650" lvl="1" indent="-171450">
              <a:buFont typeface="Arial" panose="020B0604020202020204" pitchFamily="34" charset="0"/>
              <a:buChar char="•"/>
            </a:pPr>
            <a:r>
              <a:rPr lang="en-US" baseline="0" dirty="0"/>
              <a:t>[click to animate] The next set of transactional statements are factual statements. These reveal some information about yourself personally, but usually don’t make you vulnerable. For example,  “I’m originally from Long Island,” would be a factual statement.</a:t>
            </a:r>
          </a:p>
          <a:p>
            <a:pPr marL="628650" lvl="1" indent="-171450">
              <a:buFont typeface="Arial" panose="020B0604020202020204" pitchFamily="34" charset="0"/>
              <a:buChar char="•"/>
            </a:pPr>
            <a:r>
              <a:rPr lang="en-US" baseline="0" dirty="0"/>
              <a:t>[click to animate] Evaluative statements provide opinions or preferences. This is starting to move away from the transactional to the connective. Providing an opinion can potentially be vulnerable if it results in disagreement, but the risks are still very low. For example,  “The keynote speaker was very informative” would be an evaluative statement.</a:t>
            </a:r>
          </a:p>
          <a:p>
            <a:pPr marL="628650" lvl="1" indent="-171450">
              <a:buFont typeface="Arial" panose="020B0604020202020204" pitchFamily="34" charset="0"/>
              <a:buChar char="•"/>
            </a:pPr>
            <a:r>
              <a:rPr lang="en-US" baseline="0" dirty="0"/>
              <a:t>[click to animate] Gut-level statements are statements that reveal feelings. We usually reserve gut-level statements for people we’re closest to. For example, “This is such a great presentation, I really wish you were here to see this” would be considered a gut-level statement. </a:t>
            </a:r>
          </a:p>
          <a:p>
            <a:pPr marL="628650" lvl="1" indent="-171450">
              <a:buFont typeface="Arial" panose="020B0604020202020204" pitchFamily="34" charset="0"/>
              <a:buChar char="•"/>
            </a:pPr>
            <a:r>
              <a:rPr lang="en-US" baseline="0" dirty="0"/>
              <a:t>[click to animate] Finally, there are peak statements, truly making yourself vulnerable by providing deeply revealing feelings and putting yourself at most risk for how the other person would respond. For example, “A few years ago, I was really struggling with classroom management and had to get a lot of advice from my department chair to get my classroom on track. It felt so awful to not know how to make things better.”</a:t>
            </a:r>
          </a:p>
          <a:p>
            <a:pPr marL="171450" lvl="0" indent="-171450">
              <a:buFont typeface="Arial" panose="020B0604020202020204" pitchFamily="34" charset="0"/>
              <a:buChar char="•"/>
            </a:pPr>
            <a:r>
              <a:rPr lang="en-US" baseline="0" dirty="0"/>
              <a:t>Turn to the person on your left. Each of you come up with a gut-level or peak statement that you could use to make yourself more approachable in a conversation with a team teacher about her struggles. </a:t>
            </a:r>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22</a:t>
            </a:fld>
            <a:endParaRPr lang="en-US"/>
          </a:p>
        </p:txBody>
      </p:sp>
    </p:spTree>
    <p:extLst>
      <p:ext uri="{BB962C8B-B14F-4D97-AF65-F5344CB8AC3E}">
        <p14:creationId xmlns:p14="http://schemas.microsoft.com/office/powerpoint/2010/main" val="777986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1" dirty="0"/>
              <a:t>Objective of this slide:</a:t>
            </a:r>
            <a:r>
              <a:rPr lang="en-US" b="0" i="0" dirty="0"/>
              <a:t> To introduce proximity as a tactic for building connections.</a:t>
            </a:r>
          </a:p>
          <a:p>
            <a:pPr marL="0" indent="0">
              <a:buFont typeface="Arial" panose="020B0604020202020204" pitchFamily="34" charset="0"/>
              <a:buNone/>
            </a:pPr>
            <a:endParaRPr lang="en-US" b="0" i="0" dirty="0"/>
          </a:p>
          <a:p>
            <a:pPr marL="0" indent="0">
              <a:buFont typeface="Arial" panose="020B0604020202020204" pitchFamily="34" charset="0"/>
              <a:buNone/>
            </a:pPr>
            <a:r>
              <a:rPr lang="en-US" b="1" i="1" dirty="0"/>
              <a:t>Estimated</a:t>
            </a:r>
            <a:r>
              <a:rPr lang="en-US" b="1" i="1" baseline="0" dirty="0"/>
              <a:t> time:</a:t>
            </a:r>
            <a:r>
              <a:rPr lang="en-US" b="0" i="0" baseline="0" dirty="0"/>
              <a:t> </a:t>
            </a:r>
            <a:r>
              <a:rPr lang="en-US" b="1" i="1" baseline="0" dirty="0"/>
              <a:t>2 minutes</a:t>
            </a:r>
          </a:p>
          <a:p>
            <a:pPr marL="0" indent="0">
              <a:buFont typeface="Arial" panose="020B0604020202020204" pitchFamily="34" charset="0"/>
              <a:buNone/>
            </a:pPr>
            <a:endParaRPr lang="en-US" b="1" i="1" baseline="0" dirty="0"/>
          </a:p>
          <a:p>
            <a:pPr marL="0" indent="0">
              <a:buFont typeface="Arial" panose="020B0604020202020204" pitchFamily="34" charset="0"/>
              <a:buNone/>
            </a:pPr>
            <a:r>
              <a:rPr lang="en-US" b="1" i="1" baseline="0" dirty="0"/>
              <a:t>Facilitator says:</a:t>
            </a:r>
            <a:endParaRPr lang="en-US" b="0" i="0" baseline="0" dirty="0"/>
          </a:p>
          <a:p>
            <a:pPr marL="171450" indent="-171450">
              <a:buFont typeface="Arial" panose="020B0604020202020204" pitchFamily="34" charset="0"/>
              <a:buChar char="•"/>
            </a:pPr>
            <a:r>
              <a:rPr lang="en-US" dirty="0"/>
              <a:t>Proximity can also be used as a way to build connections.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[click to animate] Spontaneous communications are unplanned, ordinary conversations and exchanges that occur when people interact just because they happen to be in the same place at the same time; proximity helps increase that likelihood. These are important because the casual conversations and interactions create social glue that eventually enable people to form deeper connections and relationships.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[click to animate] But don’t feel obligated to engage in conversation every time you run into someone in the hallway or break room (we know we don’t have time for that!)  Even passive contact, which increases through proximity, has been shown to build relationships.  </a:t>
            </a:r>
            <a:endParaRPr lang="en-US" dirty="0"/>
          </a:p>
          <a:p>
            <a:pPr marL="171450" indent="-171450">
              <a:buFont typeface="Arial" panose="020B0604020202020204" pitchFamily="34" charset="0"/>
              <a:buChar char="•"/>
            </a:pPr>
            <a:r>
              <a:rPr lang="en-US" dirty="0"/>
              <a:t>So what are some ways that you can apply proximity to building connections?</a:t>
            </a:r>
          </a:p>
          <a:p>
            <a:pPr marL="628650" lvl="1" indent="-171450">
              <a:buFont typeface="Arial" panose="020B0604020202020204" pitchFamily="34" charset="0"/>
              <a:buChar char="•"/>
            </a:pPr>
            <a:r>
              <a:rPr lang="en-US" dirty="0"/>
              <a:t>[Listen for:</a:t>
            </a:r>
            <a:r>
              <a:rPr lang="en-US" baseline="0" dirty="0"/>
              <a:t> </a:t>
            </a:r>
            <a:r>
              <a:rPr lang="en-US" dirty="0"/>
              <a:t>Classrooms—are</a:t>
            </a:r>
            <a:r>
              <a:rPr lang="en-US" baseline="0" dirty="0"/>
              <a:t> there ways you can arrange your classrooms so that you and your team teachers are close to one another instead of opposite ends of the building?]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23</a:t>
            </a:fld>
            <a:endParaRPr lang="en-US"/>
          </a:p>
        </p:txBody>
      </p:sp>
    </p:spTree>
    <p:extLst>
      <p:ext uri="{BB962C8B-B14F-4D97-AF65-F5344CB8AC3E}">
        <p14:creationId xmlns:p14="http://schemas.microsoft.com/office/powerpoint/2010/main" val="1916094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1" dirty="0"/>
              <a:t>Objective of this slide:</a:t>
            </a:r>
            <a:r>
              <a:rPr lang="en-US" b="0" i="0" dirty="0"/>
              <a:t> To introduce presence as a tactic for building connections.</a:t>
            </a:r>
          </a:p>
          <a:p>
            <a:pPr marL="0" indent="0">
              <a:buFont typeface="Arial" panose="020B0604020202020204" pitchFamily="34" charset="0"/>
              <a:buNone/>
            </a:pPr>
            <a:endParaRPr lang="en-US" b="0" i="0" dirty="0"/>
          </a:p>
          <a:p>
            <a:pPr marL="0" indent="0">
              <a:buFont typeface="Arial" panose="020B0604020202020204" pitchFamily="34" charset="0"/>
              <a:buNone/>
            </a:pPr>
            <a:r>
              <a:rPr lang="en-US" b="1" i="1" dirty="0"/>
              <a:t>Estimated</a:t>
            </a:r>
            <a:r>
              <a:rPr lang="en-US" b="1" i="1" baseline="0" dirty="0"/>
              <a:t> time:</a:t>
            </a:r>
            <a:r>
              <a:rPr lang="en-US" b="0" i="0" baseline="0" dirty="0"/>
              <a:t> </a:t>
            </a:r>
            <a:r>
              <a:rPr lang="en-US" b="1" i="1" baseline="0" dirty="0"/>
              <a:t>2 minutes</a:t>
            </a:r>
          </a:p>
          <a:p>
            <a:pPr marL="0" indent="0">
              <a:buFont typeface="Arial" panose="020B0604020202020204" pitchFamily="34" charset="0"/>
              <a:buNone/>
            </a:pPr>
            <a:endParaRPr lang="en-US" b="1" i="1" baseline="0" dirty="0"/>
          </a:p>
          <a:p>
            <a:pPr marL="0" indent="0">
              <a:buFont typeface="Arial" panose="020B0604020202020204" pitchFamily="34" charset="0"/>
              <a:buNone/>
            </a:pPr>
            <a:r>
              <a:rPr lang="en-US" b="1" i="1" baseline="0" dirty="0"/>
              <a:t>Facilitator says:</a:t>
            </a:r>
            <a:endParaRPr lang="en-US" b="0" i="0" baseline="0" dirty="0"/>
          </a:p>
          <a:p>
            <a:pPr marL="171450" indent="-171450">
              <a:buFont typeface="Arial" panose="020B0604020202020204" pitchFamily="34" charset="0"/>
              <a:buChar char="•"/>
            </a:pPr>
            <a:r>
              <a:rPr lang="en-US" dirty="0"/>
              <a:t>Being more conscious</a:t>
            </a:r>
            <a:r>
              <a:rPr lang="en-US" baseline="0" dirty="0"/>
              <a:t> of your presence can also help you build and strengthen connections.  There are four ways that presence can be used.</a:t>
            </a:r>
            <a:endParaRPr lang="en-US" dirty="0"/>
          </a:p>
          <a:p>
            <a:pPr marL="171450" indent="-171450">
              <a:buFont typeface="Arial" panose="020B0604020202020204" pitchFamily="34" charset="0"/>
              <a:buChar char="•"/>
            </a:pPr>
            <a:r>
              <a:rPr lang="en-US" dirty="0"/>
              <a:t>[click to animate]</a:t>
            </a:r>
            <a:r>
              <a:rPr lang="en-US" baseline="0" dirty="0"/>
              <a:t> </a:t>
            </a:r>
            <a:r>
              <a:rPr lang="en-US" dirty="0"/>
              <a:t>Intentionality is entering into interactions with a sense of purpose and awareness,</a:t>
            </a:r>
            <a:r>
              <a:rPr lang="en-US" baseline="0" dirty="0"/>
              <a:t> providing</a:t>
            </a:r>
            <a:r>
              <a:rPr lang="en-US" dirty="0"/>
              <a:t> undivided</a:t>
            </a:r>
            <a:r>
              <a:rPr lang="en-US" baseline="0" dirty="0"/>
              <a:t> attention. For example, if a team teacher is coming to you to express fears or concerns, don’t try to multitask. Really listen. This will help them feel that you value what they are saying, are really listening, and are focused on helping.</a:t>
            </a:r>
          </a:p>
          <a:p>
            <a:pPr marL="171450" lvl="0" indent="-171450">
              <a:buFont typeface="Arial" panose="020B0604020202020204" pitchFamily="34" charset="0"/>
              <a:buChar char="•"/>
            </a:pPr>
            <a:r>
              <a:rPr lang="en-US" baseline="0" dirty="0"/>
              <a:t>[click to animate]  Mutuality is being open and available to meet the other person where they are, focusing on shared aspects instead of always focusing on just giving advice and trying to solve a problem.  For example, even if you don’t agree with what the team teacher is saying about parent involvement, hear them out, find the commonalities you do have, and use those as a starting point.</a:t>
            </a:r>
          </a:p>
          <a:p>
            <a:pPr marL="171450" lvl="0" indent="-171450">
              <a:buFont typeface="Arial" panose="020B0604020202020204" pitchFamily="34" charset="0"/>
              <a:buChar char="•"/>
            </a:pPr>
            <a:r>
              <a:rPr lang="en-US" baseline="0" dirty="0"/>
              <a:t>[click to animate] Individuality is being authentic and aware of your own emotional reactions. </a:t>
            </a:r>
          </a:p>
          <a:p>
            <a:pPr marL="171450" lvl="0" indent="-171450">
              <a:buFont typeface="Arial" panose="020B0604020202020204" pitchFamily="34" charset="0"/>
              <a:buChar char="•"/>
            </a:pPr>
            <a:r>
              <a:rPr lang="en-US" baseline="0" dirty="0"/>
              <a:t>[click to animate] Attentiveness is care through active involvement, taking intentionality a step further. In addition to listening and providing undivided attention, you can ask for more detail, or share your own reactions, thereby demonstrating that you are not just listening, but also actively participating in the conversation.</a:t>
            </a:r>
          </a:p>
          <a:p>
            <a:pPr marL="0" indent="0">
              <a:buFont typeface="Arial" panose="020B0604020202020204" pitchFamily="34" charset="0"/>
              <a:buNone/>
            </a:pPr>
            <a:r>
              <a:rPr lang="en-US" baseline="0" dirty="0"/>
              <a:t>	</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24</a:t>
            </a:fld>
            <a:endParaRPr lang="en-US"/>
          </a:p>
        </p:txBody>
      </p:sp>
    </p:spTree>
    <p:extLst>
      <p:ext uri="{BB962C8B-B14F-4D97-AF65-F5344CB8AC3E}">
        <p14:creationId xmlns:p14="http://schemas.microsoft.com/office/powerpoint/2010/main" val="1321574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dirty="0"/>
              <a:t>Objective of this slide:</a:t>
            </a:r>
            <a:r>
              <a:rPr lang="en-US" b="0" i="0" dirty="0"/>
              <a:t> To introduce similarity as a tactic for building connections.</a:t>
            </a:r>
          </a:p>
          <a:p>
            <a:pPr marL="0" indent="0">
              <a:buFont typeface="Arial" panose="020B0604020202020204" pitchFamily="34" charset="0"/>
              <a:buNone/>
            </a:pPr>
            <a:endParaRPr lang="en-US" b="0" i="0" dirty="0"/>
          </a:p>
          <a:p>
            <a:pPr marL="0" indent="0">
              <a:buFont typeface="Arial" panose="020B0604020202020204" pitchFamily="34" charset="0"/>
              <a:buNone/>
            </a:pPr>
            <a:r>
              <a:rPr lang="en-US" b="1" i="1" dirty="0"/>
              <a:t>Estimated</a:t>
            </a:r>
            <a:r>
              <a:rPr lang="en-US" b="1" i="1" baseline="0" dirty="0"/>
              <a:t> time:</a:t>
            </a:r>
            <a:r>
              <a:rPr lang="en-US" b="0" i="0" baseline="0" dirty="0"/>
              <a:t> </a:t>
            </a:r>
            <a:r>
              <a:rPr lang="en-US" b="1" i="1" baseline="0" dirty="0"/>
              <a:t>1 minute</a:t>
            </a:r>
          </a:p>
          <a:p>
            <a:pPr marL="0" indent="0">
              <a:buFont typeface="Arial" panose="020B0604020202020204" pitchFamily="34" charset="0"/>
              <a:buNone/>
            </a:pPr>
            <a:endParaRPr lang="en-US" b="1" i="1" baseline="0" dirty="0"/>
          </a:p>
          <a:p>
            <a:pPr marL="0" indent="0">
              <a:buFont typeface="Arial" panose="020B0604020202020204" pitchFamily="34" charset="0"/>
              <a:buNone/>
            </a:pPr>
            <a:r>
              <a:rPr lang="en-US" b="1" i="1" baseline="0" dirty="0"/>
              <a:t>Facilitator says:</a:t>
            </a:r>
            <a:endParaRPr lang="en-US" b="0" i="0" baseline="0" dirty="0"/>
          </a:p>
          <a:p>
            <a:pPr marL="171450" indent="-171450">
              <a:buFont typeface="Arial" panose="020B0604020202020204" pitchFamily="34" charset="0"/>
              <a:buChar char="•"/>
            </a:pPr>
            <a:r>
              <a:rPr lang="en-US" dirty="0"/>
              <a:t>Another way to help build quick connections</a:t>
            </a:r>
            <a:r>
              <a:rPr lang="en-US" baseline="0" dirty="0"/>
              <a:t> is to focus on similarities.</a:t>
            </a:r>
            <a:endParaRPr lang="en-US" dirty="0"/>
          </a:p>
          <a:p>
            <a:pPr marL="171450" indent="-171450">
              <a:buFont typeface="Arial" panose="020B0604020202020204" pitchFamily="34" charset="0"/>
              <a:buChar char="•"/>
            </a:pPr>
            <a:r>
              <a:rPr lang="en-US" dirty="0"/>
              <a:t>[click</a:t>
            </a:r>
            <a:r>
              <a:rPr lang="en-US" baseline="0" dirty="0"/>
              <a:t> to animate] </a:t>
            </a:r>
            <a:r>
              <a:rPr lang="en-US" dirty="0"/>
              <a:t>The more similarities</a:t>
            </a:r>
            <a:r>
              <a:rPr lang="en-US" baseline="0" dirty="0"/>
              <a:t>, the faster the bond (and yes, these can be trivial, like the same birthday, from the same home town, same name). While there are some similarities (and differences) that can’t be changed—your birthday, your favorite color—there are similarities that you can rally your team around. For example, you and your team teachers should be setting common goals around student achievement and school climate.  </a:t>
            </a:r>
          </a:p>
          <a:p>
            <a:pPr marL="171450" indent="-171450">
              <a:buFont typeface="Arial" panose="020B0604020202020204" pitchFamily="34" charset="0"/>
              <a:buChar char="•"/>
            </a:pPr>
            <a:r>
              <a:rPr lang="en-US" baseline="0" dirty="0"/>
              <a:t>[click to animate[ Building a sense of belonging, of being part of a group, can also help forge connections.  It is helpful to remind your team teachers that you are all part of the same team, working together.</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25</a:t>
            </a:fld>
            <a:endParaRPr lang="en-US"/>
          </a:p>
        </p:txBody>
      </p:sp>
    </p:spTree>
    <p:extLst>
      <p:ext uri="{BB962C8B-B14F-4D97-AF65-F5344CB8AC3E}">
        <p14:creationId xmlns:p14="http://schemas.microsoft.com/office/powerpoint/2010/main" val="3074240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dirty="0"/>
              <a:t>Objective of this slide:</a:t>
            </a:r>
            <a:r>
              <a:rPr lang="en-US" b="0" i="0" dirty="0"/>
              <a:t> To introduce safe space as a tactic for building connections.</a:t>
            </a:r>
          </a:p>
          <a:p>
            <a:pPr marL="0" indent="0">
              <a:buFont typeface="Arial" panose="020B0604020202020204" pitchFamily="34" charset="0"/>
              <a:buNone/>
            </a:pPr>
            <a:endParaRPr lang="en-US" b="0" i="0" dirty="0"/>
          </a:p>
          <a:p>
            <a:pPr marL="0" indent="0">
              <a:buFont typeface="Arial" panose="020B0604020202020204" pitchFamily="34" charset="0"/>
              <a:buNone/>
            </a:pPr>
            <a:r>
              <a:rPr lang="en-US" b="1" i="1" dirty="0"/>
              <a:t>Estimated</a:t>
            </a:r>
            <a:r>
              <a:rPr lang="en-US" b="1" i="1" baseline="0" dirty="0"/>
              <a:t> time:</a:t>
            </a:r>
            <a:r>
              <a:rPr lang="en-US" b="0" i="0" baseline="0" dirty="0"/>
              <a:t> </a:t>
            </a:r>
            <a:r>
              <a:rPr lang="en-US" b="1" i="1" baseline="0" dirty="0"/>
              <a:t>2 minutes</a:t>
            </a:r>
          </a:p>
          <a:p>
            <a:pPr marL="0" indent="0">
              <a:buFont typeface="Arial" panose="020B0604020202020204" pitchFamily="34" charset="0"/>
              <a:buNone/>
            </a:pPr>
            <a:endParaRPr lang="en-US" b="1" i="1" baseline="0" dirty="0"/>
          </a:p>
          <a:p>
            <a:pPr marL="0" indent="0">
              <a:buFont typeface="Arial" panose="020B0604020202020204" pitchFamily="34" charset="0"/>
              <a:buNone/>
            </a:pPr>
            <a:r>
              <a:rPr lang="en-US" b="1" i="1" baseline="0" dirty="0"/>
              <a:t>Facilitator says:</a:t>
            </a:r>
            <a:endParaRPr lang="en-US" b="0" i="0" baseline="0" dirty="0"/>
          </a:p>
          <a:p>
            <a:pPr marL="171450" indent="-171450">
              <a:buFont typeface="Arial" panose="020B0604020202020204" pitchFamily="34" charset="0"/>
              <a:buChar char="•"/>
            </a:pPr>
            <a:r>
              <a:rPr lang="en-US" dirty="0"/>
              <a:t>An important</a:t>
            </a:r>
            <a:r>
              <a:rPr lang="en-US" baseline="0" dirty="0"/>
              <a:t> thing that you will do is to create a safe space for your team to work in. Why?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Supportive climates, or safe spaces, encourage dialogue where the listener genuinely listens.</a:t>
            </a:r>
            <a:r>
              <a:rPr lang="en-US" sz="1200" b="0" i="0" kern="1200" baseline="0" dirty="0">
                <a:solidFill>
                  <a:schemeClr val="tx1"/>
                </a:solidFill>
                <a:effectLst/>
                <a:latin typeface="+mn-lt"/>
                <a:ea typeface="+mn-ea"/>
                <a:cs typeface="+mn-cs"/>
              </a:rPr>
              <a:t> They are</a:t>
            </a:r>
            <a:r>
              <a:rPr lang="en-US" sz="1200" b="0" i="0" kern="1200" dirty="0">
                <a:solidFill>
                  <a:schemeClr val="tx1"/>
                </a:solidFill>
                <a:effectLst/>
                <a:latin typeface="+mn-lt"/>
                <a:ea typeface="+mn-ea"/>
                <a:cs typeface="+mn-cs"/>
              </a:rPr>
              <a:t> problem-oriented atmospheres focused on finding mutual solutions, rather than trying to persuade the other to change their viewpoints and beliefs.</a:t>
            </a:r>
            <a:r>
              <a:rPr lang="en-US" sz="1200" b="0" i="0" kern="1200" baseline="0" dirty="0">
                <a:solidFill>
                  <a:schemeClr val="tx1"/>
                </a:solidFill>
                <a:effectLst/>
                <a:latin typeface="+mn-lt"/>
                <a:ea typeface="+mn-ea"/>
                <a:cs typeface="+mn-cs"/>
              </a:rPr>
              <a:t> Safe spaces also allow for</a:t>
            </a:r>
            <a:r>
              <a:rPr lang="en-US" sz="1200" b="0" i="0" kern="1200" dirty="0">
                <a:solidFill>
                  <a:schemeClr val="tx1"/>
                </a:solidFill>
                <a:effectLst/>
                <a:latin typeface="+mn-lt"/>
                <a:ea typeface="+mn-ea"/>
                <a:cs typeface="+mn-cs"/>
              </a:rPr>
              <a:t> spontaneous communication, expressions</a:t>
            </a:r>
            <a:r>
              <a:rPr lang="en-US" sz="1200" b="0" i="0" kern="1200" baseline="0" dirty="0">
                <a:solidFill>
                  <a:schemeClr val="tx1"/>
                </a:solidFill>
                <a:effectLst/>
                <a:latin typeface="+mn-lt"/>
                <a:ea typeface="+mn-ea"/>
                <a:cs typeface="+mn-cs"/>
              </a:rPr>
              <a:t> of</a:t>
            </a:r>
            <a:r>
              <a:rPr lang="en-US" sz="1200" b="0" i="0" kern="1200" dirty="0">
                <a:solidFill>
                  <a:schemeClr val="tx1"/>
                </a:solidFill>
                <a:effectLst/>
                <a:latin typeface="+mn-lt"/>
                <a:ea typeface="+mn-ea"/>
                <a:cs typeface="+mn-cs"/>
              </a:rPr>
              <a:t> empathy, and expressing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respect for another person's opinion, even if you don’t agree. </a:t>
            </a:r>
            <a:r>
              <a:rPr lang="en-US" sz="1200" b="0" i="0" kern="1200" baseline="0" dirty="0">
                <a:solidFill>
                  <a:schemeClr val="tx1"/>
                </a:solidFill>
                <a:effectLst/>
                <a:latin typeface="+mn-lt"/>
                <a:ea typeface="+mn-ea"/>
                <a:cs typeface="+mn-cs"/>
              </a:rPr>
              <a:t>In a safe space, there is</a:t>
            </a:r>
            <a:r>
              <a:rPr lang="en-US" sz="1200" b="0" i="0" kern="1200" dirty="0">
                <a:solidFill>
                  <a:schemeClr val="tx1"/>
                </a:solidFill>
                <a:effectLst/>
                <a:latin typeface="+mn-lt"/>
                <a:ea typeface="+mn-ea"/>
                <a:cs typeface="+mn-cs"/>
              </a:rPr>
              <a:t> an atmosphere of equality, a belief that all issues are open for debate, and that different and new ideas and suggestions can be considered.</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So how do you go about creating a safe space?</a:t>
            </a:r>
          </a:p>
          <a:p>
            <a:pPr marL="628650" lvl="1" indent="-171450">
              <a:buFont typeface="Arial" panose="020B0604020202020204" pitchFamily="34" charset="0"/>
              <a:buChar char="•"/>
            </a:pPr>
            <a:r>
              <a:rPr lang="en-US" b="0" i="0" kern="1200" baseline="0" dirty="0">
                <a:solidFill>
                  <a:schemeClr val="tx1"/>
                </a:solidFill>
                <a:effectLst/>
                <a:latin typeface="+mn-lt"/>
                <a:ea typeface="+mn-ea"/>
                <a:cs typeface="+mn-cs"/>
              </a:rPr>
              <a:t>Safe spaces have to be created mutually—participation has to be voluntary, with a common understanding and acceptance of ground rules, purpose, and goals for the safe space.</a:t>
            </a:r>
          </a:p>
          <a:p>
            <a:pPr marL="628650" lvl="1" indent="-171450">
              <a:buFont typeface="Arial" panose="020B0604020202020204" pitchFamily="34" charset="0"/>
              <a:buChar char="•"/>
            </a:pPr>
            <a:r>
              <a:rPr lang="en-US" b="0" i="0" kern="1200" baseline="0" dirty="0">
                <a:solidFill>
                  <a:schemeClr val="tx1"/>
                </a:solidFill>
                <a:effectLst/>
                <a:latin typeface="+mn-lt"/>
                <a:ea typeface="+mn-ea"/>
                <a:cs typeface="+mn-cs"/>
              </a:rPr>
              <a:t>The leader or mediator of the safe space—you, the MCL—needs to ensure that there is mutual respect on the team, and shared air time.  The topics of discussion need to be relevant to all those involved.</a:t>
            </a:r>
          </a:p>
          <a:p>
            <a:pPr marL="628650" lvl="1" indent="-171450">
              <a:buFont typeface="Arial" panose="020B0604020202020204" pitchFamily="34" charset="0"/>
              <a:buChar char="•"/>
            </a:pPr>
            <a:r>
              <a:rPr lang="en-US" b="0" i="0" kern="1200" baseline="0" dirty="0">
                <a:solidFill>
                  <a:schemeClr val="tx1"/>
                </a:solidFill>
                <a:effectLst/>
                <a:latin typeface="+mn-lt"/>
                <a:ea typeface="+mn-ea"/>
                <a:cs typeface="+mn-cs"/>
              </a:rPr>
              <a:t>Respect silence. As the MCL/mediator, don’t feel the need to always jump in when there is silence in the group. This can be a sign that people are uncomfortable with speaking or are gathering their thoughts. Some periods of silence are acceptable.</a:t>
            </a:r>
          </a:p>
          <a:p>
            <a:pPr marL="628650" lvl="1" indent="-171450">
              <a:buFont typeface="Arial" panose="020B0604020202020204" pitchFamily="34" charset="0"/>
              <a:buChar char="•"/>
            </a:pPr>
            <a:r>
              <a:rPr lang="en-US" b="0" i="0" kern="1200" baseline="0" dirty="0">
                <a:solidFill>
                  <a:schemeClr val="tx1"/>
                </a:solidFill>
                <a:effectLst/>
                <a:latin typeface="+mn-lt"/>
                <a:ea typeface="+mn-ea"/>
                <a:cs typeface="+mn-cs"/>
              </a:rPr>
              <a:t>Be vulnerable (going back to the first point). Being vulnerable as the MCL can encourage others to open up as well and see that it is a safe space to do so.</a:t>
            </a:r>
          </a:p>
          <a:p>
            <a:pPr marL="628650" lvl="1" indent="-171450">
              <a:buFont typeface="Arial" panose="020B0604020202020204" pitchFamily="34" charset="0"/>
              <a:buChar char="•"/>
            </a:pPr>
            <a:r>
              <a:rPr lang="en-US" b="0" i="0" kern="1200" baseline="0" dirty="0">
                <a:solidFill>
                  <a:schemeClr val="tx1"/>
                </a:solidFill>
                <a:effectLst/>
                <a:latin typeface="+mn-lt"/>
                <a:ea typeface="+mn-ea"/>
                <a:cs typeface="+mn-cs"/>
              </a:rPr>
              <a:t>Safe spaces won’t be created overnight. It will take time and patience.</a:t>
            </a:r>
            <a:endParaRPr lang="en-US" baseline="0" dirty="0"/>
          </a:p>
          <a:p>
            <a:pPr marL="171450" indent="-171450">
              <a:buFont typeface="Arial" panose="020B0604020202020204" pitchFamily="34" charset="0"/>
              <a:buChar char="•"/>
            </a:pPr>
            <a:r>
              <a:rPr lang="en-US" baseline="0" dirty="0"/>
              <a:t>In this safe space of training sessions, you will come together to work on:</a:t>
            </a:r>
            <a:endParaRPr lang="en-US" dirty="0"/>
          </a:p>
          <a:p>
            <a:pPr marL="628650" lvl="1" indent="-171450">
              <a:buFont typeface="Arial" panose="020B0604020202020204" pitchFamily="34" charset="0"/>
              <a:buChar char="•"/>
            </a:pPr>
            <a:r>
              <a:rPr lang="en-US" dirty="0"/>
              <a:t>[click to animate]</a:t>
            </a:r>
            <a:r>
              <a:rPr lang="en-US" baseline="0" dirty="0"/>
              <a:t> </a:t>
            </a:r>
            <a:r>
              <a:rPr lang="en-US" dirty="0"/>
              <a:t>Common challenges—f</a:t>
            </a:r>
            <a:r>
              <a:rPr lang="en-US" baseline="0" dirty="0"/>
              <a:t>or example, MCLs and team teachers are working on helping struggling readers.</a:t>
            </a:r>
          </a:p>
          <a:p>
            <a:pPr marL="628650" lvl="1" indent="-171450">
              <a:buFont typeface="Arial" panose="020B0604020202020204" pitchFamily="34" charset="0"/>
              <a:buChar char="•"/>
            </a:pPr>
            <a:r>
              <a:rPr lang="en-US" baseline="0" dirty="0"/>
              <a:t>[click to animate] Framing</a:t>
            </a:r>
            <a:r>
              <a:rPr lang="en-US" dirty="0"/>
              <a:t>—</a:t>
            </a:r>
            <a:r>
              <a:rPr lang="en-US" baseline="0" dirty="0"/>
              <a:t>seeing each other in a different light; not just as teachers (Ms. So and So, Mr. So and So) but as individuals who have challenges and successes, both at school and at home.</a:t>
            </a:r>
          </a:p>
          <a:p>
            <a:pPr marL="171450" lvl="0" indent="-171450">
              <a:buFont typeface="Arial" panose="020B0604020202020204" pitchFamily="34" charset="0"/>
              <a:buChar char="•"/>
            </a:pPr>
            <a:r>
              <a:rPr lang="en-US" baseline="0" dirty="0"/>
              <a:t>At your tables, take a minute to discuss what you can do with your team to create a safe space.</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20520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dirty="0"/>
              <a:t>Objective of this slide:</a:t>
            </a:r>
            <a:r>
              <a:rPr lang="en-US" b="0" i="0" dirty="0"/>
              <a:t> To</a:t>
            </a:r>
            <a:r>
              <a:rPr lang="en-US" b="0" i="0" baseline="0" dirty="0"/>
              <a:t> </a:t>
            </a:r>
            <a:r>
              <a:rPr lang="en-US" b="0" i="0" dirty="0"/>
              <a:t>connect</a:t>
            </a:r>
            <a:r>
              <a:rPr lang="en-US" b="0" i="0" baseline="0" dirty="0"/>
              <a:t> the building of connections to empowering others to act</a:t>
            </a:r>
          </a:p>
          <a:p>
            <a:pPr marL="0" indent="0">
              <a:buFont typeface="Arial" panose="020B0604020202020204" pitchFamily="34" charset="0"/>
              <a:buNone/>
            </a:pPr>
            <a:endParaRPr lang="en-US" b="0" i="0" dirty="0"/>
          </a:p>
          <a:p>
            <a:pPr marL="0" indent="0">
              <a:buFont typeface="Arial" panose="020B0604020202020204" pitchFamily="34" charset="0"/>
              <a:buNone/>
            </a:pPr>
            <a:r>
              <a:rPr lang="en-US" b="1" i="1" dirty="0"/>
              <a:t>Estimated</a:t>
            </a:r>
            <a:r>
              <a:rPr lang="en-US" b="1" i="1" baseline="0" dirty="0"/>
              <a:t> time:</a:t>
            </a:r>
            <a:r>
              <a:rPr lang="en-US" b="0" i="0" baseline="0" dirty="0"/>
              <a:t> </a:t>
            </a:r>
            <a:r>
              <a:rPr lang="en-US" b="1" i="1" baseline="0" dirty="0"/>
              <a:t>2 minutes</a:t>
            </a:r>
          </a:p>
          <a:p>
            <a:pPr marL="0" indent="0">
              <a:buFont typeface="Arial" panose="020B0604020202020204" pitchFamily="34" charset="0"/>
              <a:buNone/>
            </a:pPr>
            <a:endParaRPr lang="en-US" b="1" i="1" baseline="0" dirty="0"/>
          </a:p>
          <a:p>
            <a:pPr marL="0" indent="0">
              <a:buFont typeface="Arial" panose="020B0604020202020204" pitchFamily="34" charset="0"/>
              <a:buNone/>
            </a:pPr>
            <a:r>
              <a:rPr lang="en-US" b="1" i="1" baseline="0" dirty="0"/>
              <a:t>Facilitator says:</a:t>
            </a:r>
          </a:p>
          <a:p>
            <a:pPr marL="171450" indent="-171450">
              <a:buFont typeface="Arial" panose="020B0604020202020204" pitchFamily="34" charset="0"/>
              <a:buChar char="•"/>
            </a:pPr>
            <a:r>
              <a:rPr lang="en-US" b="0" i="0" baseline="0" dirty="0"/>
              <a:t>So how does building connections with your team help empower them to act?</a:t>
            </a:r>
          </a:p>
          <a:p>
            <a:pPr marL="171450" indent="-171450">
              <a:buFont typeface="Arial" panose="020B0604020202020204" pitchFamily="34" charset="0"/>
              <a:buChar char="•"/>
            </a:pPr>
            <a:r>
              <a:rPr lang="en-US" b="0" i="0" baseline="0" dirty="0"/>
              <a:t>Please take a minute to discuss at your tables, and then one person from each table can share. </a:t>
            </a:r>
          </a:p>
          <a:p>
            <a:pPr marL="171450" indent="-171450">
              <a:buFont typeface="Arial" panose="020B0604020202020204" pitchFamily="34" charset="0"/>
              <a:buChar char="•"/>
            </a:pPr>
            <a:r>
              <a:rPr lang="en-US" b="0" i="0" baseline="0" dirty="0"/>
              <a:t>[click to start blue timer]</a:t>
            </a:r>
          </a:p>
          <a:p>
            <a:pPr marL="171450" indent="-171450">
              <a:buFont typeface="Arial" panose="020B0604020202020204" pitchFamily="34" charset="0"/>
              <a:buChar char="•"/>
            </a:pPr>
            <a:r>
              <a:rPr lang="en-US" b="0" i="0" baseline="0" dirty="0"/>
              <a:t>[Listen for:</a:t>
            </a:r>
          </a:p>
          <a:p>
            <a:pPr marL="628650" lvl="1" indent="-171450">
              <a:buFont typeface="Arial" panose="020B0604020202020204" pitchFamily="34" charset="0"/>
              <a:buChar char="•"/>
            </a:pPr>
            <a:r>
              <a:rPr lang="en-US" b="0" i="0" baseline="0" dirty="0"/>
              <a:t>Having common goals and common understanding can help make one feel empowered to act, knowing that they are all working toward the same thing.</a:t>
            </a:r>
          </a:p>
          <a:p>
            <a:pPr marL="628650" lvl="1" indent="-171450">
              <a:buFont typeface="Arial" panose="020B0604020202020204" pitchFamily="34" charset="0"/>
              <a:buChar char="•"/>
            </a:pPr>
            <a:r>
              <a:rPr lang="en-US" b="0" i="0" baseline="0" dirty="0"/>
              <a:t>Having a sense of trust can empower each person to move forward toward their goals, knowing that the others will back them up.</a:t>
            </a:r>
          </a:p>
          <a:p>
            <a:pPr marL="628650" lvl="1" indent="-171450">
              <a:buFont typeface="Arial" panose="020B0604020202020204" pitchFamily="34" charset="0"/>
              <a:buChar char="•"/>
            </a:pPr>
            <a:r>
              <a:rPr lang="en-US" b="0" i="0" baseline="0" dirty="0"/>
              <a:t>Feeling comfortable voicing fears and being vulnerable in a safe space can help team teachers be willing to try new strategies and tactics in their classroom, knowing that there is support if things don’t go right the first time.]</a:t>
            </a:r>
          </a:p>
          <a:p>
            <a:pPr marL="457200" lvl="1" indent="0">
              <a:buFont typeface="Arial" panose="020B0604020202020204" pitchFamily="34" charset="0"/>
              <a:buNone/>
            </a:pPr>
            <a:endParaRPr lang="en-US" b="0" i="0"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81320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Please note: </a:t>
            </a:r>
            <a:r>
              <a:rPr lang="en-US" b="0" i="0" dirty="0"/>
              <a:t>This</a:t>
            </a:r>
            <a:r>
              <a:rPr lang="en-US" b="0" i="0" baseline="0" dirty="0"/>
              <a:t> slide refers to the session “90-Day Entry Plan.”   If you will not be completing that session, pull the section from it on setting short-term goals to include here.</a:t>
            </a:r>
          </a:p>
          <a:p>
            <a:endParaRPr lang="en-US" b="1" i="1" dirty="0"/>
          </a:p>
          <a:p>
            <a:r>
              <a:rPr lang="en-US" b="1" i="1" dirty="0"/>
              <a:t>Objective of</a:t>
            </a:r>
            <a:r>
              <a:rPr lang="en-US" b="1" i="1" baseline="0" dirty="0"/>
              <a:t> this slide: </a:t>
            </a:r>
            <a:r>
              <a:rPr lang="en-US" b="0" i="0" baseline="0" dirty="0"/>
              <a:t>To understand what we mean by “short-term wins,” step six of launching leadership.</a:t>
            </a:r>
          </a:p>
          <a:p>
            <a:endParaRPr lang="en-US" dirty="0"/>
          </a:p>
          <a:p>
            <a:r>
              <a:rPr lang="en-US" b="1" i="1" dirty="0"/>
              <a:t>Estimated time: 1 minute</a:t>
            </a:r>
          </a:p>
          <a:p>
            <a:endParaRPr lang="en-US" b="1" i="1" dirty="0"/>
          </a:p>
          <a:p>
            <a:r>
              <a:rPr lang="en-US" b="1" i="1" dirty="0"/>
              <a:t>Facilitator says:</a:t>
            </a:r>
          </a:p>
          <a:p>
            <a:pPr marL="171450" indent="-171450">
              <a:buFont typeface="Arial" panose="020B0604020202020204" pitchFamily="34" charset="0"/>
              <a:buChar char="•"/>
            </a:pPr>
            <a:r>
              <a:rPr lang="en-US" dirty="0"/>
              <a:t>In a later</a:t>
            </a:r>
            <a:r>
              <a:rPr lang="en-US" baseline="0" dirty="0"/>
              <a:t> session, you will have time to create a draft 90-day plan. In developing your 90-day plan, you’ll be thinking about how you can set short-term goals that will help you meet long-term goals for student learning.</a:t>
            </a:r>
          </a:p>
          <a:p>
            <a:pPr marL="171450" indent="-171450">
              <a:buFont typeface="Arial" panose="020B0604020202020204" pitchFamily="34" charset="0"/>
              <a:buChar char="•"/>
            </a:pPr>
            <a:r>
              <a:rPr lang="en-US" baseline="0" dirty="0"/>
              <a:t>These short-term goals should be linked to the larger goals in your change vision and strategy, but should be easier and quicker to achieve. </a:t>
            </a:r>
          </a:p>
          <a:p>
            <a:pPr marL="171450" indent="-171450">
              <a:buFont typeface="Arial" panose="020B0604020202020204" pitchFamily="34" charset="0"/>
              <a:buChar char="•"/>
            </a:pPr>
            <a:r>
              <a:rPr lang="en-US" baseline="0" dirty="0"/>
              <a:t>Short-term wins inspire the team, provide evidence that group efforts are paying off, give the team a unifying sense of accomplishment, and increase urgency and momentum. </a:t>
            </a:r>
          </a:p>
          <a:p>
            <a:pPr marL="171450" indent="-171450">
              <a:buFont typeface="Arial" panose="020B0604020202020204" pitchFamily="34" charset="0"/>
              <a:buChar char="•"/>
            </a:pPr>
            <a:r>
              <a:rPr lang="en-US" baseline="0" dirty="0"/>
              <a:t>Short-term wins can also help silence naysayers who might undermine the group’s efforts.</a:t>
            </a:r>
          </a:p>
          <a:p>
            <a:pPr marL="171450" indent="-171450">
              <a:buFont typeface="Arial" panose="020B0604020202020204" pitchFamily="34" charset="0"/>
              <a:buChar char="•"/>
            </a:pPr>
            <a:r>
              <a:rPr lang="en-US" baseline="0" dirty="0"/>
              <a:t>We’ll go back to this in that 90-day plan session.</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59333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Objective of</a:t>
            </a:r>
            <a:r>
              <a:rPr lang="en-US" b="1" i="1" baseline="0" dirty="0"/>
              <a:t> this slide: </a:t>
            </a:r>
            <a:r>
              <a:rPr lang="en-US" b="0" i="0" baseline="0" dirty="0"/>
              <a:t>To understand the need to keep the team focused even after initial successes (step seven of launching leadership).</a:t>
            </a:r>
          </a:p>
          <a:p>
            <a:endParaRPr lang="en-US" dirty="0"/>
          </a:p>
          <a:p>
            <a:r>
              <a:rPr lang="en-US" b="1" i="1" dirty="0"/>
              <a:t>Estimated time:</a:t>
            </a:r>
            <a:r>
              <a:rPr lang="en-US" b="1" i="1" baseline="0" dirty="0"/>
              <a:t> 4 minutes</a:t>
            </a:r>
          </a:p>
          <a:p>
            <a:endParaRPr lang="en-US" b="1" i="1" baseline="0" dirty="0"/>
          </a:p>
          <a:p>
            <a:r>
              <a:rPr lang="en-US" b="1" i="1" dirty="0"/>
              <a:t>Facilitator says:</a:t>
            </a:r>
          </a:p>
          <a:p>
            <a:pPr marL="171450" indent="-171450">
              <a:buFont typeface="Arial" panose="020B0604020202020204" pitchFamily="34" charset="0"/>
              <a:buChar char="•"/>
            </a:pPr>
            <a:r>
              <a:rPr lang="en-US" dirty="0"/>
              <a:t>It is really easy</a:t>
            </a:r>
            <a:r>
              <a:rPr lang="en-US" baseline="0" dirty="0"/>
              <a:t> to let things slow down when you have accomplished a challenging short-term win, but you will need to celebrate in a way that prevents that. It is your job as a leader to keep the momentum going and to ensure that your team has their eyes on reaching your long-term goals for students. </a:t>
            </a:r>
          </a:p>
          <a:p>
            <a:pPr marL="171450" indent="-171450">
              <a:buFont typeface="Arial" panose="020B0604020202020204" pitchFamily="34" charset="0"/>
              <a:buChar char="•"/>
            </a:pPr>
            <a:r>
              <a:rPr lang="en-US" baseline="0" dirty="0"/>
              <a:t>I would like each table to spend about 2 minutes discussing strategies for keeping a team focused and inspired to continue working hard, then each can share a strategy for maintaining focus or a method for inspiring a group.</a:t>
            </a:r>
          </a:p>
          <a:p>
            <a:pPr marL="171450" indent="-171450">
              <a:buFont typeface="Arial" panose="020B0604020202020204" pitchFamily="34" charset="0"/>
              <a:buChar char="•"/>
            </a:pPr>
            <a:r>
              <a:rPr lang="en-US" baseline="0" dirty="0"/>
              <a:t>[click to start blue timer]</a:t>
            </a:r>
          </a:p>
          <a:p>
            <a:pPr marL="171450" indent="-171450">
              <a:buFont typeface="Arial" panose="020B0604020202020204" pitchFamily="34" charset="0"/>
              <a:buChar char="•"/>
            </a:pPr>
            <a:r>
              <a:rPr lang="en-US" baseline="0" dirty="0"/>
              <a:t>Could I get some volunteers to share some of the strategies they came up with? </a:t>
            </a:r>
          </a:p>
          <a:p>
            <a:pPr marL="628650" lvl="1" indent="-171450">
              <a:buFont typeface="Arial" panose="020B0604020202020204" pitchFamily="34" charset="0"/>
              <a:buChar char="•"/>
            </a:pPr>
            <a:r>
              <a:rPr lang="en-US" baseline="0" dirty="0"/>
              <a:t>[Listen for:</a:t>
            </a:r>
          </a:p>
          <a:p>
            <a:pPr marL="1085850" lvl="2" indent="-171450">
              <a:buFont typeface="Arial" panose="020B0604020202020204" pitchFamily="34" charset="0"/>
              <a:buChar char="•"/>
            </a:pPr>
            <a:r>
              <a:rPr lang="en-US" baseline="0" dirty="0"/>
              <a:t>Remind the team of the vision and strategies</a:t>
            </a:r>
          </a:p>
          <a:p>
            <a:pPr marL="1085850" lvl="2" indent="-171450">
              <a:buFont typeface="Arial" panose="020B0604020202020204" pitchFamily="34" charset="0"/>
              <a:buChar char="•"/>
            </a:pPr>
            <a:r>
              <a:rPr lang="en-US" baseline="0" dirty="0"/>
              <a:t>Remind the team of the wins or progress toward the goal, but make it clear that the goal is not yet accomplished</a:t>
            </a:r>
          </a:p>
          <a:p>
            <a:pPr marL="1085850" lvl="2" indent="-171450">
              <a:buFont typeface="Arial" panose="020B0604020202020204" pitchFamily="34" charset="0"/>
              <a:buChar char="•"/>
            </a:pPr>
            <a:r>
              <a:rPr lang="en-US" baseline="0" dirty="0"/>
              <a:t>Give the group new strategies or challenges to tackle</a:t>
            </a:r>
          </a:p>
          <a:p>
            <a:pPr marL="1085850" lvl="2" indent="-171450">
              <a:buFont typeface="Arial" panose="020B0604020202020204" pitchFamily="34" charset="0"/>
              <a:buChar char="•"/>
            </a:pPr>
            <a:r>
              <a:rPr lang="en-US" baseline="0" dirty="0"/>
              <a:t>Empower team members to lead projects</a:t>
            </a:r>
          </a:p>
          <a:p>
            <a:pPr marL="1085850" lvl="2" indent="-171450">
              <a:buFont typeface="Arial" panose="020B0604020202020204" pitchFamily="34" charset="0"/>
              <a:buChar char="•"/>
            </a:pPr>
            <a:r>
              <a:rPr lang="en-US" baseline="0" dirty="0"/>
              <a:t>Provide additional supports or resources</a:t>
            </a:r>
          </a:p>
          <a:p>
            <a:pPr marL="1085850" lvl="2" indent="-171450">
              <a:buFont typeface="Arial" panose="020B0604020202020204" pitchFamily="34" charset="0"/>
              <a:buChar char="•"/>
            </a:pPr>
            <a:r>
              <a:rPr lang="en-US" baseline="0" dirty="0"/>
              <a:t>Provide intrinsic and extrinsic rewards]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91847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Estimated time: 1 minute</a:t>
            </a:r>
          </a:p>
          <a:p>
            <a:endParaRPr lang="en-US" b="1" i="1" dirty="0"/>
          </a:p>
          <a:p>
            <a:r>
              <a:rPr lang="en-US" b="1" i="1" dirty="0"/>
              <a:t>Facilitator says:</a:t>
            </a:r>
          </a:p>
          <a:p>
            <a:pPr marL="171450" indent="-171450">
              <a:buFont typeface="Arial" panose="020B0604020202020204" pitchFamily="34" charset="0"/>
              <a:buChar char="•"/>
            </a:pPr>
            <a:r>
              <a:rPr lang="en-US" baseline="0" dirty="0"/>
              <a:t>This session has only one objective—to review and practice John Kotter’s eight steps to building a successful team.</a:t>
            </a:r>
          </a:p>
          <a:p>
            <a:pPr marL="171450" indent="-171450">
              <a:buFont typeface="Arial" panose="020B0604020202020204" pitchFamily="34" charset="0"/>
              <a:buChar char="•"/>
            </a:pPr>
            <a:r>
              <a:rPr lang="en-US" baseline="0" dirty="0"/>
              <a:t>These eight steps are based on the framework from his book, </a:t>
            </a:r>
            <a:r>
              <a:rPr lang="en-US" i="1" u="none" baseline="0" dirty="0"/>
              <a:t>Our Iceberg is Melting: Changing and Succeeding Under Any Conditions</a:t>
            </a:r>
            <a:r>
              <a:rPr lang="en-US" u="none" baseline="0" dirty="0"/>
              <a:t>. </a:t>
            </a:r>
          </a:p>
          <a:p>
            <a:pPr marL="171450" indent="-171450">
              <a:buFont typeface="Arial" panose="020B0604020202020204" pitchFamily="34" charset="0"/>
              <a:buChar char="•"/>
            </a:pPr>
            <a:r>
              <a:rPr lang="en-US" u="none" baseline="0" dirty="0"/>
              <a:t>I highly recommend you take a look at this book if you haven’t already read it. Kotter is a very respected professor of leadership at Harvard Business School, and he offers advice about how to successfully lead a team by using a story about a colony of penguins that team up and problem-solve when one penguin discovers their iceberg home is melting.  </a:t>
            </a:r>
          </a:p>
          <a:p>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3</a:t>
            </a:fld>
            <a:endParaRPr lang="en-US"/>
          </a:p>
        </p:txBody>
      </p:sp>
    </p:spTree>
    <p:extLst>
      <p:ext uri="{BB962C8B-B14F-4D97-AF65-F5344CB8AC3E}">
        <p14:creationId xmlns:p14="http://schemas.microsoft.com/office/powerpoint/2010/main" val="2506004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Objective of</a:t>
            </a:r>
            <a:r>
              <a:rPr lang="en-US" b="1" i="1" baseline="0" dirty="0"/>
              <a:t> this slide: </a:t>
            </a:r>
            <a:r>
              <a:rPr lang="en-US" b="0" i="0" baseline="0" dirty="0"/>
              <a:t>To understand how the steps in launching leadership can result in the creation of a new culture</a:t>
            </a:r>
            <a:r>
              <a:rPr lang="en-US" dirty="0"/>
              <a:t>—</a:t>
            </a:r>
            <a:r>
              <a:rPr lang="en-US" b="0" i="0" baseline="0" dirty="0"/>
              <a:t>an Opportunity Culture (step eight of launching leadership).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a:t>Optional extra: View a video of MCL Molly Whelan on a few ways she celebrates successes and builds team cohesion: https://www.youtube.com/watch?v=Q6nXsrdcNK0&amp;list=PLJA3DRwS0Egb4nfPeMasRFUCSHrxxlvj_&amp;index=7</a:t>
            </a:r>
          </a:p>
          <a:p>
            <a:r>
              <a:rPr lang="en-US" i="1" dirty="0"/>
              <a:t> </a:t>
            </a:r>
          </a:p>
          <a:p>
            <a:r>
              <a:rPr lang="en-US" b="1" i="1" dirty="0"/>
              <a:t>Estimated time: 6 minutes</a:t>
            </a:r>
          </a:p>
          <a:p>
            <a:endParaRPr lang="en-US" b="1" i="1" dirty="0"/>
          </a:p>
          <a:p>
            <a:r>
              <a:rPr lang="en-US" b="1" i="1" dirty="0"/>
              <a:t>Facilitator says:</a:t>
            </a:r>
          </a:p>
          <a:p>
            <a:pPr marL="171450" indent="-171450">
              <a:buFont typeface="Arial" panose="020B0604020202020204" pitchFamily="34" charset="0"/>
              <a:buChar char="•"/>
            </a:pPr>
            <a:r>
              <a:rPr lang="en-US" dirty="0"/>
              <a:t>After working through the steps</a:t>
            </a:r>
            <a:r>
              <a:rPr lang="en-US" baseline="0" dirty="0"/>
              <a:t> thus far in launching leadership, you and your team will be well on your way to having implemented lasting change</a:t>
            </a:r>
            <a:r>
              <a:rPr lang="en-US" dirty="0"/>
              <a:t>—</a:t>
            </a:r>
            <a:r>
              <a:rPr lang="en-US" baseline="0" dirty="0"/>
              <a:t>your new school designs, and creating a new culture: an Opportunity Culture.   </a:t>
            </a:r>
          </a:p>
          <a:p>
            <a:pPr marL="171450" indent="-171450">
              <a:buFont typeface="Arial" panose="020B0604020202020204" pitchFamily="34" charset="0"/>
              <a:buChar char="•"/>
            </a:pPr>
            <a:r>
              <a:rPr lang="en-US" dirty="0"/>
              <a:t>This is the eighth</a:t>
            </a:r>
            <a:r>
              <a:rPr lang="en-US" baseline="0" dirty="0"/>
              <a:t> and final step in Launching Leadership. There are a few rules for creating this new culture:</a:t>
            </a:r>
          </a:p>
          <a:p>
            <a:pPr marL="628650" lvl="1" indent="-171450">
              <a:buFont typeface="Arial" panose="020B0604020202020204" pitchFamily="34" charset="0"/>
              <a:buChar char="•"/>
            </a:pPr>
            <a:r>
              <a:rPr lang="en-US" baseline="0" dirty="0"/>
              <a:t>The leader must reinforce new culture expectations.</a:t>
            </a:r>
          </a:p>
          <a:p>
            <a:pPr marL="628650" lvl="1" indent="-171450">
              <a:buFont typeface="Arial" panose="020B0604020202020204" pitchFamily="34" charset="0"/>
              <a:buChar char="•"/>
            </a:pPr>
            <a:r>
              <a:rPr lang="en-US" baseline="0" dirty="0"/>
              <a:t>The leader must connect the culture to the team’s hopes and fears to maintain focus and a sense of urgency.</a:t>
            </a:r>
          </a:p>
          <a:p>
            <a:pPr marL="628650" lvl="1" indent="-171450">
              <a:buFont typeface="Arial" panose="020B0604020202020204" pitchFamily="34" charset="0"/>
              <a:buChar char="•"/>
            </a:pPr>
            <a:r>
              <a:rPr lang="en-US" baseline="0" dirty="0"/>
              <a:t>As new team members or stakeholders are added, they must be deliberately introduced to the new culture.</a:t>
            </a:r>
          </a:p>
          <a:p>
            <a:pPr marL="628650" lvl="1" indent="-171450">
              <a:buFont typeface="Arial" panose="020B0604020202020204" pitchFamily="34" charset="0"/>
              <a:buChar char="•"/>
            </a:pPr>
            <a:r>
              <a:rPr lang="en-US" baseline="0" dirty="0"/>
              <a:t>The leader must demonstrate that new practices are working by publicly celebrating success. </a:t>
            </a:r>
          </a:p>
          <a:p>
            <a:pPr marL="171450" lvl="0" indent="-171450">
              <a:buFont typeface="Arial" panose="020B0604020202020204" pitchFamily="34" charset="0"/>
              <a:buChar char="•"/>
            </a:pPr>
            <a:r>
              <a:rPr lang="en-US" baseline="0" dirty="0"/>
              <a:t>Take 2 minutes to discuss how you communicate successes with a team.</a:t>
            </a:r>
          </a:p>
          <a:p>
            <a:pPr marL="171450" lvl="0" indent="-171450">
              <a:buFont typeface="Arial" panose="020B0604020202020204" pitchFamily="34" charset="0"/>
              <a:buChar char="•"/>
            </a:pPr>
            <a:r>
              <a:rPr lang="en-US" baseline="0" dirty="0"/>
              <a:t>[click to begin blue timer]</a:t>
            </a:r>
          </a:p>
          <a:p>
            <a:pPr marL="171450" lvl="0" indent="-171450">
              <a:buFont typeface="Arial" panose="020B0604020202020204" pitchFamily="34" charset="0"/>
              <a:buChar char="•"/>
            </a:pPr>
            <a:r>
              <a:rPr lang="en-US" baseline="0" dirty="0"/>
              <a:t>Could I get a few volunteers to share their ideas?</a:t>
            </a:r>
          </a:p>
          <a:p>
            <a:pPr marL="628650" lvl="1" indent="-171450">
              <a:buFont typeface="Arial" panose="020B0604020202020204" pitchFamily="34" charset="0"/>
              <a:buChar char="•"/>
            </a:pPr>
            <a:r>
              <a:rPr lang="en-US" baseline="0" dirty="0"/>
              <a:t>[Listen for:</a:t>
            </a:r>
          </a:p>
          <a:p>
            <a:pPr marL="1085850" lvl="2" indent="-171450">
              <a:buFont typeface="Arial" panose="020B0604020202020204" pitchFamily="34" charset="0"/>
              <a:buChar char="•"/>
            </a:pPr>
            <a:r>
              <a:rPr lang="en-US" baseline="0" dirty="0"/>
              <a:t>Celebratory email or note to team teachers</a:t>
            </a:r>
          </a:p>
          <a:p>
            <a:pPr marL="1085850" lvl="2" indent="-171450">
              <a:buFont typeface="Arial" panose="020B0604020202020204" pitchFamily="34" charset="0"/>
              <a:buChar char="•"/>
            </a:pPr>
            <a:r>
              <a:rPr lang="en-US" baseline="0" dirty="0"/>
              <a:t>Shout-outs </a:t>
            </a:r>
          </a:p>
          <a:p>
            <a:pPr marL="1085850" lvl="2" indent="-171450">
              <a:buFont typeface="Arial" panose="020B0604020202020204" pitchFamily="34" charset="0"/>
              <a:buChar char="•"/>
            </a:pPr>
            <a:r>
              <a:rPr lang="en-US" baseline="0" dirty="0"/>
              <a:t>Announcement in meetings]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Now that we’ve completed the eight steps to launching leadership, let’s go back to the fears that you raised at the beginning of the session and see how some of these fears have been addressed by the eight steps.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[Presenter will refer to the notes from the “Hopes and Fears” activity and ask participants which fears have been addressed by the session.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Listen for: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Team not focused on success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Team not focused on goals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Team giving up</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Team members not taking ownership of goals or acting to create success]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If you would like to create a written plan for implementing these eight steps, please refer to the “Eight Steps to Launch Leadership” handout.</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91505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Objective of</a:t>
            </a:r>
            <a:r>
              <a:rPr lang="en-US" b="1" i="1" baseline="0" dirty="0"/>
              <a:t> this slide: </a:t>
            </a:r>
            <a:r>
              <a:rPr lang="en-US" b="0" i="0" baseline="0" dirty="0"/>
              <a:t>to orient the group back to the action planner</a:t>
            </a:r>
          </a:p>
          <a:p>
            <a:r>
              <a:rPr lang="en-US" i="1" dirty="0"/>
              <a:t> </a:t>
            </a:r>
          </a:p>
          <a:p>
            <a:r>
              <a:rPr lang="en-US" b="1" i="1" dirty="0"/>
              <a:t>Estimated time: 1 minute</a:t>
            </a:r>
          </a:p>
          <a:p>
            <a:endParaRPr lang="en-US" b="1" i="1" dirty="0"/>
          </a:p>
          <a:p>
            <a:r>
              <a:rPr lang="en-US" b="1" i="1" dirty="0"/>
              <a:t>Facilitator says:</a:t>
            </a:r>
          </a:p>
          <a:p>
            <a:pPr marL="171450" indent="-171450">
              <a:buFont typeface="Arial" panose="020B0604020202020204" pitchFamily="34" charset="0"/>
              <a:buChar char="•"/>
            </a:pPr>
            <a:r>
              <a:rPr lang="en-US" dirty="0"/>
              <a:t>These</a:t>
            </a:r>
            <a:r>
              <a:rPr lang="en-US" baseline="0" dirty="0"/>
              <a:t> eight steps are connected to some of the summer actions suggested in your Action Planner.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Specifically, take a look at the summer communication and the teaching team leadership next steps on page 3: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Prepare written materials/talking points for the team to understand team structure and roles, vision, and goals.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Establish weekly schedule for meeting(s) with your whole team and each team teacher; clarify purpose for each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Create standing agendas for meetings with whole team and each team teacher </a:t>
            </a:r>
            <a:r>
              <a:rPr lang="en-US" b="1" baseline="0" dirty="0"/>
              <a:t>(AND NORMS)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[Show participants two sample team meeting agendas—one for analyzing student work and one for analyzing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Has this session caused to you think of any new actions? If so, add them to your planner!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[Optional] Finally, please pull out the handout on </a:t>
            </a:r>
            <a:r>
              <a:rPr lang="en-US" b="0" i="0" u="none" baseline="0" dirty="0"/>
              <a:t>“Self-Assessment: Multi-Classroom Leader Training,” and add a rating to the “post-session rating” column.</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43614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Objective of this</a:t>
            </a:r>
            <a:r>
              <a:rPr lang="en-US" b="1" i="1" baseline="0" dirty="0"/>
              <a:t> slide: </a:t>
            </a:r>
            <a:r>
              <a:rPr lang="en-US" b="0" i="0" baseline="0" dirty="0"/>
              <a:t>Provide a quick overview of the eight steps to building a team (subsequent slides take deeper look at each step).</a:t>
            </a:r>
          </a:p>
          <a:p>
            <a:pPr marL="0" indent="0">
              <a:buFont typeface="Arial" panose="020B0604020202020204" pitchFamily="34" charset="0"/>
              <a:buNone/>
            </a:pPr>
            <a:endParaRPr lang="en-US" b="1" i="1" dirty="0"/>
          </a:p>
          <a:p>
            <a:r>
              <a:rPr lang="en-US" b="1" i="1" dirty="0"/>
              <a:t>Estimated time: 1 minute</a:t>
            </a:r>
          </a:p>
          <a:p>
            <a:endParaRPr lang="en-US" b="0" i="0" dirty="0"/>
          </a:p>
          <a:p>
            <a:r>
              <a:rPr lang="en-US" b="1" i="1" dirty="0"/>
              <a:t>Facilitator</a:t>
            </a:r>
            <a:r>
              <a:rPr lang="en-US" b="1" i="1" baseline="0" dirty="0"/>
              <a:t> says:</a:t>
            </a:r>
            <a:endParaRPr lang="en-US" b="1" i="1" dirty="0"/>
          </a:p>
          <a:p>
            <a:pPr marL="171450" indent="-171450">
              <a:buFont typeface="Arial" panose="020B0604020202020204" pitchFamily="34" charset="0"/>
              <a:buChar char="•"/>
            </a:pPr>
            <a:r>
              <a:rPr lang="en-US" dirty="0"/>
              <a:t>As an MCL,</a:t>
            </a:r>
            <a:r>
              <a:rPr lang="en-US" baseline="0" dirty="0"/>
              <a:t> it’s your job to lead a team that gets results. </a:t>
            </a:r>
          </a:p>
          <a:p>
            <a:pPr marL="171450" indent="-171450">
              <a:buFont typeface="Arial" panose="020B0604020202020204" pitchFamily="34" charset="0"/>
              <a:buChar char="•"/>
            </a:pPr>
            <a:r>
              <a:rPr lang="en-US" baseline="0" dirty="0"/>
              <a:t>The eight steps listed on this slide offer one approach to leading a team to improved performance. </a:t>
            </a:r>
          </a:p>
          <a:p>
            <a:pPr marL="171450" indent="-171450">
              <a:buFont typeface="Arial" panose="020B0604020202020204" pitchFamily="34" charset="0"/>
              <a:buChar char="•"/>
            </a:pPr>
            <a:r>
              <a:rPr lang="en-US" baseline="0" dirty="0"/>
              <a:t>We’ll go through each step and discuss strategies to implement them.</a:t>
            </a:r>
          </a:p>
          <a:p>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4</a:t>
            </a:fld>
            <a:endParaRPr lang="en-US"/>
          </a:p>
        </p:txBody>
      </p:sp>
    </p:spTree>
    <p:extLst>
      <p:ext uri="{BB962C8B-B14F-4D97-AF65-F5344CB8AC3E}">
        <p14:creationId xmlns:p14="http://schemas.microsoft.com/office/powerpoint/2010/main" val="3339489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Objective of</a:t>
            </a:r>
            <a:r>
              <a:rPr lang="en-US" b="1" i="1" baseline="0" dirty="0"/>
              <a:t> this slide: </a:t>
            </a:r>
            <a:r>
              <a:rPr lang="en-US" b="0" i="0" baseline="0" dirty="0"/>
              <a:t>To understand how to create a sense of urgency in the work as a MCL (step one of launching leadership).</a:t>
            </a:r>
          </a:p>
          <a:p>
            <a:pPr marL="0" indent="0">
              <a:buFont typeface="Arial" panose="020B0604020202020204" pitchFamily="34" charset="0"/>
              <a:buNone/>
            </a:pPr>
            <a:endParaRPr lang="en-US" b="1" i="1" dirty="0"/>
          </a:p>
          <a:p>
            <a:pPr marL="0" indent="0">
              <a:buFont typeface="Arial" panose="020B0604020202020204" pitchFamily="34" charset="0"/>
              <a:buNone/>
            </a:pPr>
            <a:r>
              <a:rPr lang="en-US" b="1" i="1" dirty="0"/>
              <a:t>Estimated</a:t>
            </a:r>
            <a:r>
              <a:rPr lang="en-US" b="1" i="1" baseline="0" dirty="0"/>
              <a:t> time: 4 minutes</a:t>
            </a:r>
          </a:p>
          <a:p>
            <a:pPr marL="0" indent="0">
              <a:buFont typeface="Arial" panose="020B0604020202020204" pitchFamily="34" charset="0"/>
              <a:buNone/>
            </a:pPr>
            <a:endParaRPr lang="en-US" b="1" i="1" baseline="0" dirty="0"/>
          </a:p>
          <a:p>
            <a:pPr marL="0" indent="0">
              <a:buFont typeface="Arial" panose="020B0604020202020204" pitchFamily="34" charset="0"/>
              <a:buNone/>
            </a:pPr>
            <a:r>
              <a:rPr lang="en-US" b="1" i="1" baseline="0" dirty="0"/>
              <a:t>Facilitator says:</a:t>
            </a:r>
            <a:endParaRPr lang="en-US" b="1" i="1" dirty="0"/>
          </a:p>
          <a:p>
            <a:pPr marL="171450" indent="-171450">
              <a:buFont typeface="Arial" panose="020B0604020202020204" pitchFamily="34" charset="0"/>
              <a:buChar char="•"/>
            </a:pPr>
            <a:r>
              <a:rPr lang="en-US" dirty="0"/>
              <a:t>The first step</a:t>
            </a:r>
            <a:r>
              <a:rPr lang="en-US" baseline="0" dirty="0"/>
              <a:t> in building a high-performing team that’s focused on success is to create a sense of urgency. </a:t>
            </a:r>
          </a:p>
          <a:p>
            <a:pPr marL="171450" indent="-171450">
              <a:buFont typeface="Arial" panose="020B0604020202020204" pitchFamily="34" charset="0"/>
              <a:buChar char="•"/>
            </a:pPr>
            <a:r>
              <a:rPr lang="en-US" baseline="0" dirty="0"/>
              <a:t>Think back to the hopes and fears activity we just did. How could this activity help you create a sense of urgency in your team? Please take a minute to discuss with the folks at your table, and then I’ll have one person at each table share.</a:t>
            </a:r>
          </a:p>
          <a:p>
            <a:pPr marL="171450" indent="-171450">
              <a:buFont typeface="Arial" panose="020B0604020202020204" pitchFamily="34" charset="0"/>
              <a:buChar char="•"/>
            </a:pPr>
            <a:r>
              <a:rPr lang="en-US" baseline="0" dirty="0"/>
              <a:t>[Have participants turn to a partner and share, and then ask a few people to share with the group.]</a:t>
            </a:r>
          </a:p>
          <a:p>
            <a:pPr marL="171450" indent="-171450">
              <a:buFont typeface="Arial" panose="020B0604020202020204" pitchFamily="34" charset="0"/>
              <a:buChar char="•"/>
            </a:pPr>
            <a:r>
              <a:rPr lang="en-US" baseline="0" dirty="0"/>
              <a:t>[Listen for:</a:t>
            </a:r>
          </a:p>
          <a:p>
            <a:pPr marL="628650" lvl="1" indent="-171450">
              <a:buFont typeface="Arial" panose="020B0604020202020204" pitchFamily="34" charset="0"/>
              <a:buChar char="•"/>
            </a:pPr>
            <a:r>
              <a:rPr lang="en-US" baseline="0" dirty="0"/>
              <a:t>The hopes and fears exercise allows team members to express their current level of motivation and commitment, as well as their concerns</a:t>
            </a:r>
          </a:p>
          <a:p>
            <a:pPr marL="628650" lvl="1" indent="-171450">
              <a:buFont typeface="Arial" panose="020B0604020202020204" pitchFamily="34" charset="0"/>
              <a:buChar char="•"/>
            </a:pPr>
            <a:r>
              <a:rPr lang="en-US" baseline="0" dirty="0"/>
              <a:t>The exercise appeals to team members’ emotions and deepest values, which creates a sense of urgency]</a:t>
            </a:r>
          </a:p>
          <a:p>
            <a:pPr marL="457200" lvl="1" indent="0">
              <a:buFont typeface="Arial" panose="020B0604020202020204" pitchFamily="34" charset="0"/>
              <a:buNone/>
            </a:pPr>
            <a:endParaRPr lang="en-US" baseline="0" dirty="0"/>
          </a:p>
          <a:p>
            <a:pPr marL="171450" lvl="0" indent="-171450">
              <a:buFont typeface="Arial" panose="020B0604020202020204" pitchFamily="34" charset="0"/>
              <a:buChar char="•"/>
            </a:pPr>
            <a:r>
              <a:rPr lang="en-US" baseline="0" dirty="0"/>
              <a:t>What are some other ways you have created a sense of urgency with colleagues or students?  Please go ahead and shout out your ideas.</a:t>
            </a:r>
          </a:p>
          <a:p>
            <a:pPr marL="628650" lvl="1" indent="-171450">
              <a:buFont typeface="Arial" panose="020B0604020202020204" pitchFamily="34" charset="0"/>
              <a:buChar char="•"/>
            </a:pPr>
            <a:r>
              <a:rPr lang="en-US" baseline="0" dirty="0"/>
              <a:t>[Listen for:</a:t>
            </a:r>
          </a:p>
          <a:p>
            <a:pPr marL="1085850" lvl="2" indent="-171450">
              <a:buFont typeface="Arial" panose="020B0604020202020204" pitchFamily="34" charset="0"/>
              <a:buChar char="•"/>
            </a:pPr>
            <a:r>
              <a:rPr lang="en-US" baseline="0" dirty="0"/>
              <a:t>Told stories about impact of the team’s effort in the past</a:t>
            </a:r>
          </a:p>
          <a:p>
            <a:pPr marL="1085850" lvl="2" indent="-171450">
              <a:buFont typeface="Arial" panose="020B0604020202020204" pitchFamily="34" charset="0"/>
              <a:buChar char="•"/>
            </a:pPr>
            <a:r>
              <a:rPr lang="en-US" baseline="0" dirty="0"/>
              <a:t>Set inspirational goals</a:t>
            </a:r>
          </a:p>
          <a:p>
            <a:pPr marL="1085850" lvl="2" indent="-171450">
              <a:buFont typeface="Arial" panose="020B0604020202020204" pitchFamily="34" charset="0"/>
              <a:buChar char="•"/>
            </a:pPr>
            <a:r>
              <a:rPr lang="en-US" baseline="0" dirty="0"/>
              <a:t>Communicate need for change by describing how current practices affect students</a:t>
            </a:r>
          </a:p>
          <a:p>
            <a:pPr marL="1085850" lvl="2" indent="-171450">
              <a:buFont typeface="Arial" panose="020B0604020202020204" pitchFamily="34" charset="0"/>
              <a:buChar char="•"/>
            </a:pPr>
            <a:r>
              <a:rPr lang="en-US" baseline="0" dirty="0"/>
              <a:t>Communicate using simple and imaginative messages]</a:t>
            </a:r>
          </a:p>
          <a:p>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5</a:t>
            </a:fld>
            <a:endParaRPr lang="en-US"/>
          </a:p>
        </p:txBody>
      </p:sp>
    </p:spTree>
    <p:extLst>
      <p:ext uri="{BB962C8B-B14F-4D97-AF65-F5344CB8AC3E}">
        <p14:creationId xmlns:p14="http://schemas.microsoft.com/office/powerpoint/2010/main" val="3146855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Objectives of</a:t>
            </a:r>
            <a:r>
              <a:rPr lang="en-US" b="1" i="1" baseline="0" dirty="0"/>
              <a:t> this slide:</a:t>
            </a:r>
            <a:endParaRPr lang="en-US" b="0" i="0" baseline="0" dirty="0"/>
          </a:p>
          <a:p>
            <a:pPr marL="171450" indent="-171450">
              <a:buFont typeface="Arial" panose="020B0604020202020204" pitchFamily="34" charset="0"/>
              <a:buChar char="•"/>
            </a:pPr>
            <a:r>
              <a:rPr lang="en-US" b="0" i="0" baseline="0" dirty="0"/>
              <a:t>To understand how MCLs can pull together their teaching teams (step two of launching leadership).</a:t>
            </a:r>
          </a:p>
          <a:p>
            <a:pPr marL="171450" indent="-171450">
              <a:buFont typeface="Arial" panose="020B0604020202020204" pitchFamily="34" charset="0"/>
              <a:buChar char="•"/>
            </a:pPr>
            <a:r>
              <a:rPr lang="en-US" b="0" i="0" baseline="0" dirty="0"/>
              <a:t>For participants to experience the need for norms through an activity.</a:t>
            </a:r>
          </a:p>
          <a:p>
            <a:endParaRPr lang="en-US" b="1" i="1" dirty="0"/>
          </a:p>
          <a:p>
            <a:r>
              <a:rPr lang="en-US" b="1" i="1" dirty="0"/>
              <a:t>Estimated</a:t>
            </a:r>
            <a:r>
              <a:rPr lang="en-US" b="1" i="1" baseline="0" dirty="0"/>
              <a:t> time for introduction and activity: 8 minutes</a:t>
            </a:r>
          </a:p>
          <a:p>
            <a:endParaRPr lang="en-US" b="1" i="1" baseline="0" dirty="0"/>
          </a:p>
          <a:p>
            <a:r>
              <a:rPr lang="en-US" b="1" i="1" baseline="0" dirty="0"/>
              <a:t>Facilitator says:</a:t>
            </a:r>
          </a:p>
          <a:p>
            <a:pPr marL="171450" indent="-171450">
              <a:buFont typeface="Arial" panose="020B0604020202020204" pitchFamily="34" charset="0"/>
              <a:buChar char="•"/>
            </a:pPr>
            <a:r>
              <a:rPr lang="en-US" dirty="0"/>
              <a:t>The second</a:t>
            </a:r>
            <a:r>
              <a:rPr lang="en-US" baseline="0" dirty="0"/>
              <a:t> step is pulling together the guiding team. </a:t>
            </a:r>
          </a:p>
          <a:p>
            <a:pPr marL="171450" indent="-171450">
              <a:buFont typeface="Arial" panose="020B0604020202020204" pitchFamily="34" charset="0"/>
              <a:buChar char="•"/>
            </a:pPr>
            <a:r>
              <a:rPr lang="en-US" baseline="0" dirty="0"/>
              <a:t>As a teacher-leader, your team will likely be assigned to you; therefore, this step does not mean selecting team members. </a:t>
            </a:r>
          </a:p>
          <a:p>
            <a:pPr marL="171450" indent="-171450">
              <a:buFont typeface="Arial" panose="020B0604020202020204" pitchFamily="34" charset="0"/>
              <a:buChar char="•"/>
            </a:pPr>
            <a:r>
              <a:rPr lang="en-US" baseline="0" dirty="0"/>
              <a:t>Instead, it means you are responsible for maximizing team interactions by setting the tone and creating the expectations you want for your team’s work throughout the year. </a:t>
            </a:r>
          </a:p>
          <a:p>
            <a:pPr marL="171450" indent="-171450">
              <a:buFont typeface="Arial" panose="020B0604020202020204" pitchFamily="34" charset="0"/>
              <a:buChar char="•"/>
            </a:pPr>
            <a:r>
              <a:rPr lang="en-US" baseline="0" dirty="0"/>
              <a:t>You can do this most easily by establishing group norms.</a:t>
            </a:r>
          </a:p>
          <a:p>
            <a:pPr marL="171450" indent="-171450">
              <a:buFont typeface="Arial" panose="020B0604020202020204" pitchFamily="34" charset="0"/>
              <a:buChar char="•"/>
            </a:pPr>
            <a:r>
              <a:rPr lang="en-US" baseline="0" dirty="0"/>
              <a:t>Before we talk about how to establish norms, let’s try something.</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Presenter will pass out one card to each participant from the </a:t>
            </a:r>
            <a:r>
              <a:rPr lang="en-US" sz="1200" kern="1200" dirty="0" err="1">
                <a:solidFill>
                  <a:schemeClr val="tx1"/>
                </a:solidFill>
                <a:effectLst/>
                <a:latin typeface="+mn-lt"/>
                <a:ea typeface="+mn-ea"/>
                <a:cs typeface="+mn-cs"/>
              </a:rPr>
              <a:t>NORMal</a:t>
            </a:r>
            <a:r>
              <a:rPr lang="en-US" sz="1200" kern="1200" dirty="0">
                <a:solidFill>
                  <a:schemeClr val="tx1"/>
                </a:solidFill>
                <a:effectLst/>
                <a:latin typeface="+mn-lt"/>
                <a:ea typeface="+mn-ea"/>
                <a:cs typeface="+mn-cs"/>
              </a:rPr>
              <a:t> Interactive Activity, for a “not-so-</a:t>
            </a:r>
            <a:r>
              <a:rPr lang="en-US" sz="1200" kern="1200" dirty="0" err="1">
                <a:solidFill>
                  <a:schemeClr val="tx1"/>
                </a:solidFill>
                <a:effectLst/>
                <a:latin typeface="+mn-lt"/>
                <a:ea typeface="+mn-ea"/>
                <a:cs typeface="+mn-cs"/>
              </a:rPr>
              <a:t>NORMal</a:t>
            </a:r>
            <a:r>
              <a:rPr lang="en-US" sz="1200" kern="1200" baseline="0" dirty="0">
                <a:solidFill>
                  <a:schemeClr val="tx1"/>
                </a:solidFill>
                <a:effectLst/>
                <a:latin typeface="+mn-lt"/>
                <a:ea typeface="+mn-ea"/>
                <a:cs typeface="+mn-cs"/>
              </a:rPr>
              <a:t> meet-and-greet”</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Keeping your card private, take a moment to read the directions on</a:t>
            </a:r>
            <a:r>
              <a:rPr lang="en-US" sz="1200" kern="1200" baseline="0" dirty="0">
                <a:solidFill>
                  <a:schemeClr val="tx1"/>
                </a:solidFill>
                <a:effectLst/>
                <a:latin typeface="+mn-lt"/>
                <a:ea typeface="+mn-ea"/>
                <a:cs typeface="+mn-cs"/>
              </a:rPr>
              <a:t> it.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Now imagine you are all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 dinner party. Interact and get to know everyone while following</a:t>
            </a:r>
            <a:r>
              <a:rPr lang="en-US" sz="1200" kern="1200" baseline="0" dirty="0">
                <a:solidFill>
                  <a:schemeClr val="tx1"/>
                </a:solidFill>
                <a:effectLst/>
                <a:latin typeface="+mn-lt"/>
                <a:ea typeface="+mn-ea"/>
                <a:cs typeface="+mn-cs"/>
              </a:rPr>
              <a:t> the directions on your card</a:t>
            </a:r>
            <a:r>
              <a:rPr lang="en-US" sz="1200" kern="1200" dirty="0">
                <a:solidFill>
                  <a:schemeClr val="tx1"/>
                </a:solidFill>
                <a:effectLst/>
                <a:latin typeface="+mn-lt"/>
                <a:ea typeface="+mn-ea"/>
                <a:cs typeface="+mn-cs"/>
              </a:rPr>
              <a:t>. This might not be how</a:t>
            </a:r>
            <a:r>
              <a:rPr lang="en-US" sz="1200" kern="1200" baseline="0" dirty="0">
                <a:solidFill>
                  <a:schemeClr val="tx1"/>
                </a:solidFill>
                <a:effectLst/>
                <a:latin typeface="+mn-lt"/>
                <a:ea typeface="+mn-ea"/>
                <a:cs typeface="+mn-cs"/>
              </a:rPr>
              <a:t> you usually interact with others, but maintain your role for the next few minutes.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Thank you, please return to your seats.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6</a:t>
            </a:fld>
            <a:endParaRPr lang="en-US"/>
          </a:p>
        </p:txBody>
      </p:sp>
    </p:spTree>
    <p:extLst>
      <p:ext uri="{BB962C8B-B14F-4D97-AF65-F5344CB8AC3E}">
        <p14:creationId xmlns:p14="http://schemas.microsoft.com/office/powerpoint/2010/main" val="1725035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Objective of this slide:</a:t>
            </a:r>
            <a:endParaRPr lang="en-US" b="0" i="0" dirty="0"/>
          </a:p>
          <a:p>
            <a:pPr marL="171450" indent="-171450">
              <a:buFont typeface="Arial" panose="020B0604020202020204" pitchFamily="34" charset="0"/>
              <a:buChar char="•"/>
            </a:pPr>
            <a:r>
              <a:rPr lang="en-US" b="0" i="0" dirty="0"/>
              <a:t>To reflect on the activity and understand the need for norms.</a:t>
            </a:r>
          </a:p>
          <a:p>
            <a:pPr marL="171450" indent="-171450">
              <a:buFont typeface="Arial" panose="020B0604020202020204" pitchFamily="34" charset="0"/>
              <a:buChar char="•"/>
            </a:pPr>
            <a:r>
              <a:rPr lang="en-US" b="0" i="0" dirty="0"/>
              <a:t>Ideally,</a:t>
            </a:r>
            <a:r>
              <a:rPr lang="en-US" b="0" i="0" baseline="0" dirty="0"/>
              <a:t> participants will have interacted with someone who had the behavior that was the opposite of theirs, causing a lot of tension. Each would have been following what was determined for them as “normal” behavior, but did not work with the others. This will help participants see why norms should be established so that everyone is on the same page, no guesswork needed.</a:t>
            </a:r>
            <a:endParaRPr lang="en-US" b="0" i="0" dirty="0"/>
          </a:p>
          <a:p>
            <a:pPr marL="0" indent="0">
              <a:buFont typeface="Arial" panose="020B0604020202020204" pitchFamily="34" charset="0"/>
              <a:buNone/>
            </a:pPr>
            <a:endParaRPr lang="en-US" b="1" i="1" dirty="0"/>
          </a:p>
          <a:p>
            <a:pPr marL="0" indent="0">
              <a:buFont typeface="Arial" panose="020B0604020202020204" pitchFamily="34" charset="0"/>
              <a:buNone/>
            </a:pPr>
            <a:r>
              <a:rPr lang="en-US" b="1" i="1" dirty="0"/>
              <a:t>Estimated</a:t>
            </a:r>
            <a:r>
              <a:rPr lang="en-US" b="1" i="1" baseline="0" dirty="0"/>
              <a:t> time: 3 minutes</a:t>
            </a:r>
          </a:p>
          <a:p>
            <a:pPr marL="0" indent="0">
              <a:buFont typeface="Arial" panose="020B0604020202020204" pitchFamily="34" charset="0"/>
              <a:buNone/>
            </a:pPr>
            <a:endParaRPr lang="en-US" b="1" i="1" baseline="0" dirty="0"/>
          </a:p>
          <a:p>
            <a:pPr marL="0" indent="0">
              <a:buFont typeface="Arial" panose="020B0604020202020204" pitchFamily="34" charset="0"/>
              <a:buNone/>
            </a:pPr>
            <a:r>
              <a:rPr lang="en-US" b="1" i="1" baseline="0" dirty="0"/>
              <a:t>Facilitator says:</a:t>
            </a:r>
            <a:endParaRPr lang="en-US" b="1" i="0" baseline="0" dirty="0"/>
          </a:p>
          <a:p>
            <a:pPr marL="171450" indent="-171450">
              <a:buFont typeface="Arial" panose="020B0604020202020204" pitchFamily="34" charset="0"/>
              <a:buChar char="•"/>
            </a:pPr>
            <a:r>
              <a:rPr lang="en-US" dirty="0"/>
              <a:t>What</a:t>
            </a:r>
            <a:r>
              <a:rPr lang="en-US" baseline="0" dirty="0"/>
              <a:t> problems did you run into as you were mingling with other guests?</a:t>
            </a:r>
          </a:p>
          <a:p>
            <a:pPr marL="171450" indent="-171450">
              <a:buFont typeface="Arial" panose="020B0604020202020204" pitchFamily="34" charset="0"/>
              <a:buChar char="•"/>
            </a:pPr>
            <a:r>
              <a:rPr lang="en-US" baseline="0" dirty="0"/>
              <a:t>[Listen for: My norms conflicted with the norms of others in the room.]</a:t>
            </a:r>
          </a:p>
          <a:p>
            <a:pPr marL="171450" indent="-171450">
              <a:buFont typeface="Arial" panose="020B0604020202020204" pitchFamily="34" charset="0"/>
              <a:buChar char="•"/>
            </a:pPr>
            <a:r>
              <a:rPr lang="en-US" baseline="0" dirty="0"/>
              <a:t>How would your interactions have been different if your norms were written on your shirt?</a:t>
            </a:r>
          </a:p>
          <a:p>
            <a:pPr marL="171450" indent="-171450">
              <a:buFont typeface="Arial" panose="020B0604020202020204" pitchFamily="34" charset="0"/>
              <a:buChar char="•"/>
            </a:pPr>
            <a:r>
              <a:rPr lang="en-US" baseline="0" dirty="0"/>
              <a:t>[Listen for: It would have made interactions easier or less awkward.]</a:t>
            </a:r>
          </a:p>
          <a:p>
            <a:pPr marL="171450" indent="-171450">
              <a:buFont typeface="Arial" panose="020B0604020202020204" pitchFamily="34" charset="0"/>
              <a:buChar char="•"/>
            </a:pPr>
            <a:r>
              <a:rPr lang="en-US" dirty="0"/>
              <a:t>As an MCL, you are going to have to set norms</a:t>
            </a:r>
            <a:r>
              <a:rPr lang="en-US" baseline="0" dirty="0"/>
              <a:t> with your team that will set the tone for how the group will operate. </a:t>
            </a:r>
          </a:p>
          <a:p>
            <a:pPr marL="171450" indent="-171450">
              <a:buFont typeface="Arial" panose="020B0604020202020204" pitchFamily="34" charset="0"/>
              <a:buChar char="•"/>
            </a:pPr>
            <a:r>
              <a:rPr lang="en-US" baseline="0" dirty="0"/>
              <a:t>To understand how this is done, let’s examine this and see some examples.</a:t>
            </a:r>
            <a:endParaRPr lang="en-US" dirty="0"/>
          </a:p>
          <a:p>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7</a:t>
            </a:fld>
            <a:endParaRPr lang="en-US"/>
          </a:p>
        </p:txBody>
      </p:sp>
    </p:spTree>
    <p:extLst>
      <p:ext uri="{BB962C8B-B14F-4D97-AF65-F5344CB8AC3E}">
        <p14:creationId xmlns:p14="http://schemas.microsoft.com/office/powerpoint/2010/main" val="1513096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Objective of this slide: </a:t>
            </a:r>
            <a:r>
              <a:rPr lang="en-US" b="0" i="0" dirty="0"/>
              <a:t>To provide</a:t>
            </a:r>
            <a:r>
              <a:rPr lang="en-US" b="0" i="0" baseline="0" dirty="0"/>
              <a:t> a brief overview of the three categories of norms (will go deeper into each in subsequent slides).</a:t>
            </a:r>
          </a:p>
          <a:p>
            <a:pPr marL="0" indent="0">
              <a:buFont typeface="Arial" panose="020B0604020202020204" pitchFamily="34" charset="0"/>
              <a:buNone/>
            </a:pPr>
            <a:endParaRPr lang="en-US" b="0" i="0" baseline="0" dirty="0"/>
          </a:p>
          <a:p>
            <a:pPr marL="0" indent="0">
              <a:buFont typeface="Arial" panose="020B0604020202020204" pitchFamily="34" charset="0"/>
              <a:buNone/>
            </a:pPr>
            <a:r>
              <a:rPr lang="en-US" b="1" i="1" baseline="0" dirty="0"/>
              <a:t>Estimated time: 3 minutes</a:t>
            </a:r>
          </a:p>
          <a:p>
            <a:pPr marL="0" indent="0">
              <a:buFont typeface="Arial" panose="020B0604020202020204" pitchFamily="34" charset="0"/>
              <a:buNone/>
            </a:pPr>
            <a:endParaRPr lang="en-US" b="1" i="1" baseline="0" dirty="0"/>
          </a:p>
          <a:p>
            <a:pPr marL="0" indent="0">
              <a:buFont typeface="Arial" panose="020B0604020202020204" pitchFamily="34" charset="0"/>
              <a:buNone/>
            </a:pPr>
            <a:r>
              <a:rPr lang="en-US" b="1" i="1" baseline="0" dirty="0"/>
              <a:t>Facilitator says:</a:t>
            </a:r>
            <a:endParaRPr lang="en-US" b="1" i="1" dirty="0"/>
          </a:p>
          <a:p>
            <a:pPr marL="171450" indent="-171450">
              <a:buFont typeface="Arial" panose="020B0604020202020204" pitchFamily="34" charset="0"/>
              <a:buChar char="•"/>
            </a:pPr>
            <a:r>
              <a:rPr lang="en-US" dirty="0"/>
              <a:t>Norms are shared expectations for all team</a:t>
            </a:r>
            <a:r>
              <a:rPr lang="en-US" baseline="0" dirty="0"/>
              <a:t> members. </a:t>
            </a:r>
          </a:p>
          <a:p>
            <a:pPr marL="171450" indent="-171450">
              <a:buFont typeface="Arial" panose="020B0604020202020204" pitchFamily="34" charset="0"/>
              <a:buChar char="•"/>
            </a:pPr>
            <a:r>
              <a:rPr lang="en-US" baseline="0" dirty="0"/>
              <a:t>Norms should be positive and general enough to cover a range of behaviors. </a:t>
            </a:r>
          </a:p>
          <a:p>
            <a:pPr marL="171450" indent="-171450">
              <a:buFont typeface="Arial" panose="020B0604020202020204" pitchFamily="34" charset="0"/>
              <a:buChar char="•"/>
            </a:pPr>
            <a:r>
              <a:rPr lang="en-US" baseline="0" dirty="0"/>
              <a:t>Norms create clear expectations for how logistics, roles and responsibilities, and behavior will be handled. </a:t>
            </a:r>
          </a:p>
          <a:p>
            <a:pPr marL="171450" indent="-171450">
              <a:buFont typeface="Arial" panose="020B0604020202020204" pitchFamily="34" charset="0"/>
              <a:buChar char="•"/>
            </a:pPr>
            <a:r>
              <a:rPr lang="en-US" baseline="0" dirty="0"/>
              <a:t>Many of you have set norms in the context of a PLC, but setting norms as an MCL is a bit different, because you will establish norms that define a wider array of team behaviors, and you’ll need to set accountability measures that create a sense of urgency.</a:t>
            </a:r>
          </a:p>
          <a:p>
            <a:pPr marL="171450" indent="-171450">
              <a:buFont typeface="Arial" panose="020B0604020202020204" pitchFamily="34" charset="0"/>
              <a:buChar char="•"/>
            </a:pPr>
            <a:r>
              <a:rPr lang="en-US" dirty="0"/>
              <a:t>Think</a:t>
            </a:r>
            <a:r>
              <a:rPr lang="en-US" baseline="0" dirty="0"/>
              <a:t> about the norms you will set for your team. [click for animation] </a:t>
            </a:r>
            <a:r>
              <a:rPr lang="en-US" dirty="0"/>
              <a:t>What</a:t>
            </a:r>
            <a:r>
              <a:rPr lang="en-US" baseline="0" dirty="0"/>
              <a:t> are the logistics that your team will have to cover?</a:t>
            </a:r>
          </a:p>
          <a:p>
            <a:pPr marL="628650" lvl="1" indent="-171450">
              <a:buFont typeface="Arial" panose="020B0604020202020204" pitchFamily="34" charset="0"/>
              <a:buChar char="•"/>
            </a:pPr>
            <a:r>
              <a:rPr lang="en-US" baseline="0" dirty="0"/>
              <a:t>[</a:t>
            </a:r>
            <a:r>
              <a:rPr lang="en-US" dirty="0"/>
              <a:t>Listen for:</a:t>
            </a:r>
          </a:p>
          <a:p>
            <a:pPr marL="1085850" lvl="2" indent="-171450">
              <a:buFont typeface="Arial" panose="020B0604020202020204" pitchFamily="34" charset="0"/>
              <a:buChar char="•"/>
            </a:pPr>
            <a:r>
              <a:rPr lang="en-US" sz="1200" dirty="0"/>
              <a:t>Meeting times and</a:t>
            </a:r>
            <a:r>
              <a:rPr lang="en-US" sz="1200" baseline="0" dirty="0"/>
              <a:t> frequency</a:t>
            </a:r>
            <a:endParaRPr lang="en-US" sz="1200" dirty="0"/>
          </a:p>
          <a:p>
            <a:pPr marL="1085850" lvl="2" indent="-171450">
              <a:buFont typeface="Arial" panose="020B0604020202020204" pitchFamily="34" charset="0"/>
              <a:buChar char="•"/>
            </a:pPr>
            <a:r>
              <a:rPr lang="en-US" sz="1200" dirty="0"/>
              <a:t>Record-keeping</a:t>
            </a:r>
          </a:p>
          <a:p>
            <a:pPr marL="1085850" lvl="2" indent="-171450">
              <a:buFont typeface="Arial" panose="020B0604020202020204" pitchFamily="34" charset="0"/>
              <a:buChar char="•"/>
            </a:pPr>
            <a:r>
              <a:rPr lang="en-US" sz="1200" dirty="0"/>
              <a:t>Means</a:t>
            </a:r>
            <a:r>
              <a:rPr lang="en-US" sz="1200" baseline="0" dirty="0"/>
              <a:t> of c</a:t>
            </a:r>
            <a:r>
              <a:rPr lang="en-US" sz="1200" dirty="0"/>
              <a:t>ommunication</a:t>
            </a:r>
          </a:p>
          <a:p>
            <a:pPr marL="1085850" lvl="2" indent="-171450">
              <a:buFont typeface="Arial" panose="020B0604020202020204" pitchFamily="34" charset="0"/>
              <a:buChar char="•"/>
            </a:pPr>
            <a:r>
              <a:rPr lang="en-US" sz="1200" dirty="0"/>
              <a:t>Reporting</a:t>
            </a:r>
          </a:p>
          <a:p>
            <a:pPr marL="1085850" lvl="2" indent="-171450">
              <a:buFont typeface="Arial" panose="020B0604020202020204" pitchFamily="34" charset="0"/>
              <a:buChar char="•"/>
            </a:pPr>
            <a:r>
              <a:rPr lang="en-US" sz="1200" dirty="0"/>
              <a:t>Summarizing]</a:t>
            </a:r>
          </a:p>
          <a:p>
            <a:pPr marL="171450" lvl="0" indent="-171450">
              <a:buFont typeface="Arial" panose="020B0604020202020204" pitchFamily="34" charset="0"/>
              <a:buChar char="•"/>
            </a:pPr>
            <a:r>
              <a:rPr lang="en-US" dirty="0"/>
              <a:t>[click for animation] What kinds</a:t>
            </a:r>
            <a:r>
              <a:rPr lang="en-US" baseline="0" dirty="0"/>
              <a:t> of roles and responsibilities should be addressed by team norms?</a:t>
            </a:r>
          </a:p>
          <a:p>
            <a:pPr marL="628650" lvl="1" indent="-171450">
              <a:buFont typeface="Arial" panose="020B0604020202020204" pitchFamily="34" charset="0"/>
              <a:buChar char="•"/>
            </a:pPr>
            <a:r>
              <a:rPr lang="en-US" baseline="0" dirty="0"/>
              <a:t>[Listen for:</a:t>
            </a:r>
          </a:p>
          <a:p>
            <a:pPr marL="1085850" lvl="2" indent="-171450">
              <a:buFont typeface="Arial" panose="020B0604020202020204" pitchFamily="34" charset="0"/>
              <a:buChar char="•"/>
            </a:pPr>
            <a:r>
              <a:rPr lang="en-US" dirty="0"/>
              <a:t>Roles during meetings</a:t>
            </a:r>
            <a:r>
              <a:rPr lang="en-US" baseline="0" dirty="0"/>
              <a:t> such as</a:t>
            </a:r>
            <a:r>
              <a:rPr lang="en-US" dirty="0"/>
              <a:t> timekeeper, facilitator, process observer, and note-taker</a:t>
            </a:r>
          </a:p>
          <a:p>
            <a:pPr marL="1085850" lvl="2" indent="-171450">
              <a:buFont typeface="Arial" panose="020B0604020202020204" pitchFamily="34" charset="0"/>
              <a:buChar char="•"/>
            </a:pPr>
            <a:r>
              <a:rPr lang="en-US" dirty="0"/>
              <a:t>Roles outside of meetings</a:t>
            </a:r>
            <a:r>
              <a:rPr lang="en-US" baseline="0" dirty="0"/>
              <a:t> such as data analysis, reporting, researching, communicating</a:t>
            </a:r>
          </a:p>
          <a:p>
            <a:pPr marL="1085850" lvl="2" indent="-171450">
              <a:buFont typeface="Arial" panose="020B0604020202020204" pitchFamily="34" charset="0"/>
              <a:buChar char="•"/>
            </a:pPr>
            <a:r>
              <a:rPr lang="en-US" baseline="0" dirty="0"/>
              <a:t>Roles related to instructional practice such as observer, co-planner, co-teacher</a:t>
            </a:r>
            <a:r>
              <a:rPr lang="en-US" dirty="0"/>
              <a:t>]</a:t>
            </a:r>
          </a:p>
          <a:p>
            <a:pPr marL="171450" lvl="0" indent="-171450">
              <a:buFont typeface="Arial" panose="020B0604020202020204" pitchFamily="34" charset="0"/>
              <a:buChar char="•"/>
            </a:pPr>
            <a:r>
              <a:rPr lang="en-US" dirty="0"/>
              <a:t>The majority</a:t>
            </a:r>
            <a:r>
              <a:rPr lang="en-US" baseline="0" dirty="0"/>
              <a:t> of the norms you will create will focus on behavior. [click for animation] Let’s take a deeper look at the various types of behavioral norms that you are likely to establish with your teams.</a:t>
            </a:r>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8</a:t>
            </a:fld>
            <a:endParaRPr lang="en-US"/>
          </a:p>
        </p:txBody>
      </p:sp>
    </p:spTree>
    <p:extLst>
      <p:ext uri="{BB962C8B-B14F-4D97-AF65-F5344CB8AC3E}">
        <p14:creationId xmlns:p14="http://schemas.microsoft.com/office/powerpoint/2010/main" val="2164673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Objective</a:t>
            </a:r>
            <a:r>
              <a:rPr lang="en-US" b="1" i="1" baseline="0" dirty="0"/>
              <a:t> of this slide: </a:t>
            </a:r>
            <a:r>
              <a:rPr lang="en-US" b="0" i="0" baseline="0" dirty="0"/>
              <a:t>To introduce the participants to five types of behavior norms (will dig deeper into each of them in subsequent slides).</a:t>
            </a:r>
          </a:p>
          <a:p>
            <a:pPr marL="0" indent="0">
              <a:buFont typeface="Arial" panose="020B0604020202020204" pitchFamily="34" charset="0"/>
              <a:buNone/>
            </a:pPr>
            <a:endParaRPr lang="en-US" b="0" i="0" baseline="0" dirty="0"/>
          </a:p>
          <a:p>
            <a:pPr marL="0" indent="0">
              <a:buFont typeface="Arial" panose="020B0604020202020204" pitchFamily="34" charset="0"/>
              <a:buNone/>
            </a:pPr>
            <a:r>
              <a:rPr lang="en-US" b="1" i="1" baseline="0" dirty="0"/>
              <a:t>Estimated time: 1 minute</a:t>
            </a:r>
            <a:endParaRPr lang="en-US" b="0" i="0" baseline="0" dirty="0"/>
          </a:p>
          <a:p>
            <a:pPr marL="0" indent="0">
              <a:buFont typeface="Arial" panose="020B0604020202020204" pitchFamily="34" charset="0"/>
              <a:buNone/>
            </a:pPr>
            <a:endParaRPr lang="en-US" b="0" i="0" baseline="0" dirty="0"/>
          </a:p>
          <a:p>
            <a:pPr marL="0" indent="0">
              <a:buFont typeface="Arial" panose="020B0604020202020204" pitchFamily="34" charset="0"/>
              <a:buNone/>
            </a:pPr>
            <a:r>
              <a:rPr lang="en-US" b="1" i="1" baseline="0" dirty="0"/>
              <a:t>Facilitator says:</a:t>
            </a:r>
            <a:endParaRPr lang="en-US" b="1" i="1" dirty="0"/>
          </a:p>
          <a:p>
            <a:pPr marL="171450" indent="-171450">
              <a:buFont typeface="Arial" panose="020B0604020202020204" pitchFamily="34" charset="0"/>
              <a:buChar char="•"/>
            </a:pPr>
            <a:r>
              <a:rPr lang="en-US" baseline="0" dirty="0"/>
              <a:t>These norms help leaders navigate group dynamics. </a:t>
            </a:r>
          </a:p>
          <a:p>
            <a:pPr marL="171450" indent="-171450">
              <a:buFont typeface="Arial" panose="020B0604020202020204" pitchFamily="34" charset="0"/>
              <a:buChar char="•"/>
            </a:pPr>
            <a:r>
              <a:rPr lang="en-US" baseline="0" dirty="0"/>
              <a:t>Behavior norms concentrate on five areas: </a:t>
            </a:r>
          </a:p>
          <a:p>
            <a:pPr marL="628650" lvl="1" indent="-171450">
              <a:buFont typeface="Arial" panose="020B0604020202020204" pitchFamily="34" charset="0"/>
              <a:buChar char="•"/>
            </a:pPr>
            <a:r>
              <a:rPr lang="en-US" baseline="0" dirty="0"/>
              <a:t>[click for animation] communication</a:t>
            </a:r>
          </a:p>
          <a:p>
            <a:pPr marL="628650" lvl="1" indent="-171450">
              <a:buFont typeface="Arial" panose="020B0604020202020204" pitchFamily="34" charset="0"/>
              <a:buChar char="•"/>
            </a:pPr>
            <a:r>
              <a:rPr lang="en-US" baseline="0" dirty="0"/>
              <a:t>[click for animation] participation</a:t>
            </a:r>
          </a:p>
          <a:p>
            <a:pPr marL="628650" lvl="1" indent="-171450">
              <a:buFont typeface="Arial" panose="020B0604020202020204" pitchFamily="34" charset="0"/>
              <a:buChar char="•"/>
            </a:pPr>
            <a:r>
              <a:rPr lang="en-US" baseline="0" dirty="0"/>
              <a:t>[click for animation] relationships</a:t>
            </a:r>
          </a:p>
          <a:p>
            <a:pPr marL="628650" lvl="1" indent="-171450">
              <a:buFont typeface="Arial" panose="020B0604020202020204" pitchFamily="34" charset="0"/>
              <a:buChar char="•"/>
            </a:pPr>
            <a:r>
              <a:rPr lang="en-US" baseline="0" dirty="0"/>
              <a:t>[click for animation] challenges/disagreements</a:t>
            </a:r>
          </a:p>
          <a:p>
            <a:pPr marL="628650" lvl="1" indent="-171450">
              <a:buFont typeface="Arial" panose="020B0604020202020204" pitchFamily="34" charset="0"/>
              <a:buChar char="•"/>
            </a:pPr>
            <a:r>
              <a:rPr lang="en-US" baseline="0" dirty="0"/>
              <a:t>[click for animation] and celebrations. </a:t>
            </a:r>
          </a:p>
          <a:p>
            <a:pPr marL="171450" indent="-171450">
              <a:buFont typeface="Arial" panose="020B0604020202020204" pitchFamily="34" charset="0"/>
              <a:buChar char="•"/>
            </a:pPr>
            <a:r>
              <a:rPr lang="en-US" baseline="0" dirty="0"/>
              <a:t>Let’s go through each, and as we do, please share your ideas for additional norms.</a:t>
            </a:r>
            <a:endParaRPr lang="en-US" dirty="0"/>
          </a:p>
          <a:p>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9</a:t>
            </a:fld>
            <a:endParaRPr lang="en-US"/>
          </a:p>
        </p:txBody>
      </p:sp>
    </p:spTree>
    <p:extLst>
      <p:ext uri="{BB962C8B-B14F-4D97-AF65-F5344CB8AC3E}">
        <p14:creationId xmlns:p14="http://schemas.microsoft.com/office/powerpoint/2010/main" val="2993936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6704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071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8846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Small)">
    <p:spTree>
      <p:nvGrpSpPr>
        <p:cNvPr id="1" name=""/>
        <p:cNvGrpSpPr/>
        <p:nvPr/>
      </p:nvGrpSpPr>
      <p:grpSpPr>
        <a:xfrm>
          <a:off x="0" y="0"/>
          <a:ext cx="0" cy="0"/>
          <a:chOff x="0" y="0"/>
          <a:chExt cx="0" cy="0"/>
        </a:xfrm>
      </p:grpSpPr>
      <p:sp>
        <p:nvSpPr>
          <p:cNvPr id="13" name="Rectangle 12"/>
          <p:cNvSpPr/>
          <p:nvPr userDrawn="1"/>
        </p:nvSpPr>
        <p:spPr>
          <a:xfrm>
            <a:off x="125507" y="6507480"/>
            <a:ext cx="8883127" cy="27432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 name="Content Placeholder 2"/>
          <p:cNvSpPr>
            <a:spLocks noGrp="1"/>
          </p:cNvSpPr>
          <p:nvPr>
            <p:ph idx="1"/>
          </p:nvPr>
        </p:nvSpPr>
        <p:spPr>
          <a:xfrm>
            <a:off x="457200" y="914401"/>
            <a:ext cx="8229600" cy="5410200"/>
          </a:xfrm>
        </p:spPr>
        <p:txBody>
          <a:bodyPr/>
          <a:lstStyle>
            <a:lvl1pPr>
              <a:defRPr sz="3200"/>
            </a:lvl1pPr>
          </a:lstStyle>
          <a:p>
            <a:pPr lvl="0"/>
            <a:endParaRPr lang="en-US" dirty="0"/>
          </a:p>
        </p:txBody>
      </p:sp>
      <p:sp>
        <p:nvSpPr>
          <p:cNvPr id="5" name="Footer Placeholder 4"/>
          <p:cNvSpPr>
            <a:spLocks noGrp="1"/>
          </p:cNvSpPr>
          <p:nvPr>
            <p:ph type="ftr" sz="quarter" idx="11"/>
          </p:nvPr>
        </p:nvSpPr>
        <p:spPr>
          <a:xfrm>
            <a:off x="457200" y="6477000"/>
            <a:ext cx="5562600" cy="365125"/>
          </a:xfrm>
          <a:prstGeom prst="rect">
            <a:avLst/>
          </a:prstGeom>
        </p:spPr>
        <p:txBody>
          <a:bodyPr/>
          <a:lstStyle>
            <a:lvl1pPr>
              <a:defRPr sz="1200">
                <a:solidFill>
                  <a:schemeClr val="tx1"/>
                </a:solidFill>
              </a:defRPr>
            </a:lvl1pPr>
          </a:lstStyle>
          <a:p>
            <a:r>
              <a:rPr lang="en-US" dirty="0">
                <a:solidFill>
                  <a:prstClr val="black"/>
                </a:solidFill>
              </a:rPr>
              <a:t>© 2015 Public Impact 			OpportunityCulture.org</a:t>
            </a:r>
          </a:p>
        </p:txBody>
      </p:sp>
      <p:sp>
        <p:nvSpPr>
          <p:cNvPr id="6" name="Slide Number Placeholder 5"/>
          <p:cNvSpPr>
            <a:spLocks noGrp="1"/>
          </p:cNvSpPr>
          <p:nvPr>
            <p:ph type="sldNum" sz="quarter" idx="12"/>
          </p:nvPr>
        </p:nvSpPr>
        <p:spPr>
          <a:xfrm>
            <a:off x="8534400" y="6477000"/>
            <a:ext cx="381000" cy="365125"/>
          </a:xfrm>
          <a:prstGeom prst="rect">
            <a:avLst/>
          </a:prstGeom>
        </p:spPr>
        <p:txBody>
          <a:bodyPr/>
          <a:lstStyle>
            <a:lvl1pPr>
              <a:defRPr sz="1050">
                <a:solidFill>
                  <a:schemeClr val="tx1"/>
                </a:solidFill>
              </a:defRPr>
            </a:lvl1pPr>
          </a:lstStyle>
          <a:p>
            <a:fld id="{F1886A22-0E8C-411E-A09E-05692142F1D7}" type="slidenum">
              <a:rPr lang="en-US" smtClean="0">
                <a:solidFill>
                  <a:prstClr val="black"/>
                </a:solidFill>
                <a:latin typeface="Calibri"/>
              </a:rPr>
              <a:pPr/>
              <a:t>‹#›</a:t>
            </a:fld>
            <a:endParaRPr lang="en-US" dirty="0">
              <a:solidFill>
                <a:prstClr val="black"/>
              </a:solidFill>
              <a:latin typeface="Calibri"/>
            </a:endParaRPr>
          </a:p>
        </p:txBody>
      </p:sp>
      <p:pic>
        <p:nvPicPr>
          <p:cNvPr id="11" name="Picture 10"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12" name="Picture 11" descr="Public Impact_Horz_V.1a.jpg"/>
          <p:cNvPicPr>
            <a:picLocks noChangeAspect="1"/>
          </p:cNvPicPr>
          <p:nvPr userDrawn="1"/>
        </p:nvPicPr>
        <p:blipFill>
          <a:blip r:embed="rId2" cstate="print"/>
          <a:srcRect t="10204" b="86395"/>
          <a:stretch>
            <a:fillRect/>
          </a:stretch>
        </p:blipFill>
        <p:spPr>
          <a:xfrm>
            <a:off x="106680" y="609600"/>
            <a:ext cx="8961120" cy="228600"/>
          </a:xfrm>
          <a:prstGeom prst="rect">
            <a:avLst/>
          </a:prstGeom>
        </p:spPr>
      </p:pic>
      <p:sp>
        <p:nvSpPr>
          <p:cNvPr id="14" name="Title 1"/>
          <p:cNvSpPr>
            <a:spLocks noGrp="1"/>
          </p:cNvSpPr>
          <p:nvPr>
            <p:ph type="title"/>
          </p:nvPr>
        </p:nvSpPr>
        <p:spPr>
          <a:xfrm>
            <a:off x="457200" y="228600"/>
            <a:ext cx="8229600" cy="533400"/>
          </a:xfrm>
        </p:spPr>
        <p:txBody>
          <a:bodyPr>
            <a:noAutofit/>
          </a:bodyPr>
          <a:lstStyle>
            <a:lvl1pPr>
              <a:defRPr sz="3600" b="1">
                <a:solidFill>
                  <a:schemeClr val="tx2">
                    <a:lumMod val="75000"/>
                  </a:schemeClr>
                </a:solidFill>
              </a:defRPr>
            </a:lvl1pPr>
          </a:lstStyle>
          <a:p>
            <a:r>
              <a:rPr lang="en-US" dirty="0"/>
              <a:t>Click to edit Master title style</a:t>
            </a:r>
          </a:p>
        </p:txBody>
      </p:sp>
      <p:pic>
        <p:nvPicPr>
          <p:cNvPr id="15" name="Picture 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0" y="2601"/>
            <a:ext cx="1295400" cy="818147"/>
          </a:xfrm>
          <a:prstGeom prst="rect">
            <a:avLst/>
          </a:prstGeom>
          <a:noFill/>
        </p:spPr>
      </p:pic>
    </p:spTree>
    <p:extLst>
      <p:ext uri="{BB962C8B-B14F-4D97-AF65-F5344CB8AC3E}">
        <p14:creationId xmlns:p14="http://schemas.microsoft.com/office/powerpoint/2010/main" val="382890472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2">
    <p:spTree>
      <p:nvGrpSpPr>
        <p:cNvPr id="1" name=""/>
        <p:cNvGrpSpPr/>
        <p:nvPr/>
      </p:nvGrpSpPr>
      <p:grpSpPr>
        <a:xfrm>
          <a:off x="0" y="0"/>
          <a:ext cx="0" cy="0"/>
          <a:chOff x="0" y="0"/>
          <a:chExt cx="0" cy="0"/>
        </a:xfrm>
      </p:grpSpPr>
      <p:pic>
        <p:nvPicPr>
          <p:cNvPr id="6" name="Picture 5" descr="Public Impact_Horz_V.1.jpg"/>
          <p:cNvPicPr>
            <a:picLocks noChangeAspect="1"/>
          </p:cNvPicPr>
          <p:nvPr userDrawn="1"/>
        </p:nvPicPr>
        <p:blipFill>
          <a:blip r:embed="rId2" cstate="print"/>
          <a:stretch>
            <a:fillRect/>
          </a:stretch>
        </p:blipFill>
        <p:spPr>
          <a:xfrm>
            <a:off x="103095" y="76200"/>
            <a:ext cx="8997696" cy="6748272"/>
          </a:xfrm>
          <a:prstGeom prst="rect">
            <a:avLst/>
          </a:prstGeom>
        </p:spPr>
      </p:pic>
      <p:sp>
        <p:nvSpPr>
          <p:cNvPr id="7" name="Text Placeholder 10"/>
          <p:cNvSpPr>
            <a:spLocks noGrp="1"/>
          </p:cNvSpPr>
          <p:nvPr>
            <p:ph type="body" sz="quarter" idx="13" hasCustomPrompt="1"/>
          </p:nvPr>
        </p:nvSpPr>
        <p:spPr>
          <a:xfrm>
            <a:off x="152400" y="304800"/>
            <a:ext cx="8001000" cy="533400"/>
          </a:xfrm>
          <a:prstGeom prst="rect">
            <a:avLst/>
          </a:prstGeom>
        </p:spPr>
        <p:txBody>
          <a:bodyPr/>
          <a:lstStyle>
            <a:lvl1pPr>
              <a:buFontTx/>
              <a:buNone/>
              <a:defRPr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Title</a:t>
            </a:r>
          </a:p>
        </p:txBody>
      </p:sp>
      <p:sp>
        <p:nvSpPr>
          <p:cNvPr id="8" name="Text Placeholder 10"/>
          <p:cNvSpPr>
            <a:spLocks noGrp="1"/>
          </p:cNvSpPr>
          <p:nvPr>
            <p:ph type="body" sz="quarter" idx="16" hasCustomPrompt="1"/>
          </p:nvPr>
        </p:nvSpPr>
        <p:spPr>
          <a:xfrm>
            <a:off x="228600" y="1066800"/>
            <a:ext cx="8001000" cy="533400"/>
          </a:xfrm>
          <a:prstGeom prst="rect">
            <a:avLst/>
          </a:prstGeom>
        </p:spPr>
        <p:txBody>
          <a:bodyPr>
            <a:normAutofit/>
          </a:bodyPr>
          <a:lstStyle>
            <a:lvl1pPr>
              <a:buFontTx/>
              <a:buNone/>
              <a:defRPr sz="2800"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a:t>
            </a:r>
          </a:p>
        </p:txBody>
      </p:sp>
      <p:sp>
        <p:nvSpPr>
          <p:cNvPr id="9" name="Text Placeholder 10"/>
          <p:cNvSpPr>
            <a:spLocks noGrp="1"/>
          </p:cNvSpPr>
          <p:nvPr>
            <p:ph type="body" sz="quarter" idx="17" hasCustomPrompt="1"/>
          </p:nvPr>
        </p:nvSpPr>
        <p:spPr>
          <a:xfrm>
            <a:off x="304800" y="2971800"/>
            <a:ext cx="8001000" cy="457200"/>
          </a:xfrm>
          <a:prstGeom prst="rect">
            <a:avLst/>
          </a:prstGeom>
        </p:spPr>
        <p:txBody>
          <a:bodyPr/>
          <a:lstStyle>
            <a:lvl1pPr>
              <a:buFontTx/>
              <a:buNone/>
              <a:defRPr sz="2400"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Authors</a:t>
            </a:r>
          </a:p>
        </p:txBody>
      </p:sp>
    </p:spTree>
    <p:extLst>
      <p:ext uri="{BB962C8B-B14F-4D97-AF65-F5344CB8AC3E}">
        <p14:creationId xmlns:p14="http://schemas.microsoft.com/office/powerpoint/2010/main" val="164721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1">
    <p:spTree>
      <p:nvGrpSpPr>
        <p:cNvPr id="1" name=""/>
        <p:cNvGrpSpPr/>
        <p:nvPr/>
      </p:nvGrpSpPr>
      <p:grpSpPr>
        <a:xfrm>
          <a:off x="0" y="0"/>
          <a:ext cx="0" cy="0"/>
          <a:chOff x="0" y="0"/>
          <a:chExt cx="0" cy="0"/>
        </a:xfrm>
      </p:grpSpPr>
      <p:pic>
        <p:nvPicPr>
          <p:cNvPr id="6" name="Picture 5" descr="Public Impact_Horz_V.1a.jpg"/>
          <p:cNvPicPr>
            <a:picLocks noChangeAspect="1"/>
          </p:cNvPicPr>
          <p:nvPr userDrawn="1"/>
        </p:nvPicPr>
        <p:blipFill>
          <a:blip r:embed="rId2" cstate="print"/>
          <a:stretch>
            <a:fillRect/>
          </a:stretch>
        </p:blipFill>
        <p:spPr>
          <a:xfrm>
            <a:off x="106680" y="76200"/>
            <a:ext cx="8961120" cy="6720840"/>
          </a:xfrm>
          <a:prstGeom prst="rect">
            <a:avLst/>
          </a:prstGeom>
        </p:spPr>
      </p:pic>
      <p:sp>
        <p:nvSpPr>
          <p:cNvPr id="9" name="Text Placeholder 10"/>
          <p:cNvSpPr>
            <a:spLocks noGrp="1"/>
          </p:cNvSpPr>
          <p:nvPr>
            <p:ph type="body" sz="quarter" idx="13" hasCustomPrompt="1"/>
          </p:nvPr>
        </p:nvSpPr>
        <p:spPr>
          <a:xfrm>
            <a:off x="152400" y="304800"/>
            <a:ext cx="8001000" cy="533400"/>
          </a:xfrm>
          <a:prstGeom prst="rect">
            <a:avLst/>
          </a:prstGeom>
        </p:spPr>
        <p:txBody>
          <a:bodyPr/>
          <a:lstStyle>
            <a:lvl1pPr>
              <a:buFontTx/>
              <a:buNone/>
              <a:defRPr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Title</a:t>
            </a:r>
          </a:p>
        </p:txBody>
      </p:sp>
      <p:sp>
        <p:nvSpPr>
          <p:cNvPr id="10" name="Text Placeholder 10"/>
          <p:cNvSpPr>
            <a:spLocks noGrp="1"/>
          </p:cNvSpPr>
          <p:nvPr>
            <p:ph type="body" sz="quarter" idx="16" hasCustomPrompt="1"/>
          </p:nvPr>
        </p:nvSpPr>
        <p:spPr>
          <a:xfrm>
            <a:off x="228600" y="1066800"/>
            <a:ext cx="8001000" cy="533400"/>
          </a:xfrm>
          <a:prstGeom prst="rect">
            <a:avLst/>
          </a:prstGeom>
        </p:spPr>
        <p:txBody>
          <a:bodyPr>
            <a:normAutofit/>
          </a:bodyPr>
          <a:lstStyle>
            <a:lvl1pPr>
              <a:buFontTx/>
              <a:buNone/>
              <a:defRPr sz="2800"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a:t>
            </a:r>
          </a:p>
        </p:txBody>
      </p:sp>
      <p:sp>
        <p:nvSpPr>
          <p:cNvPr id="11" name="Text Placeholder 10"/>
          <p:cNvSpPr>
            <a:spLocks noGrp="1"/>
          </p:cNvSpPr>
          <p:nvPr>
            <p:ph type="body" sz="quarter" idx="17" hasCustomPrompt="1"/>
          </p:nvPr>
        </p:nvSpPr>
        <p:spPr>
          <a:xfrm>
            <a:off x="304800" y="2971800"/>
            <a:ext cx="8001000" cy="457200"/>
          </a:xfrm>
          <a:prstGeom prst="rect">
            <a:avLst/>
          </a:prstGeom>
        </p:spPr>
        <p:txBody>
          <a:bodyPr/>
          <a:lstStyle>
            <a:lvl1pPr>
              <a:buFontTx/>
              <a:buNone/>
              <a:defRPr sz="2400"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Authors</a:t>
            </a:r>
          </a:p>
        </p:txBody>
      </p:sp>
    </p:spTree>
    <p:extLst>
      <p:ext uri="{BB962C8B-B14F-4D97-AF65-F5344CB8AC3E}">
        <p14:creationId xmlns:p14="http://schemas.microsoft.com/office/powerpoint/2010/main" val="427413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10" name="Picture 9"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25507" y="6365316"/>
            <a:ext cx="6884893" cy="365125"/>
          </a:xfrm>
        </p:spPr>
        <p:txBody>
          <a:bodyPr/>
          <a:lstStyle>
            <a:lvl1pPr>
              <a:defRPr>
                <a:solidFill>
                  <a:schemeClr val="tx1"/>
                </a:solidFill>
              </a:defRPr>
            </a:lvl1pPr>
          </a:lstStyle>
          <a:p>
            <a:pPr algn="l"/>
            <a:r>
              <a:rPr lang="en-US" dirty="0"/>
              <a:t>© 2015 Public Impact                 	      	OpportunityCulture.org </a:t>
            </a:r>
          </a:p>
        </p:txBody>
      </p:sp>
      <p:sp>
        <p:nvSpPr>
          <p:cNvPr id="6" name="Slide Number Placeholder 5"/>
          <p:cNvSpPr>
            <a:spLocks noGrp="1"/>
          </p:cNvSpPr>
          <p:nvPr>
            <p:ph type="sldNum" sz="quarter" idx="12"/>
          </p:nvPr>
        </p:nvSpPr>
        <p:spPr>
          <a:xfrm>
            <a:off x="8077200" y="6356351"/>
            <a:ext cx="609600" cy="365125"/>
          </a:xfrm>
        </p:spPr>
        <p:txBody>
          <a:bodyPr/>
          <a:lstStyle>
            <a:lvl1pPr>
              <a:defRPr>
                <a:solidFill>
                  <a:schemeClr val="tx1"/>
                </a:solidFill>
              </a:defRPr>
            </a:lvl1pPr>
          </a:lstStyle>
          <a:p>
            <a:fld id="{F1886A22-0E8C-411E-A09E-05692142F1D7}" type="slidenum">
              <a:rPr lang="en-US" smtClean="0"/>
              <a:pPr/>
              <a:t>‹#›</a:t>
            </a:fld>
            <a:endParaRPr lang="en-US" dirty="0"/>
          </a:p>
        </p:txBody>
      </p:sp>
      <p:sp>
        <p:nvSpPr>
          <p:cNvPr id="8" name="Title 7"/>
          <p:cNvSpPr>
            <a:spLocks noGrp="1"/>
          </p:cNvSpPr>
          <p:nvPr>
            <p:ph type="title"/>
          </p:nvPr>
        </p:nvSpPr>
        <p:spPr>
          <a:xfrm>
            <a:off x="457200" y="228600"/>
            <a:ext cx="8229600" cy="1143000"/>
          </a:xfrm>
        </p:spPr>
        <p:txBody>
          <a:bodyPr/>
          <a:lstStyle/>
          <a:p>
            <a:r>
              <a:rPr lang="en-US"/>
              <a:t>Click to edit Master title style</a:t>
            </a:r>
            <a:endParaRPr lang="en-US" dirty="0"/>
          </a:p>
        </p:txBody>
      </p:sp>
      <p:pic>
        <p:nvPicPr>
          <p:cNvPr id="11" name="Picture 2"/>
          <p:cNvPicPr>
            <a:picLocks noChangeAspect="1" noChangeArrowheads="1"/>
          </p:cNvPicPr>
          <p:nvPr userDrawn="1"/>
        </p:nvPicPr>
        <p:blipFill>
          <a:blip r:embed="rId3" cstate="print"/>
          <a:srcRect/>
          <a:stretch>
            <a:fillRect/>
          </a:stretch>
        </p:blipFill>
        <p:spPr bwMode="auto">
          <a:xfrm>
            <a:off x="7083921" y="6420837"/>
            <a:ext cx="993279" cy="309978"/>
          </a:xfrm>
          <a:prstGeom prst="rect">
            <a:avLst/>
          </a:prstGeom>
          <a:noFill/>
          <a:ln w="9525">
            <a:noFill/>
            <a:miter lim="800000"/>
            <a:headEnd/>
            <a:tailEnd/>
          </a:ln>
          <a:effectLst/>
        </p:spPr>
      </p:pic>
    </p:spTree>
    <p:extLst>
      <p:ext uri="{BB962C8B-B14F-4D97-AF65-F5344CB8AC3E}">
        <p14:creationId xmlns:p14="http://schemas.microsoft.com/office/powerpoint/2010/main" val="322678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mall)">
    <p:spTree>
      <p:nvGrpSpPr>
        <p:cNvPr id="1" name=""/>
        <p:cNvGrpSpPr/>
        <p:nvPr/>
      </p:nvGrpSpPr>
      <p:grpSpPr>
        <a:xfrm>
          <a:off x="0" y="0"/>
          <a:ext cx="0" cy="0"/>
          <a:chOff x="0" y="0"/>
          <a:chExt cx="0" cy="0"/>
        </a:xfrm>
      </p:grpSpPr>
      <p:sp>
        <p:nvSpPr>
          <p:cNvPr id="13" name="Rectangle 12"/>
          <p:cNvSpPr/>
          <p:nvPr userDrawn="1"/>
        </p:nvSpPr>
        <p:spPr>
          <a:xfrm>
            <a:off x="125507" y="6507480"/>
            <a:ext cx="8883127" cy="27432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914401"/>
            <a:ext cx="8229600"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57200" y="6477000"/>
            <a:ext cx="6553200" cy="365125"/>
          </a:xfrm>
        </p:spPr>
        <p:txBody>
          <a:bodyPr/>
          <a:lstStyle>
            <a:lvl1pPr>
              <a:defRPr>
                <a:solidFill>
                  <a:schemeClr val="tx1"/>
                </a:solidFill>
              </a:defRPr>
            </a:lvl1pPr>
          </a:lstStyle>
          <a:p>
            <a:pPr algn="l"/>
            <a:r>
              <a:rPr lang="en-US" dirty="0"/>
              <a:t>© 2015 Public Impact                 	      	OpportunityCulture.org </a:t>
            </a:r>
          </a:p>
        </p:txBody>
      </p:sp>
      <p:sp>
        <p:nvSpPr>
          <p:cNvPr id="6" name="Slide Number Placeholder 5"/>
          <p:cNvSpPr>
            <a:spLocks noGrp="1"/>
          </p:cNvSpPr>
          <p:nvPr>
            <p:ph type="sldNum" sz="quarter" idx="12"/>
          </p:nvPr>
        </p:nvSpPr>
        <p:spPr>
          <a:xfrm>
            <a:off x="8534400" y="6477000"/>
            <a:ext cx="381000" cy="365125"/>
          </a:xfrm>
        </p:spPr>
        <p:txBody>
          <a:bodyPr/>
          <a:lstStyle>
            <a:lvl1pPr>
              <a:defRPr sz="1050">
                <a:solidFill>
                  <a:schemeClr val="tx1"/>
                </a:solidFill>
              </a:defRPr>
            </a:lvl1pPr>
          </a:lstStyle>
          <a:p>
            <a:fld id="{F1886A22-0E8C-411E-A09E-05692142F1D7}" type="slidenum">
              <a:rPr lang="en-US" smtClean="0"/>
              <a:pPr/>
              <a:t>‹#›</a:t>
            </a:fld>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7620000" y="6496051"/>
            <a:ext cx="993279" cy="309978"/>
          </a:xfrm>
          <a:prstGeom prst="rect">
            <a:avLst/>
          </a:prstGeom>
          <a:noFill/>
          <a:ln w="9525">
            <a:noFill/>
            <a:miter lim="800000"/>
            <a:headEnd/>
            <a:tailEnd/>
          </a:ln>
          <a:effectLst/>
        </p:spPr>
      </p:pic>
      <p:pic>
        <p:nvPicPr>
          <p:cNvPr id="11" name="Picture 10" descr="Public Impact_Horz_V.1a.jpg"/>
          <p:cNvPicPr>
            <a:picLocks noChangeAspect="1"/>
          </p:cNvPicPr>
          <p:nvPr userDrawn="1"/>
        </p:nvPicPr>
        <p:blipFill>
          <a:blip r:embed="rId3" cstate="print"/>
          <a:srcRect b="88662"/>
          <a:stretch>
            <a:fillRect/>
          </a:stretch>
        </p:blipFill>
        <p:spPr>
          <a:xfrm>
            <a:off x="106680" y="76200"/>
            <a:ext cx="8961120" cy="762000"/>
          </a:xfrm>
          <a:prstGeom prst="rect">
            <a:avLst/>
          </a:prstGeom>
        </p:spPr>
      </p:pic>
      <p:pic>
        <p:nvPicPr>
          <p:cNvPr id="12" name="Picture 11" descr="Public Impact_Horz_V.1a.jpg"/>
          <p:cNvPicPr>
            <a:picLocks noChangeAspect="1"/>
          </p:cNvPicPr>
          <p:nvPr userDrawn="1"/>
        </p:nvPicPr>
        <p:blipFill>
          <a:blip r:embed="rId3" cstate="print"/>
          <a:srcRect t="10204" b="86395"/>
          <a:stretch>
            <a:fillRect/>
          </a:stretch>
        </p:blipFill>
        <p:spPr>
          <a:xfrm>
            <a:off x="106680" y="609600"/>
            <a:ext cx="8961120" cy="228600"/>
          </a:xfrm>
          <a:prstGeom prst="rect">
            <a:avLst/>
          </a:prstGeom>
        </p:spPr>
      </p:pic>
      <p:sp>
        <p:nvSpPr>
          <p:cNvPr id="14" name="Title 1"/>
          <p:cNvSpPr>
            <a:spLocks noGrp="1"/>
          </p:cNvSpPr>
          <p:nvPr>
            <p:ph type="title"/>
          </p:nvPr>
        </p:nvSpPr>
        <p:spPr>
          <a:xfrm>
            <a:off x="457200" y="228600"/>
            <a:ext cx="8229600" cy="533400"/>
          </a:xfrm>
        </p:spPr>
        <p:txBody>
          <a:bodyPr/>
          <a:lstStyle/>
          <a:p>
            <a:r>
              <a:rPr lang="en-US"/>
              <a:t>Click to edit Master title style</a:t>
            </a:r>
          </a:p>
        </p:txBody>
      </p:sp>
      <p:pic>
        <p:nvPicPr>
          <p:cNvPr id="15" name="Picture 6" descr="http://share.publicimpact.com/Document%20Library/Report%20Production%20Process/Opportunity%20Culture%20Logos/Opportunity%20Culture-plain-white_075.png"/>
          <p:cNvPicPr>
            <a:picLocks noChangeAspect="1" noChangeArrowheads="1"/>
          </p:cNvPicPr>
          <p:nvPr userDrawn="1"/>
        </p:nvPicPr>
        <p:blipFill>
          <a:blip r:embed="rId4" cstate="print"/>
          <a:srcRect/>
          <a:stretch>
            <a:fillRect/>
          </a:stretch>
        </p:blipFill>
        <p:spPr bwMode="auto">
          <a:xfrm>
            <a:off x="0" y="0"/>
            <a:ext cx="1295400" cy="823350"/>
          </a:xfrm>
          <a:prstGeom prst="rect">
            <a:avLst/>
          </a:prstGeom>
          <a:noFill/>
        </p:spPr>
      </p:pic>
    </p:spTree>
    <p:extLst>
      <p:ext uri="{BB962C8B-B14F-4D97-AF65-F5344CB8AC3E}">
        <p14:creationId xmlns:p14="http://schemas.microsoft.com/office/powerpoint/2010/main" val="130273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722313" y="6356351"/>
            <a:ext cx="5297487" cy="365125"/>
          </a:xfrm>
        </p:spPr>
        <p:txBody>
          <a:bodyPr/>
          <a:lstStyle>
            <a:lvl1pPr>
              <a:defRPr>
                <a:solidFill>
                  <a:schemeClr val="tx1"/>
                </a:solidFill>
              </a:defRPr>
            </a:lvl1pPr>
          </a:lstStyle>
          <a:p>
            <a:r>
              <a:rPr lang="en-US" dirty="0"/>
              <a:t>© 2015 Public Impact                 	      	OpportunityCulture.org </a:t>
            </a:r>
          </a:p>
        </p:txBody>
      </p:sp>
      <p:sp>
        <p:nvSpPr>
          <p:cNvPr id="6" name="Slide Number Placeholder 5"/>
          <p:cNvSpPr>
            <a:spLocks noGrp="1"/>
          </p:cNvSpPr>
          <p:nvPr>
            <p:ph type="sldNum" sz="quarter" idx="12"/>
          </p:nvPr>
        </p:nvSpPr>
        <p:spPr>
          <a:xfrm>
            <a:off x="8229600" y="6356351"/>
            <a:ext cx="457200" cy="365125"/>
          </a:xfrm>
        </p:spPr>
        <p:txBody>
          <a:bodyPr/>
          <a:lstStyle>
            <a:lvl1pPr>
              <a:defRPr>
                <a:solidFill>
                  <a:schemeClr val="tx1"/>
                </a:solidFill>
              </a:defRPr>
            </a:lvl1pPr>
          </a:lstStyle>
          <a:p>
            <a:fld id="{F1886A22-0E8C-411E-A09E-05692142F1D7}" type="slidenum">
              <a:rPr lang="en-US" smtClean="0"/>
              <a:pPr/>
              <a:t>‹#›</a:t>
            </a:fld>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6858000" y="6389086"/>
            <a:ext cx="993279" cy="309978"/>
          </a:xfrm>
          <a:prstGeom prst="rect">
            <a:avLst/>
          </a:prstGeom>
          <a:noFill/>
          <a:ln w="9525">
            <a:noFill/>
            <a:miter lim="800000"/>
            <a:headEnd/>
            <a:tailEnd/>
          </a:ln>
          <a:effectLst/>
        </p:spPr>
      </p:pic>
    </p:spTree>
    <p:extLst>
      <p:ext uri="{BB962C8B-B14F-4D97-AF65-F5344CB8AC3E}">
        <p14:creationId xmlns:p14="http://schemas.microsoft.com/office/powerpoint/2010/main" val="367975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9" name="Picture 8"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57200" y="6356351"/>
            <a:ext cx="5562600" cy="365125"/>
          </a:xfrm>
        </p:spPr>
        <p:txBody>
          <a:bodyPr/>
          <a:lstStyle>
            <a:lvl1pPr>
              <a:defRPr>
                <a:solidFill>
                  <a:schemeClr val="tx1"/>
                </a:solidFill>
              </a:defRPr>
            </a:lvl1pPr>
          </a:lstStyle>
          <a:p>
            <a:r>
              <a:rPr lang="en-US" dirty="0"/>
              <a:t>© 2015 Public Impact                 	      	OpportunityCulture.org </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dirty="0"/>
          </a:p>
        </p:txBody>
      </p:sp>
      <p:pic>
        <p:nvPicPr>
          <p:cNvPr id="11" name="Picture 2"/>
          <p:cNvPicPr>
            <a:picLocks noChangeAspect="1" noChangeArrowheads="1"/>
          </p:cNvPicPr>
          <p:nvPr userDrawn="1"/>
        </p:nvPicPr>
        <p:blipFill>
          <a:blip r:embed="rId3"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3602876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14400"/>
            <a:ext cx="4038600" cy="5410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410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userDrawn="1"/>
        </p:nvSpPr>
        <p:spPr>
          <a:xfrm>
            <a:off x="125507" y="6507480"/>
            <a:ext cx="8883127" cy="27432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p:cNvSpPr>
            <a:spLocks noGrp="1"/>
          </p:cNvSpPr>
          <p:nvPr>
            <p:ph type="ftr" sz="quarter" idx="11"/>
          </p:nvPr>
        </p:nvSpPr>
        <p:spPr>
          <a:xfrm>
            <a:off x="457200" y="6477000"/>
            <a:ext cx="5562600" cy="365125"/>
          </a:xfrm>
        </p:spPr>
        <p:txBody>
          <a:bodyPr/>
          <a:lstStyle>
            <a:lvl1pPr>
              <a:defRPr>
                <a:solidFill>
                  <a:schemeClr val="tx1"/>
                </a:solidFill>
              </a:defRPr>
            </a:lvl1pPr>
          </a:lstStyle>
          <a:p>
            <a:r>
              <a:rPr lang="en-US" dirty="0"/>
              <a:t>© 2015 Public Impact                 	      	OpportunityCulture.org </a:t>
            </a:r>
          </a:p>
        </p:txBody>
      </p:sp>
      <p:sp>
        <p:nvSpPr>
          <p:cNvPr id="15" name="Slide Number Placeholder 5"/>
          <p:cNvSpPr>
            <a:spLocks noGrp="1"/>
          </p:cNvSpPr>
          <p:nvPr>
            <p:ph type="sldNum" sz="quarter" idx="12"/>
          </p:nvPr>
        </p:nvSpPr>
        <p:spPr>
          <a:xfrm>
            <a:off x="8077200" y="6477000"/>
            <a:ext cx="609600" cy="365125"/>
          </a:xfrm>
        </p:spPr>
        <p:txBody>
          <a:bodyPr/>
          <a:lstStyle>
            <a:lvl1pPr>
              <a:defRPr>
                <a:solidFill>
                  <a:schemeClr val="tx1"/>
                </a:solidFill>
              </a:defRPr>
            </a:lvl1pPr>
          </a:lstStyle>
          <a:p>
            <a:fld id="{F1886A22-0E8C-411E-A09E-05692142F1D7}" type="slidenum">
              <a:rPr lang="en-US" smtClean="0"/>
              <a:pPr/>
              <a:t>‹#›</a:t>
            </a:fld>
            <a:endParaRPr lang="en-US" dirty="0"/>
          </a:p>
        </p:txBody>
      </p:sp>
      <p:pic>
        <p:nvPicPr>
          <p:cNvPr id="16" name="Picture 2"/>
          <p:cNvPicPr>
            <a:picLocks noChangeAspect="1" noChangeArrowheads="1"/>
          </p:cNvPicPr>
          <p:nvPr userDrawn="1"/>
        </p:nvPicPr>
        <p:blipFill>
          <a:blip r:embed="rId2" cstate="print"/>
          <a:srcRect/>
          <a:stretch>
            <a:fillRect/>
          </a:stretch>
        </p:blipFill>
        <p:spPr bwMode="auto">
          <a:xfrm>
            <a:off x="6858001" y="6496050"/>
            <a:ext cx="1169988" cy="365125"/>
          </a:xfrm>
          <a:prstGeom prst="rect">
            <a:avLst/>
          </a:prstGeom>
          <a:noFill/>
          <a:ln w="9525">
            <a:noFill/>
            <a:miter lim="800000"/>
            <a:headEnd/>
            <a:tailEnd/>
          </a:ln>
          <a:effectLst/>
        </p:spPr>
      </p:pic>
      <p:pic>
        <p:nvPicPr>
          <p:cNvPr id="17" name="Picture 16" descr="Public Impact_Horz_V.1a.jpg"/>
          <p:cNvPicPr>
            <a:picLocks noChangeAspect="1"/>
          </p:cNvPicPr>
          <p:nvPr userDrawn="1"/>
        </p:nvPicPr>
        <p:blipFill>
          <a:blip r:embed="rId3" cstate="print"/>
          <a:srcRect b="88662"/>
          <a:stretch>
            <a:fillRect/>
          </a:stretch>
        </p:blipFill>
        <p:spPr>
          <a:xfrm>
            <a:off x="106680" y="76200"/>
            <a:ext cx="8961120" cy="762000"/>
          </a:xfrm>
          <a:prstGeom prst="rect">
            <a:avLst/>
          </a:prstGeom>
        </p:spPr>
      </p:pic>
      <p:pic>
        <p:nvPicPr>
          <p:cNvPr id="18" name="Picture 17" descr="Public Impact_Horz_V.1a.jpg"/>
          <p:cNvPicPr>
            <a:picLocks noChangeAspect="1"/>
          </p:cNvPicPr>
          <p:nvPr userDrawn="1"/>
        </p:nvPicPr>
        <p:blipFill>
          <a:blip r:embed="rId3" cstate="print"/>
          <a:srcRect t="10204" b="86395"/>
          <a:stretch>
            <a:fillRect/>
          </a:stretch>
        </p:blipFill>
        <p:spPr>
          <a:xfrm>
            <a:off x="106680" y="609600"/>
            <a:ext cx="8961120" cy="228600"/>
          </a:xfrm>
          <a:prstGeom prst="rect">
            <a:avLst/>
          </a:prstGeom>
        </p:spPr>
      </p:pic>
      <p:sp>
        <p:nvSpPr>
          <p:cNvPr id="19" name="Title 1"/>
          <p:cNvSpPr>
            <a:spLocks noGrp="1"/>
          </p:cNvSpPr>
          <p:nvPr>
            <p:ph type="title"/>
          </p:nvPr>
        </p:nvSpPr>
        <p:spPr>
          <a:xfrm>
            <a:off x="457200" y="228600"/>
            <a:ext cx="8229600" cy="533400"/>
          </a:xfrm>
        </p:spPr>
        <p:txBody>
          <a:bodyPr/>
          <a:lstStyle/>
          <a:p>
            <a:r>
              <a:rPr lang="en-US"/>
              <a:t>Click to edit Master title style</a:t>
            </a:r>
          </a:p>
        </p:txBody>
      </p:sp>
    </p:spTree>
    <p:extLst>
      <p:ext uri="{BB962C8B-B14F-4D97-AF65-F5344CB8AC3E}">
        <p14:creationId xmlns:p14="http://schemas.microsoft.com/office/powerpoint/2010/main" val="125599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4654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11" name="Picture 10"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2" name="Title 1"/>
          <p:cNvSpPr>
            <a:spLocks noGrp="1"/>
          </p:cNvSpPr>
          <p:nvPr>
            <p:ph type="title"/>
          </p:nvPr>
        </p:nvSpPr>
        <p:spPr>
          <a:xfrm>
            <a:off x="457200" y="22860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57200" y="6356351"/>
            <a:ext cx="5562600" cy="365125"/>
          </a:xfrm>
        </p:spPr>
        <p:txBody>
          <a:bodyPr/>
          <a:lstStyle>
            <a:lvl1pPr>
              <a:defRPr>
                <a:solidFill>
                  <a:schemeClr val="tx1"/>
                </a:solidFill>
              </a:defRPr>
            </a:lvl1pPr>
          </a:lstStyle>
          <a:p>
            <a:r>
              <a:rPr lang="en-US" dirty="0"/>
              <a:t>© 2015 Public Impact                 	      	OpportunityCulture.org </a:t>
            </a: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dirty="0"/>
          </a:p>
        </p:txBody>
      </p:sp>
      <p:pic>
        <p:nvPicPr>
          <p:cNvPr id="13" name="Picture 2"/>
          <p:cNvPicPr>
            <a:picLocks noChangeAspect="1" noChangeArrowheads="1"/>
          </p:cNvPicPr>
          <p:nvPr userDrawn="1"/>
        </p:nvPicPr>
        <p:blipFill>
          <a:blip r:embed="rId3"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617152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mall)">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13848"/>
            <a:ext cx="4040188" cy="4800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13848"/>
            <a:ext cx="4041775" cy="4800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p:cNvSpPr/>
          <p:nvPr userDrawn="1"/>
        </p:nvSpPr>
        <p:spPr>
          <a:xfrm>
            <a:off x="125507" y="6507480"/>
            <a:ext cx="8883127" cy="27432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4"/>
          <p:cNvSpPr>
            <a:spLocks noGrp="1"/>
          </p:cNvSpPr>
          <p:nvPr>
            <p:ph type="ftr" sz="quarter" idx="11"/>
          </p:nvPr>
        </p:nvSpPr>
        <p:spPr>
          <a:xfrm>
            <a:off x="457200" y="6477000"/>
            <a:ext cx="5562600" cy="365125"/>
          </a:xfrm>
        </p:spPr>
        <p:txBody>
          <a:bodyPr/>
          <a:lstStyle>
            <a:lvl1pPr>
              <a:defRPr>
                <a:solidFill>
                  <a:schemeClr val="tx1"/>
                </a:solidFill>
              </a:defRPr>
            </a:lvl1pPr>
          </a:lstStyle>
          <a:p>
            <a:r>
              <a:rPr lang="en-US"/>
              <a:t>© 2015 Public Impact                 	      	OpportunityCulture.org </a:t>
            </a:r>
            <a:endParaRPr lang="en-US" dirty="0"/>
          </a:p>
        </p:txBody>
      </p:sp>
      <p:sp>
        <p:nvSpPr>
          <p:cNvPr id="17" name="Slide Number Placeholder 5"/>
          <p:cNvSpPr>
            <a:spLocks noGrp="1"/>
          </p:cNvSpPr>
          <p:nvPr>
            <p:ph type="sldNum" sz="quarter" idx="12"/>
          </p:nvPr>
        </p:nvSpPr>
        <p:spPr>
          <a:xfrm>
            <a:off x="8077200" y="6477000"/>
            <a:ext cx="609600" cy="365125"/>
          </a:xfrm>
        </p:spPr>
        <p:txBody>
          <a:bodyPr/>
          <a:lstStyle>
            <a:lvl1pPr>
              <a:defRPr>
                <a:solidFill>
                  <a:schemeClr val="tx1"/>
                </a:solidFill>
              </a:defRPr>
            </a:lvl1pPr>
          </a:lstStyle>
          <a:p>
            <a:fld id="{F1886A22-0E8C-411E-A09E-05692142F1D7}" type="slidenum">
              <a:rPr lang="en-US" smtClean="0"/>
              <a:pPr/>
              <a:t>‹#›</a:t>
            </a:fld>
            <a:endParaRPr lang="en-US" dirty="0"/>
          </a:p>
        </p:txBody>
      </p:sp>
      <p:pic>
        <p:nvPicPr>
          <p:cNvPr id="18" name="Picture 2"/>
          <p:cNvPicPr>
            <a:picLocks noChangeAspect="1" noChangeArrowheads="1"/>
          </p:cNvPicPr>
          <p:nvPr userDrawn="1"/>
        </p:nvPicPr>
        <p:blipFill>
          <a:blip r:embed="rId2" cstate="print"/>
          <a:srcRect/>
          <a:stretch>
            <a:fillRect/>
          </a:stretch>
        </p:blipFill>
        <p:spPr bwMode="auto">
          <a:xfrm>
            <a:off x="6858001" y="6496050"/>
            <a:ext cx="1169988" cy="365125"/>
          </a:xfrm>
          <a:prstGeom prst="rect">
            <a:avLst/>
          </a:prstGeom>
          <a:noFill/>
          <a:ln w="9525">
            <a:noFill/>
            <a:miter lim="800000"/>
            <a:headEnd/>
            <a:tailEnd/>
          </a:ln>
          <a:effectLst/>
        </p:spPr>
      </p:pic>
      <p:pic>
        <p:nvPicPr>
          <p:cNvPr id="19" name="Picture 18" descr="Public Impact_Horz_V.1a.jpg"/>
          <p:cNvPicPr>
            <a:picLocks noChangeAspect="1"/>
          </p:cNvPicPr>
          <p:nvPr userDrawn="1"/>
        </p:nvPicPr>
        <p:blipFill>
          <a:blip r:embed="rId3" cstate="print"/>
          <a:srcRect b="88662"/>
          <a:stretch>
            <a:fillRect/>
          </a:stretch>
        </p:blipFill>
        <p:spPr>
          <a:xfrm>
            <a:off x="106680" y="76200"/>
            <a:ext cx="8961120" cy="762000"/>
          </a:xfrm>
          <a:prstGeom prst="rect">
            <a:avLst/>
          </a:prstGeom>
        </p:spPr>
      </p:pic>
      <p:pic>
        <p:nvPicPr>
          <p:cNvPr id="20" name="Picture 19" descr="Public Impact_Horz_V.1a.jpg"/>
          <p:cNvPicPr>
            <a:picLocks noChangeAspect="1"/>
          </p:cNvPicPr>
          <p:nvPr userDrawn="1"/>
        </p:nvPicPr>
        <p:blipFill>
          <a:blip r:embed="rId3" cstate="print"/>
          <a:srcRect t="10204" b="86395"/>
          <a:stretch>
            <a:fillRect/>
          </a:stretch>
        </p:blipFill>
        <p:spPr>
          <a:xfrm>
            <a:off x="106680" y="609600"/>
            <a:ext cx="8961120" cy="228600"/>
          </a:xfrm>
          <a:prstGeom prst="rect">
            <a:avLst/>
          </a:prstGeom>
        </p:spPr>
      </p:pic>
      <p:sp>
        <p:nvSpPr>
          <p:cNvPr id="21" name="Title 1"/>
          <p:cNvSpPr>
            <a:spLocks noGrp="1"/>
          </p:cNvSpPr>
          <p:nvPr>
            <p:ph type="title"/>
          </p:nvPr>
        </p:nvSpPr>
        <p:spPr>
          <a:xfrm>
            <a:off x="457200" y="228600"/>
            <a:ext cx="8229600" cy="533400"/>
          </a:xfrm>
        </p:spPr>
        <p:txBody>
          <a:bodyPr/>
          <a:lstStyle/>
          <a:p>
            <a:r>
              <a:rPr lang="en-US"/>
              <a:t>Click to edit Master title style</a:t>
            </a:r>
          </a:p>
        </p:txBody>
      </p:sp>
    </p:spTree>
    <p:extLst>
      <p:ext uri="{BB962C8B-B14F-4D97-AF65-F5344CB8AC3E}">
        <p14:creationId xmlns:p14="http://schemas.microsoft.com/office/powerpoint/2010/main" val="3328762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7" name="Picture 6"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4" name="Footer Placeholder 3"/>
          <p:cNvSpPr>
            <a:spLocks noGrp="1"/>
          </p:cNvSpPr>
          <p:nvPr>
            <p:ph type="ftr" sz="quarter" idx="11"/>
          </p:nvPr>
        </p:nvSpPr>
        <p:spPr>
          <a:xfrm>
            <a:off x="457200" y="6356351"/>
            <a:ext cx="5562600" cy="365125"/>
          </a:xfrm>
        </p:spPr>
        <p:txBody>
          <a:bodyPr/>
          <a:lstStyle>
            <a:lvl1pPr>
              <a:defRPr>
                <a:solidFill>
                  <a:schemeClr val="tx1"/>
                </a:solidFill>
              </a:defRPr>
            </a:lvl1pPr>
          </a:lstStyle>
          <a:p>
            <a:r>
              <a:rPr lang="en-US" dirty="0"/>
              <a:t>© 2015 Public Impact                 	      	OpportunityCulture.org </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1850907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a:xfrm>
            <a:off x="125507" y="6356351"/>
            <a:ext cx="5894293" cy="365125"/>
          </a:xfrm>
        </p:spPr>
        <p:txBody>
          <a:bodyPr/>
          <a:lstStyle>
            <a:lvl1pPr>
              <a:defRPr>
                <a:solidFill>
                  <a:schemeClr val="tx1"/>
                </a:solidFill>
              </a:defRPr>
            </a:lvl1pPr>
          </a:lstStyle>
          <a:p>
            <a:r>
              <a:rPr lang="en-US" dirty="0"/>
              <a:t>© 2015 Public Impact                 	      	OpportunityCulture.org </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3244501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57201" y="6356351"/>
            <a:ext cx="5562599" cy="365125"/>
          </a:xfrm>
        </p:spPr>
        <p:txBody>
          <a:bodyPr/>
          <a:lstStyle>
            <a:lvl1pPr>
              <a:defRPr>
                <a:solidFill>
                  <a:schemeClr val="tx1"/>
                </a:solidFill>
              </a:defRPr>
            </a:lvl1pPr>
          </a:lstStyle>
          <a:p>
            <a:r>
              <a:rPr lang="en-US" dirty="0"/>
              <a:t>© 2015 Public Impact                 	      	OpportunityCulture.org </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dirty="0"/>
          </a:p>
        </p:txBody>
      </p:sp>
      <p:pic>
        <p:nvPicPr>
          <p:cNvPr id="11" name="Picture 2"/>
          <p:cNvPicPr>
            <a:picLocks noChangeAspect="1" noChangeArrowheads="1"/>
          </p:cNvPicPr>
          <p:nvPr userDrawn="1"/>
        </p:nvPicPr>
        <p:blipFill>
          <a:blip r:embed="rId3"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2012485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25507" y="6356351"/>
            <a:ext cx="5894293" cy="365125"/>
          </a:xfrm>
        </p:spPr>
        <p:txBody>
          <a:bodyPr/>
          <a:lstStyle>
            <a:lvl1pPr>
              <a:defRPr>
                <a:solidFill>
                  <a:schemeClr val="tx1"/>
                </a:solidFill>
              </a:defRPr>
            </a:lvl1pPr>
          </a:lstStyle>
          <a:p>
            <a:r>
              <a:rPr lang="en-US" dirty="0"/>
              <a:t>© 2015 Public Impact                 	      	OpportunityCulture.org </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dirty="0"/>
          </a:p>
        </p:txBody>
      </p:sp>
      <p:pic>
        <p:nvPicPr>
          <p:cNvPr id="9" name="Picture 2"/>
          <p:cNvPicPr>
            <a:picLocks noChangeAspect="1" noChangeArrowheads="1"/>
          </p:cNvPicPr>
          <p:nvPr userDrawn="1"/>
        </p:nvPicPr>
        <p:blipFill>
          <a:blip r:embed="rId2"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3513984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8" name="Picture 7"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56351"/>
            <a:ext cx="5562600" cy="365125"/>
          </a:xfrm>
        </p:spPr>
        <p:txBody>
          <a:bodyPr/>
          <a:lstStyle>
            <a:lvl1pPr>
              <a:defRPr>
                <a:solidFill>
                  <a:schemeClr val="tx1"/>
                </a:solidFill>
              </a:defRPr>
            </a:lvl1pPr>
          </a:lstStyle>
          <a:p>
            <a:r>
              <a:rPr lang="en-US"/>
              <a:t>© 2015 Public Impact                 	      	OpportunityCulture.org </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dirty="0"/>
          </a:p>
        </p:txBody>
      </p:sp>
      <p:pic>
        <p:nvPicPr>
          <p:cNvPr id="10" name="Picture 2"/>
          <p:cNvPicPr>
            <a:picLocks noChangeAspect="1" noChangeArrowheads="1"/>
          </p:cNvPicPr>
          <p:nvPr userDrawn="1"/>
        </p:nvPicPr>
        <p:blipFill>
          <a:blip r:embed="rId3"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2810420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56351"/>
            <a:ext cx="5562600" cy="365125"/>
          </a:xfrm>
        </p:spPr>
        <p:txBody>
          <a:bodyPr/>
          <a:lstStyle>
            <a:lvl1pPr>
              <a:defRPr>
                <a:solidFill>
                  <a:schemeClr val="tx1"/>
                </a:solidFill>
              </a:defRPr>
            </a:lvl1pPr>
          </a:lstStyle>
          <a:p>
            <a:r>
              <a:rPr lang="en-US" dirty="0"/>
              <a:t>© 2015 Public Impact                 	      	OpportunityCulture.org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dirty="0"/>
          </a:p>
        </p:txBody>
      </p:sp>
      <p:pic>
        <p:nvPicPr>
          <p:cNvPr id="8" name="Picture 2"/>
          <p:cNvPicPr>
            <a:picLocks noChangeAspect="1" noChangeArrowheads="1"/>
          </p:cNvPicPr>
          <p:nvPr userDrawn="1"/>
        </p:nvPicPr>
        <p:blipFill>
          <a:blip r:embed="rId2"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41508009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e_2">
    <p:spTree>
      <p:nvGrpSpPr>
        <p:cNvPr id="1" name=""/>
        <p:cNvGrpSpPr/>
        <p:nvPr/>
      </p:nvGrpSpPr>
      <p:grpSpPr>
        <a:xfrm>
          <a:off x="0" y="0"/>
          <a:ext cx="0" cy="0"/>
          <a:chOff x="0" y="0"/>
          <a:chExt cx="0" cy="0"/>
        </a:xfrm>
      </p:grpSpPr>
      <p:pic>
        <p:nvPicPr>
          <p:cNvPr id="6" name="Picture 5" descr="PublicImpact_CMYK.jpg"/>
          <p:cNvPicPr>
            <a:picLocks noChangeAspect="1"/>
          </p:cNvPicPr>
          <p:nvPr userDrawn="1"/>
        </p:nvPicPr>
        <p:blipFill>
          <a:blip r:embed="rId2" cstate="print"/>
          <a:stretch>
            <a:fillRect/>
          </a:stretch>
        </p:blipFill>
        <p:spPr>
          <a:xfrm>
            <a:off x="2286000" y="2971800"/>
            <a:ext cx="4572000" cy="1456552"/>
          </a:xfrm>
          <a:prstGeom prst="rect">
            <a:avLst/>
          </a:prstGeom>
        </p:spPr>
      </p:pic>
      <p:sp>
        <p:nvSpPr>
          <p:cNvPr id="7" name="Rectangle 6"/>
          <p:cNvSpPr/>
          <p:nvPr userDrawn="1"/>
        </p:nvSpPr>
        <p:spPr>
          <a:xfrm>
            <a:off x="914400" y="914400"/>
            <a:ext cx="7315200" cy="1754326"/>
          </a:xfrm>
          <a:prstGeom prst="rect">
            <a:avLst/>
          </a:prstGeom>
        </p:spPr>
        <p:txBody>
          <a:bodyPr wrap="square">
            <a:spAutoFit/>
          </a:bodyPr>
          <a:lstStyle/>
          <a:p>
            <a:pPr algn="just"/>
            <a:r>
              <a:rPr lang="en-US" cap="small" dirty="0">
                <a:solidFill>
                  <a:srgbClr val="002060"/>
                </a:solidFill>
                <a:latin typeface="Garamond" pitchFamily="18" charset="0"/>
              </a:rPr>
              <a:t>Public Impact</a:t>
            </a:r>
            <a:r>
              <a:rPr lang="en-US" dirty="0">
                <a:solidFill>
                  <a:srgbClr val="002060"/>
                </a:solidFill>
                <a:latin typeface="Garamond" pitchFamily="18" charset="0"/>
              </a:rPr>
              <a:t> </a:t>
            </a:r>
            <a:r>
              <a:rPr lang="en-US" kern="1200" dirty="0">
                <a:solidFill>
                  <a:srgbClr val="002060"/>
                </a:solidFill>
                <a:latin typeface="+mn-lt"/>
                <a:ea typeface="+mn-ea"/>
                <a:cs typeface="Arial" charset="0"/>
              </a:rPr>
              <a:t>is a national education policy and management consulting firm based in Chapel Hill, N.C. We are a small, growing team of researchers, thought leaders, tool-builders, and on-the-ground consultants who help education leaders and policymakers improve student learning in K-12 education. We believe that if we focus on a core set of promising strategies for change, we can make dramatic improvements for all students.</a:t>
            </a:r>
          </a:p>
        </p:txBody>
      </p:sp>
      <p:sp>
        <p:nvSpPr>
          <p:cNvPr id="5" name="Text Placeholder 4"/>
          <p:cNvSpPr>
            <a:spLocks noGrp="1"/>
          </p:cNvSpPr>
          <p:nvPr>
            <p:ph type="body" sz="quarter" idx="10" hasCustomPrompt="1"/>
          </p:nvPr>
        </p:nvSpPr>
        <p:spPr>
          <a:xfrm>
            <a:off x="1828800" y="4800600"/>
            <a:ext cx="5486400" cy="1600200"/>
          </a:xfrm>
        </p:spPr>
        <p:txBody>
          <a:bodyPr/>
          <a:lstStyle>
            <a:lvl1pPr marL="0" indent="0">
              <a:buNone/>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contact info or other text</a:t>
            </a:r>
          </a:p>
        </p:txBody>
      </p:sp>
    </p:spTree>
    <p:extLst>
      <p:ext uri="{BB962C8B-B14F-4D97-AF65-F5344CB8AC3E}">
        <p14:creationId xmlns:p14="http://schemas.microsoft.com/office/powerpoint/2010/main" val="87566948"/>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e_1">
    <p:spTree>
      <p:nvGrpSpPr>
        <p:cNvPr id="1" name=""/>
        <p:cNvGrpSpPr/>
        <p:nvPr/>
      </p:nvGrpSpPr>
      <p:grpSpPr>
        <a:xfrm>
          <a:off x="0" y="0"/>
          <a:ext cx="0" cy="0"/>
          <a:chOff x="0" y="0"/>
          <a:chExt cx="0" cy="0"/>
        </a:xfrm>
      </p:grpSpPr>
      <p:pic>
        <p:nvPicPr>
          <p:cNvPr id="6" name="Picture 5" descr="PublicImpact_CMYK.jpg"/>
          <p:cNvPicPr>
            <a:picLocks noChangeAspect="1"/>
          </p:cNvPicPr>
          <p:nvPr userDrawn="1"/>
        </p:nvPicPr>
        <p:blipFill>
          <a:blip r:embed="rId2" cstate="print"/>
          <a:stretch>
            <a:fillRect/>
          </a:stretch>
        </p:blipFill>
        <p:spPr>
          <a:xfrm>
            <a:off x="2209800" y="4648200"/>
            <a:ext cx="4572000" cy="1456552"/>
          </a:xfrm>
          <a:prstGeom prst="rect">
            <a:avLst/>
          </a:prstGeom>
        </p:spPr>
      </p:pic>
      <p:sp>
        <p:nvSpPr>
          <p:cNvPr id="4" name="Text Placeholder 4"/>
          <p:cNvSpPr>
            <a:spLocks noGrp="1"/>
          </p:cNvSpPr>
          <p:nvPr>
            <p:ph type="body" sz="quarter" idx="10" hasCustomPrompt="1"/>
          </p:nvPr>
        </p:nvSpPr>
        <p:spPr>
          <a:xfrm>
            <a:off x="1828800" y="1295400"/>
            <a:ext cx="5486400" cy="1600200"/>
          </a:xfrm>
        </p:spPr>
        <p:txBody>
          <a:bodyPr/>
          <a:lstStyle>
            <a:lvl1pPr marL="0" indent="0">
              <a:buNone/>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contact info or other text</a:t>
            </a:r>
          </a:p>
        </p:txBody>
      </p:sp>
    </p:spTree>
    <p:extLst>
      <p:ext uri="{BB962C8B-B14F-4D97-AF65-F5344CB8AC3E}">
        <p14:creationId xmlns:p14="http://schemas.microsoft.com/office/powerpoint/2010/main" val="232501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83780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784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636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4380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29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9590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284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3.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ublic Impact_Horz_V.1a.jpg"/>
          <p:cNvPicPr>
            <a:picLocks noChangeAspect="1"/>
          </p:cNvPicPr>
          <p:nvPr userDrawn="1"/>
        </p:nvPicPr>
        <p:blipFill>
          <a:blip r:embed="rId14" cstate="print"/>
          <a:srcRect b="88662"/>
          <a:stretch>
            <a:fillRect/>
          </a:stretch>
        </p:blipFill>
        <p:spPr>
          <a:xfrm>
            <a:off x="106680" y="76200"/>
            <a:ext cx="8961120" cy="762000"/>
          </a:xfrm>
          <a:prstGeom prst="rect">
            <a:avLst/>
          </a:prstGeom>
        </p:spPr>
      </p:pic>
      <p:pic>
        <p:nvPicPr>
          <p:cNvPr id="7" name="Picture 6"/>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0" y="2601"/>
            <a:ext cx="1295400" cy="818147"/>
          </a:xfrm>
          <a:prstGeom prst="rect">
            <a:avLst/>
          </a:prstGeom>
          <a:noFill/>
        </p:spPr>
      </p:pic>
      <p:sp>
        <p:nvSpPr>
          <p:cNvPr id="9" name="Rectangle 8"/>
          <p:cNvSpPr/>
          <p:nvPr userDrawn="1"/>
        </p:nvSpPr>
        <p:spPr>
          <a:xfrm>
            <a:off x="184673" y="6507480"/>
            <a:ext cx="8883127" cy="27432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0" lang="en-US" sz="1400" b="0" i="0" u="none" strike="noStrike" kern="1200" cap="none" spc="0" normalizeH="0" baseline="0" noProof="0" dirty="0">
                <a:ln>
                  <a:noFill/>
                </a:ln>
                <a:solidFill>
                  <a:prstClr val="black"/>
                </a:solidFill>
                <a:effectLst/>
                <a:uLnTx/>
                <a:uFillTx/>
                <a:latin typeface="+mn-lt"/>
                <a:ea typeface="+mn-ea"/>
                <a:cs typeface="+mn-cs"/>
              </a:rPr>
              <a:t>© 2015 Public Impact 			OpportunityCulture.org 	</a:t>
            </a:r>
            <a:endParaRPr lang="en-US" dirty="0">
              <a:solidFill>
                <a:prstClr val="white"/>
              </a:solidFill>
              <a:latin typeface="Calibri"/>
            </a:endParaRPr>
          </a:p>
        </p:txBody>
      </p:sp>
      <p:sp>
        <p:nvSpPr>
          <p:cNvPr id="10" name="Footer Placeholder 4"/>
          <p:cNvSpPr txBox="1">
            <a:spLocks/>
          </p:cNvSpPr>
          <p:nvPr userDrawn="1"/>
        </p:nvSpPr>
        <p:spPr>
          <a:xfrm>
            <a:off x="3124200" y="647700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latin typeface="Calibri"/>
            </a:endParaRPr>
          </a:p>
        </p:txBody>
      </p:sp>
      <p:sp>
        <p:nvSpPr>
          <p:cNvPr id="16" name="Slide Number Placeholder 5"/>
          <p:cNvSpPr txBox="1">
            <a:spLocks/>
          </p:cNvSpPr>
          <p:nvPr userDrawn="1"/>
        </p:nvSpPr>
        <p:spPr>
          <a:xfrm>
            <a:off x="8534400" y="6477000"/>
            <a:ext cx="381000" cy="365125"/>
          </a:xfrm>
          <a:prstGeom prst="rect">
            <a:avLst/>
          </a:prstGeom>
        </p:spPr>
        <p:txBody>
          <a:bodyPr/>
          <a:lstStyle>
            <a:defPPr>
              <a:defRPr lang="en-US"/>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886A22-0E8C-411E-A09E-05692142F1D7}"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873984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 y="6356351"/>
            <a:ext cx="5562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a:solidFill>
                  <a:schemeClr val="tx1"/>
                </a:solidFill>
              </a:rPr>
              <a:t>© 2015 Public Impact                 	      	OpportunityCulture.org </a:t>
            </a:r>
            <a:endParaRPr lang="en-US" dirty="0"/>
          </a:p>
        </p:txBody>
      </p:sp>
      <p:sp>
        <p:nvSpPr>
          <p:cNvPr id="6" name="Slide Number Placeholder 5"/>
          <p:cNvSpPr>
            <a:spLocks noGrp="1"/>
          </p:cNvSpPr>
          <p:nvPr>
            <p:ph type="sldNum" sz="quarter" idx="4"/>
          </p:nvPr>
        </p:nvSpPr>
        <p:spPr>
          <a:xfrm>
            <a:off x="8305800" y="6356351"/>
            <a:ext cx="381000" cy="365125"/>
          </a:xfrm>
          <a:prstGeom prst="rect">
            <a:avLst/>
          </a:prstGeom>
        </p:spPr>
        <p:txBody>
          <a:bodyPr vert="horz" lIns="91440" tIns="45720" rIns="91440" bIns="45720" rtlCol="0" anchor="ctr"/>
          <a:lstStyle>
            <a:lvl1pPr algn="r">
              <a:defRPr sz="1200">
                <a:solidFill>
                  <a:schemeClr val="tx1"/>
                </a:solidFill>
              </a:defRPr>
            </a:lvl1pPr>
          </a:lstStyle>
          <a:p>
            <a:fld id="{45B7C5AA-47CF-4790-ADB7-B234D9385E97}" type="slidenum">
              <a:rPr lang="en-US" smtClean="0"/>
              <a:pPr/>
              <a:t>‹#›</a:t>
            </a:fld>
            <a:endParaRPr lang="en-US" dirty="0"/>
          </a:p>
        </p:txBody>
      </p:sp>
    </p:spTree>
    <p:extLst>
      <p:ext uri="{BB962C8B-B14F-4D97-AF65-F5344CB8AC3E}">
        <p14:creationId xmlns:p14="http://schemas.microsoft.com/office/powerpoint/2010/main" val="2728752601"/>
      </p:ext>
    </p:extLst>
  </p:cSld>
  <p:clrMap bg1="lt1" tx1="dk1" bg2="lt2" tx2="dk2" accent1="accent1" accent2="accent2" accent3="accent3" accent4="accent4" accent5="accent5" accent6="accent6" hlink="hlink" folHlink="folHlink"/>
  <p:sldLayoutIdLst>
    <p:sldLayoutId id="2147483663"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a:t>© 2013 Public Impact</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a:t>© 2015 Public Impact                 	      	OpportunityCulture.org </a:t>
            </a:r>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solidFill>
              </a:defRPr>
            </a:lvl1pPr>
          </a:lstStyle>
          <a:p>
            <a:fld id="{F1886A22-0E8C-411E-A09E-05692142F1D7}" type="slidenum">
              <a:rPr lang="en-US" smtClean="0"/>
              <a:pPr/>
              <a:t>‹#›</a:t>
            </a:fld>
            <a:endParaRPr lang="en-US" dirty="0"/>
          </a:p>
        </p:txBody>
      </p:sp>
    </p:spTree>
    <p:extLst>
      <p:ext uri="{BB962C8B-B14F-4D97-AF65-F5344CB8AC3E}">
        <p14:creationId xmlns:p14="http://schemas.microsoft.com/office/powerpoint/2010/main" val="42538273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15.xml"/><Relationship Id="rId7" Type="http://schemas.openxmlformats.org/officeDocument/2006/relationships/image" Target="../media/image22.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http://learningforward.org/docs/tools-for-learning-schools/tools8-99.pdf?sfvrsn" TargetMode="External"/><Relationship Id="rId2" Type="http://schemas.openxmlformats.org/officeDocument/2006/relationships/hyperlink" Target="http://www.beyondintractability.org/essay/safe-spaces" TargetMode="External"/><Relationship Id="rId1" Type="http://schemas.openxmlformats.org/officeDocument/2006/relationships/slideLayout" Target="../slideLayouts/slideLayout12.xml"/><Relationship Id="rId5" Type="http://schemas.openxmlformats.org/officeDocument/2006/relationships/hyperlink" Target="http://humanresources.about.com/od/teambuilding/qt/norms_sample.htm" TargetMode="External"/><Relationship Id="rId4" Type="http://schemas.openxmlformats.org/officeDocument/2006/relationships/hyperlink" Target="http://www.data4ss.org/downloads/conditions_for_professional_learning/norms.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2.WMF"/></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133027" y="228600"/>
            <a:ext cx="5867400" cy="11430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2">
                    <a:lumMod val="75000"/>
                  </a:schemeClr>
                </a:solidFill>
                <a:effectLst/>
                <a:uLnTx/>
                <a:uFillTx/>
                <a:latin typeface="+mj-lt"/>
                <a:ea typeface="+mj-ea"/>
                <a:cs typeface="+mj-cs"/>
              </a:rPr>
              <a:t>Multi-Classroom Leadership</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 Placeholder 2"/>
          <p:cNvSpPr>
            <a:spLocks noGrp="1"/>
          </p:cNvSpPr>
          <p:nvPr>
            <p:ph type="body" sz="quarter" idx="13"/>
          </p:nvPr>
        </p:nvSpPr>
        <p:spPr>
          <a:xfrm>
            <a:off x="133027" y="2861440"/>
            <a:ext cx="8001000" cy="533400"/>
          </a:xfrm>
        </p:spPr>
        <p:txBody>
          <a:bodyPr anchor="ctr">
            <a:noAutofit/>
          </a:bodyPr>
          <a:lstStyle/>
          <a:p>
            <a:pPr marL="0" indent="0">
              <a:spcBef>
                <a:spcPts val="0"/>
              </a:spcBef>
            </a:pPr>
            <a:r>
              <a:rPr lang="en-US" sz="3600" b="1" dirty="0">
                <a:solidFill>
                  <a:schemeClr val="tx2">
                    <a:lumMod val="75000"/>
                  </a:schemeClr>
                </a:solidFill>
              </a:rPr>
              <a:t>Launching Leadership</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050" y="0"/>
            <a:ext cx="2647950" cy="1905000"/>
          </a:xfrm>
          <a:prstGeom prst="rect">
            <a:avLst/>
          </a:prstGeom>
        </p:spPr>
      </p:pic>
      <p:pic>
        <p:nvPicPr>
          <p:cNvPr id="9" name="Picture 2" descr="To copy or adapt this material, see OpportunityCulture.org/terms-of-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6755" y="6019800"/>
            <a:ext cx="2667000" cy="45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079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Norms for Behavior</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
        <p:nvSpPr>
          <p:cNvPr id="9" name="Content Placeholder 5"/>
          <p:cNvSpPr txBox="1">
            <a:spLocks/>
          </p:cNvSpPr>
          <p:nvPr/>
        </p:nvSpPr>
        <p:spPr>
          <a:xfrm>
            <a:off x="304800" y="1676400"/>
            <a:ext cx="8382000" cy="37573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5">
                    <a:lumMod val="75000"/>
                  </a:schemeClr>
                </a:solidFill>
              </a:rPr>
              <a:t>Communication</a:t>
            </a:r>
            <a:r>
              <a:rPr lang="en-US" sz="2800" dirty="0"/>
              <a:t> norm examples:</a:t>
            </a:r>
          </a:p>
          <a:p>
            <a:r>
              <a:rPr lang="en-US" sz="2800" dirty="0"/>
              <a:t>Listen without interrupting</a:t>
            </a:r>
          </a:p>
          <a:p>
            <a:r>
              <a:rPr lang="en-US" sz="2800" dirty="0"/>
              <a:t>Empathize with the speaker</a:t>
            </a:r>
          </a:p>
          <a:p>
            <a:r>
              <a:rPr lang="en-US" sz="2800" dirty="0"/>
              <a:t>Ask questions to gain understanding</a:t>
            </a:r>
          </a:p>
          <a:p>
            <a:pPr marL="0" indent="0">
              <a:buFont typeface="Arial" pitchFamily="34" charset="0"/>
              <a:buNone/>
            </a:pPr>
            <a:endParaRPr lang="en-US" sz="4000" dirty="0"/>
          </a:p>
          <a:p>
            <a:endParaRPr lang="en-US" sz="4000" dirty="0"/>
          </a:p>
        </p:txBody>
      </p:sp>
      <p:pic>
        <p:nvPicPr>
          <p:cNvPr id="8194" name="Picture 2" descr="http://clipartsign.com/upload/2016/04/27/communication-clipart.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9918" y="4152151"/>
            <a:ext cx="3504877" cy="2067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31752" y="3824882"/>
            <a:ext cx="5012248" cy="1384995"/>
          </a:xfrm>
          <a:prstGeom prst="rect">
            <a:avLst/>
          </a:prstGeom>
        </p:spPr>
        <p:txBody>
          <a:bodyPr wrap="square">
            <a:spAutoFit/>
          </a:bodyPr>
          <a:lstStyle/>
          <a:p>
            <a:pPr marL="342900" indent="-342900">
              <a:buFont typeface="Arial" panose="020B0604020202020204" pitchFamily="34" charset="0"/>
              <a:buChar char="•"/>
            </a:pPr>
            <a:r>
              <a:rPr lang="en-US" sz="2800" dirty="0"/>
              <a:t>Limit sidebar conversations</a:t>
            </a:r>
          </a:p>
          <a:p>
            <a:pPr marL="342900" indent="-342900">
              <a:buFont typeface="Arial" panose="020B0604020202020204" pitchFamily="34" charset="0"/>
              <a:buChar char="•"/>
            </a:pPr>
            <a:r>
              <a:rPr lang="en-US" sz="2800" dirty="0"/>
              <a:t>Ensure cell phones are on silent</a:t>
            </a:r>
          </a:p>
        </p:txBody>
      </p:sp>
      <p:sp>
        <p:nvSpPr>
          <p:cNvPr id="42" name="TextBox 41"/>
          <p:cNvSpPr txBox="1"/>
          <p:nvPr/>
        </p:nvSpPr>
        <p:spPr>
          <a:xfrm>
            <a:off x="228600" y="6369204"/>
            <a:ext cx="6324600" cy="338554"/>
          </a:xfrm>
          <a:prstGeom prst="rect">
            <a:avLst/>
          </a:prstGeom>
          <a:noFill/>
        </p:spPr>
        <p:txBody>
          <a:bodyPr wrap="square" rtlCol="0">
            <a:spAutoFit/>
          </a:bodyPr>
          <a:lstStyle/>
          <a:p>
            <a:r>
              <a:rPr lang="en-US" sz="1600" dirty="0"/>
              <a:t>© 2016 Public Impact		             OpportunityCulture.org</a:t>
            </a:r>
          </a:p>
        </p:txBody>
      </p:sp>
      <p:sp>
        <p:nvSpPr>
          <p:cNvPr id="43" name="Oval 33"/>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44" name="Oval 32"/>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45" name="Oval 31"/>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46" name="Oval 30"/>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47" name="Oval 29"/>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48" name="Oval 28"/>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49" name="Oval 27"/>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50" name="Oval 26"/>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51" name="Oval 25"/>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52" name="Oval 24"/>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53" name="Oval 23"/>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54" name="Oval 22"/>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55" name="Oval 21"/>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56" name="Oval 20"/>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57" name="Oval 19"/>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58" name="Oval 18"/>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15</a:t>
            </a:r>
          </a:p>
        </p:txBody>
      </p:sp>
      <p:sp>
        <p:nvSpPr>
          <p:cNvPr id="59" name="Oval 17"/>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16</a:t>
            </a:r>
          </a:p>
        </p:txBody>
      </p:sp>
      <p:sp>
        <p:nvSpPr>
          <p:cNvPr id="60" name="Oval 16"/>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17</a:t>
            </a:r>
          </a:p>
        </p:txBody>
      </p:sp>
      <p:sp>
        <p:nvSpPr>
          <p:cNvPr id="61" name="Oval 15"/>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18</a:t>
            </a:r>
          </a:p>
        </p:txBody>
      </p:sp>
      <p:sp>
        <p:nvSpPr>
          <p:cNvPr id="62" name="Oval 14"/>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19</a:t>
            </a:r>
          </a:p>
        </p:txBody>
      </p:sp>
      <p:sp>
        <p:nvSpPr>
          <p:cNvPr id="63" name="Oval 13"/>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20</a:t>
            </a:r>
          </a:p>
        </p:txBody>
      </p:sp>
      <p:sp>
        <p:nvSpPr>
          <p:cNvPr id="64" name="Oval 12"/>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21</a:t>
            </a:r>
          </a:p>
        </p:txBody>
      </p:sp>
      <p:sp>
        <p:nvSpPr>
          <p:cNvPr id="65" name="Oval 11"/>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22</a:t>
            </a:r>
          </a:p>
        </p:txBody>
      </p:sp>
      <p:sp>
        <p:nvSpPr>
          <p:cNvPr id="66" name="Oval 10"/>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23</a:t>
            </a:r>
          </a:p>
        </p:txBody>
      </p:sp>
      <p:sp>
        <p:nvSpPr>
          <p:cNvPr id="67" name="Oval 9"/>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24</a:t>
            </a:r>
          </a:p>
        </p:txBody>
      </p:sp>
      <p:sp>
        <p:nvSpPr>
          <p:cNvPr id="68" name="Oval 8"/>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25</a:t>
            </a:r>
          </a:p>
        </p:txBody>
      </p:sp>
      <p:sp>
        <p:nvSpPr>
          <p:cNvPr id="69" name="Oval 7"/>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26</a:t>
            </a:r>
          </a:p>
        </p:txBody>
      </p:sp>
      <p:sp>
        <p:nvSpPr>
          <p:cNvPr id="70" name="Oval 6"/>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27</a:t>
            </a:r>
          </a:p>
        </p:txBody>
      </p:sp>
      <p:sp>
        <p:nvSpPr>
          <p:cNvPr id="71" name="Oval 5"/>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28</a:t>
            </a:r>
          </a:p>
        </p:txBody>
      </p:sp>
      <p:sp>
        <p:nvSpPr>
          <p:cNvPr id="72" name="Oval 4"/>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29</a:t>
            </a:r>
          </a:p>
        </p:txBody>
      </p:sp>
      <p:sp>
        <p:nvSpPr>
          <p:cNvPr id="73" name="Oval 3"/>
          <p:cNvSpPr>
            <a:spLocks noChangeArrowheads="1"/>
          </p:cNvSpPr>
          <p:nvPr/>
        </p:nvSpPr>
        <p:spPr bwMode="auto">
          <a:xfrm>
            <a:off x="7985125" y="5228927"/>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30</a:t>
            </a:r>
          </a:p>
        </p:txBody>
      </p:sp>
    </p:spTree>
    <p:extLst>
      <p:ext uri="{BB962C8B-B14F-4D97-AF65-F5344CB8AC3E}">
        <p14:creationId xmlns:p14="http://schemas.microsoft.com/office/powerpoint/2010/main" val="417765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73"/>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grpId="0" nodeType="afterEffect">
                                  <p:stCondLst>
                                    <p:cond delay="0"/>
                                  </p:stCondLst>
                                  <p:childTnLst>
                                    <p:set>
                                      <p:cBhvr>
                                        <p:cTn id="19" dur="1" fill="hold">
                                          <p:stCondLst>
                                            <p:cond delay="0"/>
                                          </p:stCondLst>
                                        </p:cTn>
                                        <p:tgtEl>
                                          <p:spTgt spid="73"/>
                                        </p:tgtEl>
                                        <p:attrNameLst>
                                          <p:attrName>style.visibility</p:attrName>
                                        </p:attrNameLst>
                                      </p:cBhvr>
                                      <p:to>
                                        <p:strVal val="hidden"/>
                                      </p:to>
                                    </p:set>
                                  </p:childTnLst>
                                </p:cTn>
                              </p:par>
                            </p:childTnLst>
                          </p:cTn>
                        </p:par>
                        <p:par>
                          <p:cTn id="20" fill="hold">
                            <p:stCondLst>
                              <p:cond delay="0"/>
                            </p:stCondLst>
                            <p:childTnLst>
                              <p:par>
                                <p:cTn id="21" presetID="1" presetClass="exit" presetSubtype="0" fill="hold" grpId="0" nodeType="afterEffect">
                                  <p:stCondLst>
                                    <p:cond delay="1000"/>
                                  </p:stCondLst>
                                  <p:childTnLst>
                                    <p:set>
                                      <p:cBhvr>
                                        <p:cTn id="22" dur="1" fill="hold">
                                          <p:stCondLst>
                                            <p:cond delay="0"/>
                                          </p:stCondLst>
                                        </p:cTn>
                                        <p:tgtEl>
                                          <p:spTgt spid="72"/>
                                        </p:tgtEl>
                                        <p:attrNameLst>
                                          <p:attrName>style.visibility</p:attrName>
                                        </p:attrNameLst>
                                      </p:cBhvr>
                                      <p:to>
                                        <p:strVal val="hidden"/>
                                      </p:to>
                                    </p:set>
                                  </p:childTnLst>
                                </p:cTn>
                              </p:par>
                            </p:childTnLst>
                          </p:cTn>
                        </p:par>
                        <p:par>
                          <p:cTn id="23" fill="hold">
                            <p:stCondLst>
                              <p:cond delay="1000"/>
                            </p:stCondLst>
                            <p:childTnLst>
                              <p:par>
                                <p:cTn id="24" presetID="1" presetClass="exit" presetSubtype="0" fill="hold" grpId="0" nodeType="afterEffect">
                                  <p:stCondLst>
                                    <p:cond delay="1000"/>
                                  </p:stCondLst>
                                  <p:childTnLst>
                                    <p:set>
                                      <p:cBhvr>
                                        <p:cTn id="25" dur="1" fill="hold">
                                          <p:stCondLst>
                                            <p:cond delay="0"/>
                                          </p:stCondLst>
                                        </p:cTn>
                                        <p:tgtEl>
                                          <p:spTgt spid="71"/>
                                        </p:tgtEl>
                                        <p:attrNameLst>
                                          <p:attrName>style.visibility</p:attrName>
                                        </p:attrNameLst>
                                      </p:cBhvr>
                                      <p:to>
                                        <p:strVal val="hidden"/>
                                      </p:to>
                                    </p:set>
                                  </p:childTnLst>
                                </p:cTn>
                              </p:par>
                            </p:childTnLst>
                          </p:cTn>
                        </p:par>
                        <p:par>
                          <p:cTn id="26" fill="hold">
                            <p:stCondLst>
                              <p:cond delay="2000"/>
                            </p:stCondLst>
                            <p:childTnLst>
                              <p:par>
                                <p:cTn id="27" presetID="1" presetClass="exit" presetSubtype="0" fill="hold" grpId="0" nodeType="afterEffect">
                                  <p:stCondLst>
                                    <p:cond delay="1000"/>
                                  </p:stCondLst>
                                  <p:childTnLst>
                                    <p:set>
                                      <p:cBhvr>
                                        <p:cTn id="28" dur="1" fill="hold">
                                          <p:stCondLst>
                                            <p:cond delay="0"/>
                                          </p:stCondLst>
                                        </p:cTn>
                                        <p:tgtEl>
                                          <p:spTgt spid="70"/>
                                        </p:tgtEl>
                                        <p:attrNameLst>
                                          <p:attrName>style.visibility</p:attrName>
                                        </p:attrNameLst>
                                      </p:cBhvr>
                                      <p:to>
                                        <p:strVal val="hidden"/>
                                      </p:to>
                                    </p:set>
                                  </p:childTnLst>
                                </p:cTn>
                              </p:par>
                            </p:childTnLst>
                          </p:cTn>
                        </p:par>
                        <p:par>
                          <p:cTn id="29" fill="hold">
                            <p:stCondLst>
                              <p:cond delay="3000"/>
                            </p:stCondLst>
                            <p:childTnLst>
                              <p:par>
                                <p:cTn id="30" presetID="1" presetClass="exit" presetSubtype="0" fill="hold" grpId="0" nodeType="afterEffect">
                                  <p:stCondLst>
                                    <p:cond delay="1000"/>
                                  </p:stCondLst>
                                  <p:childTnLst>
                                    <p:set>
                                      <p:cBhvr>
                                        <p:cTn id="31" dur="1" fill="hold">
                                          <p:stCondLst>
                                            <p:cond delay="0"/>
                                          </p:stCondLst>
                                        </p:cTn>
                                        <p:tgtEl>
                                          <p:spTgt spid="69"/>
                                        </p:tgtEl>
                                        <p:attrNameLst>
                                          <p:attrName>style.visibility</p:attrName>
                                        </p:attrNameLst>
                                      </p:cBhvr>
                                      <p:to>
                                        <p:strVal val="hidden"/>
                                      </p:to>
                                    </p:set>
                                  </p:childTnLst>
                                </p:cTn>
                              </p:par>
                            </p:childTnLst>
                          </p:cTn>
                        </p:par>
                        <p:par>
                          <p:cTn id="32" fill="hold">
                            <p:stCondLst>
                              <p:cond delay="4000"/>
                            </p:stCondLst>
                            <p:childTnLst>
                              <p:par>
                                <p:cTn id="33" presetID="1" presetClass="exit" presetSubtype="0" fill="hold" grpId="0" nodeType="afterEffect">
                                  <p:stCondLst>
                                    <p:cond delay="1000"/>
                                  </p:stCondLst>
                                  <p:childTnLst>
                                    <p:set>
                                      <p:cBhvr>
                                        <p:cTn id="34" dur="1" fill="hold">
                                          <p:stCondLst>
                                            <p:cond delay="0"/>
                                          </p:stCondLst>
                                        </p:cTn>
                                        <p:tgtEl>
                                          <p:spTgt spid="68"/>
                                        </p:tgtEl>
                                        <p:attrNameLst>
                                          <p:attrName>style.visibility</p:attrName>
                                        </p:attrNameLst>
                                      </p:cBhvr>
                                      <p:to>
                                        <p:strVal val="hidden"/>
                                      </p:to>
                                    </p:set>
                                  </p:childTnLst>
                                </p:cTn>
                              </p:par>
                            </p:childTnLst>
                          </p:cTn>
                        </p:par>
                        <p:par>
                          <p:cTn id="35" fill="hold">
                            <p:stCondLst>
                              <p:cond delay="5000"/>
                            </p:stCondLst>
                            <p:childTnLst>
                              <p:par>
                                <p:cTn id="36" presetID="1" presetClass="exit" presetSubtype="0" fill="hold" grpId="0" nodeType="afterEffect">
                                  <p:stCondLst>
                                    <p:cond delay="1000"/>
                                  </p:stCondLst>
                                  <p:childTnLst>
                                    <p:set>
                                      <p:cBhvr>
                                        <p:cTn id="37" dur="1" fill="hold">
                                          <p:stCondLst>
                                            <p:cond delay="0"/>
                                          </p:stCondLst>
                                        </p:cTn>
                                        <p:tgtEl>
                                          <p:spTgt spid="67"/>
                                        </p:tgtEl>
                                        <p:attrNameLst>
                                          <p:attrName>style.visibility</p:attrName>
                                        </p:attrNameLst>
                                      </p:cBhvr>
                                      <p:to>
                                        <p:strVal val="hidden"/>
                                      </p:to>
                                    </p:set>
                                  </p:childTnLst>
                                </p:cTn>
                              </p:par>
                            </p:childTnLst>
                          </p:cTn>
                        </p:par>
                        <p:par>
                          <p:cTn id="38" fill="hold">
                            <p:stCondLst>
                              <p:cond delay="6000"/>
                            </p:stCondLst>
                            <p:childTnLst>
                              <p:par>
                                <p:cTn id="39" presetID="1" presetClass="exit" presetSubtype="0" fill="hold" grpId="0" nodeType="afterEffect">
                                  <p:stCondLst>
                                    <p:cond delay="1000"/>
                                  </p:stCondLst>
                                  <p:childTnLst>
                                    <p:set>
                                      <p:cBhvr>
                                        <p:cTn id="40" dur="1" fill="hold">
                                          <p:stCondLst>
                                            <p:cond delay="0"/>
                                          </p:stCondLst>
                                        </p:cTn>
                                        <p:tgtEl>
                                          <p:spTgt spid="66"/>
                                        </p:tgtEl>
                                        <p:attrNameLst>
                                          <p:attrName>style.visibility</p:attrName>
                                        </p:attrNameLst>
                                      </p:cBhvr>
                                      <p:to>
                                        <p:strVal val="hidden"/>
                                      </p:to>
                                    </p:set>
                                  </p:childTnLst>
                                </p:cTn>
                              </p:par>
                            </p:childTnLst>
                          </p:cTn>
                        </p:par>
                        <p:par>
                          <p:cTn id="41" fill="hold">
                            <p:stCondLst>
                              <p:cond delay="7000"/>
                            </p:stCondLst>
                            <p:childTnLst>
                              <p:par>
                                <p:cTn id="42" presetID="1" presetClass="exit" presetSubtype="0" fill="hold" grpId="0" nodeType="afterEffect">
                                  <p:stCondLst>
                                    <p:cond delay="1000"/>
                                  </p:stCondLst>
                                  <p:childTnLst>
                                    <p:set>
                                      <p:cBhvr>
                                        <p:cTn id="43" dur="1" fill="hold">
                                          <p:stCondLst>
                                            <p:cond delay="0"/>
                                          </p:stCondLst>
                                        </p:cTn>
                                        <p:tgtEl>
                                          <p:spTgt spid="65"/>
                                        </p:tgtEl>
                                        <p:attrNameLst>
                                          <p:attrName>style.visibility</p:attrName>
                                        </p:attrNameLst>
                                      </p:cBhvr>
                                      <p:to>
                                        <p:strVal val="hidden"/>
                                      </p:to>
                                    </p:set>
                                  </p:childTnLst>
                                </p:cTn>
                              </p:par>
                            </p:childTnLst>
                          </p:cTn>
                        </p:par>
                        <p:par>
                          <p:cTn id="44" fill="hold">
                            <p:stCondLst>
                              <p:cond delay="8000"/>
                            </p:stCondLst>
                            <p:childTnLst>
                              <p:par>
                                <p:cTn id="45" presetID="1" presetClass="exit" presetSubtype="0" fill="hold" grpId="0" nodeType="afterEffect">
                                  <p:stCondLst>
                                    <p:cond delay="1000"/>
                                  </p:stCondLst>
                                  <p:childTnLst>
                                    <p:set>
                                      <p:cBhvr>
                                        <p:cTn id="46" dur="1" fill="hold">
                                          <p:stCondLst>
                                            <p:cond delay="0"/>
                                          </p:stCondLst>
                                        </p:cTn>
                                        <p:tgtEl>
                                          <p:spTgt spid="64"/>
                                        </p:tgtEl>
                                        <p:attrNameLst>
                                          <p:attrName>style.visibility</p:attrName>
                                        </p:attrNameLst>
                                      </p:cBhvr>
                                      <p:to>
                                        <p:strVal val="hidden"/>
                                      </p:to>
                                    </p:set>
                                  </p:childTnLst>
                                </p:cTn>
                              </p:par>
                            </p:childTnLst>
                          </p:cTn>
                        </p:par>
                        <p:par>
                          <p:cTn id="47" fill="hold">
                            <p:stCondLst>
                              <p:cond delay="9000"/>
                            </p:stCondLst>
                            <p:childTnLst>
                              <p:par>
                                <p:cTn id="48" presetID="1" presetClass="exit" presetSubtype="0" fill="hold" grpId="0" nodeType="afterEffect">
                                  <p:stCondLst>
                                    <p:cond delay="1000"/>
                                  </p:stCondLst>
                                  <p:childTnLst>
                                    <p:set>
                                      <p:cBhvr>
                                        <p:cTn id="49" dur="1" fill="hold">
                                          <p:stCondLst>
                                            <p:cond delay="0"/>
                                          </p:stCondLst>
                                        </p:cTn>
                                        <p:tgtEl>
                                          <p:spTgt spid="63"/>
                                        </p:tgtEl>
                                        <p:attrNameLst>
                                          <p:attrName>style.visibility</p:attrName>
                                        </p:attrNameLst>
                                      </p:cBhvr>
                                      <p:to>
                                        <p:strVal val="hidden"/>
                                      </p:to>
                                    </p:set>
                                  </p:childTnLst>
                                </p:cTn>
                              </p:par>
                            </p:childTnLst>
                          </p:cTn>
                        </p:par>
                        <p:par>
                          <p:cTn id="50" fill="hold">
                            <p:stCondLst>
                              <p:cond delay="10000"/>
                            </p:stCondLst>
                            <p:childTnLst>
                              <p:par>
                                <p:cTn id="51" presetID="1" presetClass="exit" presetSubtype="0" fill="hold" grpId="0" nodeType="afterEffect">
                                  <p:stCondLst>
                                    <p:cond delay="1000"/>
                                  </p:stCondLst>
                                  <p:childTnLst>
                                    <p:set>
                                      <p:cBhvr>
                                        <p:cTn id="52" dur="1" fill="hold">
                                          <p:stCondLst>
                                            <p:cond delay="0"/>
                                          </p:stCondLst>
                                        </p:cTn>
                                        <p:tgtEl>
                                          <p:spTgt spid="62"/>
                                        </p:tgtEl>
                                        <p:attrNameLst>
                                          <p:attrName>style.visibility</p:attrName>
                                        </p:attrNameLst>
                                      </p:cBhvr>
                                      <p:to>
                                        <p:strVal val="hidden"/>
                                      </p:to>
                                    </p:set>
                                  </p:childTnLst>
                                </p:cTn>
                              </p:par>
                            </p:childTnLst>
                          </p:cTn>
                        </p:par>
                        <p:par>
                          <p:cTn id="53" fill="hold">
                            <p:stCondLst>
                              <p:cond delay="11000"/>
                            </p:stCondLst>
                            <p:childTnLst>
                              <p:par>
                                <p:cTn id="54" presetID="1" presetClass="exit" presetSubtype="0" fill="hold" grpId="0" nodeType="afterEffect">
                                  <p:stCondLst>
                                    <p:cond delay="1000"/>
                                  </p:stCondLst>
                                  <p:childTnLst>
                                    <p:set>
                                      <p:cBhvr>
                                        <p:cTn id="55" dur="1" fill="hold">
                                          <p:stCondLst>
                                            <p:cond delay="0"/>
                                          </p:stCondLst>
                                        </p:cTn>
                                        <p:tgtEl>
                                          <p:spTgt spid="61"/>
                                        </p:tgtEl>
                                        <p:attrNameLst>
                                          <p:attrName>style.visibility</p:attrName>
                                        </p:attrNameLst>
                                      </p:cBhvr>
                                      <p:to>
                                        <p:strVal val="hidden"/>
                                      </p:to>
                                    </p:set>
                                  </p:childTnLst>
                                </p:cTn>
                              </p:par>
                            </p:childTnLst>
                          </p:cTn>
                        </p:par>
                        <p:par>
                          <p:cTn id="56" fill="hold">
                            <p:stCondLst>
                              <p:cond delay="12000"/>
                            </p:stCondLst>
                            <p:childTnLst>
                              <p:par>
                                <p:cTn id="57" presetID="1" presetClass="exit" presetSubtype="0" fill="hold" grpId="0" nodeType="afterEffect">
                                  <p:stCondLst>
                                    <p:cond delay="1000"/>
                                  </p:stCondLst>
                                  <p:childTnLst>
                                    <p:set>
                                      <p:cBhvr>
                                        <p:cTn id="58" dur="1" fill="hold">
                                          <p:stCondLst>
                                            <p:cond delay="0"/>
                                          </p:stCondLst>
                                        </p:cTn>
                                        <p:tgtEl>
                                          <p:spTgt spid="60"/>
                                        </p:tgtEl>
                                        <p:attrNameLst>
                                          <p:attrName>style.visibility</p:attrName>
                                        </p:attrNameLst>
                                      </p:cBhvr>
                                      <p:to>
                                        <p:strVal val="hidden"/>
                                      </p:to>
                                    </p:set>
                                  </p:childTnLst>
                                </p:cTn>
                              </p:par>
                            </p:childTnLst>
                          </p:cTn>
                        </p:par>
                        <p:par>
                          <p:cTn id="59" fill="hold">
                            <p:stCondLst>
                              <p:cond delay="13000"/>
                            </p:stCondLst>
                            <p:childTnLst>
                              <p:par>
                                <p:cTn id="60" presetID="1" presetClass="exit" presetSubtype="0" fill="hold" grpId="0" nodeType="afterEffect">
                                  <p:stCondLst>
                                    <p:cond delay="1000"/>
                                  </p:stCondLst>
                                  <p:childTnLst>
                                    <p:set>
                                      <p:cBhvr>
                                        <p:cTn id="61" dur="1" fill="hold">
                                          <p:stCondLst>
                                            <p:cond delay="0"/>
                                          </p:stCondLst>
                                        </p:cTn>
                                        <p:tgtEl>
                                          <p:spTgt spid="59"/>
                                        </p:tgtEl>
                                        <p:attrNameLst>
                                          <p:attrName>style.visibility</p:attrName>
                                        </p:attrNameLst>
                                      </p:cBhvr>
                                      <p:to>
                                        <p:strVal val="hidden"/>
                                      </p:to>
                                    </p:set>
                                  </p:childTnLst>
                                </p:cTn>
                              </p:par>
                            </p:childTnLst>
                          </p:cTn>
                        </p:par>
                        <p:par>
                          <p:cTn id="62" fill="hold">
                            <p:stCondLst>
                              <p:cond delay="14000"/>
                            </p:stCondLst>
                            <p:childTnLst>
                              <p:par>
                                <p:cTn id="63" presetID="1" presetClass="exit" presetSubtype="0" fill="hold" grpId="0" nodeType="afterEffect">
                                  <p:stCondLst>
                                    <p:cond delay="1000"/>
                                  </p:stCondLst>
                                  <p:childTnLst>
                                    <p:set>
                                      <p:cBhvr>
                                        <p:cTn id="64" dur="1" fill="hold">
                                          <p:stCondLst>
                                            <p:cond delay="0"/>
                                          </p:stCondLst>
                                        </p:cTn>
                                        <p:tgtEl>
                                          <p:spTgt spid="58"/>
                                        </p:tgtEl>
                                        <p:attrNameLst>
                                          <p:attrName>style.visibility</p:attrName>
                                        </p:attrNameLst>
                                      </p:cBhvr>
                                      <p:to>
                                        <p:strVal val="hidden"/>
                                      </p:to>
                                    </p:set>
                                  </p:childTnLst>
                                </p:cTn>
                              </p:par>
                            </p:childTnLst>
                          </p:cTn>
                        </p:par>
                        <p:par>
                          <p:cTn id="65" fill="hold">
                            <p:stCondLst>
                              <p:cond delay="15000"/>
                            </p:stCondLst>
                            <p:childTnLst>
                              <p:par>
                                <p:cTn id="66" presetID="1" presetClass="exit" presetSubtype="0" fill="hold" grpId="0" nodeType="afterEffect">
                                  <p:stCondLst>
                                    <p:cond delay="1000"/>
                                  </p:stCondLst>
                                  <p:childTnLst>
                                    <p:set>
                                      <p:cBhvr>
                                        <p:cTn id="67" dur="1" fill="hold">
                                          <p:stCondLst>
                                            <p:cond delay="0"/>
                                          </p:stCondLst>
                                        </p:cTn>
                                        <p:tgtEl>
                                          <p:spTgt spid="57"/>
                                        </p:tgtEl>
                                        <p:attrNameLst>
                                          <p:attrName>style.visibility</p:attrName>
                                        </p:attrNameLst>
                                      </p:cBhvr>
                                      <p:to>
                                        <p:strVal val="hidden"/>
                                      </p:to>
                                    </p:set>
                                  </p:childTnLst>
                                </p:cTn>
                              </p:par>
                            </p:childTnLst>
                          </p:cTn>
                        </p:par>
                        <p:par>
                          <p:cTn id="68" fill="hold">
                            <p:stCondLst>
                              <p:cond delay="16000"/>
                            </p:stCondLst>
                            <p:childTnLst>
                              <p:par>
                                <p:cTn id="69" presetID="1" presetClass="exit" presetSubtype="0" fill="hold" grpId="0" nodeType="afterEffect">
                                  <p:stCondLst>
                                    <p:cond delay="1000"/>
                                  </p:stCondLst>
                                  <p:childTnLst>
                                    <p:set>
                                      <p:cBhvr>
                                        <p:cTn id="70" dur="1" fill="hold">
                                          <p:stCondLst>
                                            <p:cond delay="0"/>
                                          </p:stCondLst>
                                        </p:cTn>
                                        <p:tgtEl>
                                          <p:spTgt spid="56"/>
                                        </p:tgtEl>
                                        <p:attrNameLst>
                                          <p:attrName>style.visibility</p:attrName>
                                        </p:attrNameLst>
                                      </p:cBhvr>
                                      <p:to>
                                        <p:strVal val="hidden"/>
                                      </p:to>
                                    </p:set>
                                  </p:childTnLst>
                                </p:cTn>
                              </p:par>
                            </p:childTnLst>
                          </p:cTn>
                        </p:par>
                        <p:par>
                          <p:cTn id="71" fill="hold">
                            <p:stCondLst>
                              <p:cond delay="17000"/>
                            </p:stCondLst>
                            <p:childTnLst>
                              <p:par>
                                <p:cTn id="72" presetID="1" presetClass="exit" presetSubtype="0" fill="hold" grpId="0" nodeType="afterEffect">
                                  <p:stCondLst>
                                    <p:cond delay="1000"/>
                                  </p:stCondLst>
                                  <p:childTnLst>
                                    <p:set>
                                      <p:cBhvr>
                                        <p:cTn id="73" dur="1" fill="hold">
                                          <p:stCondLst>
                                            <p:cond delay="0"/>
                                          </p:stCondLst>
                                        </p:cTn>
                                        <p:tgtEl>
                                          <p:spTgt spid="55"/>
                                        </p:tgtEl>
                                        <p:attrNameLst>
                                          <p:attrName>style.visibility</p:attrName>
                                        </p:attrNameLst>
                                      </p:cBhvr>
                                      <p:to>
                                        <p:strVal val="hidden"/>
                                      </p:to>
                                    </p:set>
                                  </p:childTnLst>
                                </p:cTn>
                              </p:par>
                            </p:childTnLst>
                          </p:cTn>
                        </p:par>
                        <p:par>
                          <p:cTn id="74" fill="hold">
                            <p:stCondLst>
                              <p:cond delay="18000"/>
                            </p:stCondLst>
                            <p:childTnLst>
                              <p:par>
                                <p:cTn id="75" presetID="1" presetClass="exit" presetSubtype="0" fill="hold" grpId="0" nodeType="afterEffect">
                                  <p:stCondLst>
                                    <p:cond delay="1000"/>
                                  </p:stCondLst>
                                  <p:childTnLst>
                                    <p:set>
                                      <p:cBhvr>
                                        <p:cTn id="76" dur="1" fill="hold">
                                          <p:stCondLst>
                                            <p:cond delay="0"/>
                                          </p:stCondLst>
                                        </p:cTn>
                                        <p:tgtEl>
                                          <p:spTgt spid="54"/>
                                        </p:tgtEl>
                                        <p:attrNameLst>
                                          <p:attrName>style.visibility</p:attrName>
                                        </p:attrNameLst>
                                      </p:cBhvr>
                                      <p:to>
                                        <p:strVal val="hidden"/>
                                      </p:to>
                                    </p:set>
                                  </p:childTnLst>
                                </p:cTn>
                              </p:par>
                            </p:childTnLst>
                          </p:cTn>
                        </p:par>
                        <p:par>
                          <p:cTn id="77" fill="hold">
                            <p:stCondLst>
                              <p:cond delay="19000"/>
                            </p:stCondLst>
                            <p:childTnLst>
                              <p:par>
                                <p:cTn id="78" presetID="1" presetClass="exit" presetSubtype="0" fill="hold" grpId="0" nodeType="afterEffect">
                                  <p:stCondLst>
                                    <p:cond delay="1000"/>
                                  </p:stCondLst>
                                  <p:childTnLst>
                                    <p:set>
                                      <p:cBhvr>
                                        <p:cTn id="79" dur="1" fill="hold">
                                          <p:stCondLst>
                                            <p:cond delay="0"/>
                                          </p:stCondLst>
                                        </p:cTn>
                                        <p:tgtEl>
                                          <p:spTgt spid="53"/>
                                        </p:tgtEl>
                                        <p:attrNameLst>
                                          <p:attrName>style.visibility</p:attrName>
                                        </p:attrNameLst>
                                      </p:cBhvr>
                                      <p:to>
                                        <p:strVal val="hidden"/>
                                      </p:to>
                                    </p:set>
                                  </p:childTnLst>
                                </p:cTn>
                              </p:par>
                            </p:childTnLst>
                          </p:cTn>
                        </p:par>
                        <p:par>
                          <p:cTn id="80" fill="hold">
                            <p:stCondLst>
                              <p:cond delay="20000"/>
                            </p:stCondLst>
                            <p:childTnLst>
                              <p:par>
                                <p:cTn id="81" presetID="1" presetClass="exit" presetSubtype="0" fill="hold" grpId="0" nodeType="afterEffect">
                                  <p:stCondLst>
                                    <p:cond delay="1000"/>
                                  </p:stCondLst>
                                  <p:childTnLst>
                                    <p:set>
                                      <p:cBhvr>
                                        <p:cTn id="82" dur="1" fill="hold">
                                          <p:stCondLst>
                                            <p:cond delay="0"/>
                                          </p:stCondLst>
                                        </p:cTn>
                                        <p:tgtEl>
                                          <p:spTgt spid="52"/>
                                        </p:tgtEl>
                                        <p:attrNameLst>
                                          <p:attrName>style.visibility</p:attrName>
                                        </p:attrNameLst>
                                      </p:cBhvr>
                                      <p:to>
                                        <p:strVal val="hidden"/>
                                      </p:to>
                                    </p:set>
                                  </p:childTnLst>
                                </p:cTn>
                              </p:par>
                            </p:childTnLst>
                          </p:cTn>
                        </p:par>
                        <p:par>
                          <p:cTn id="83" fill="hold">
                            <p:stCondLst>
                              <p:cond delay="21000"/>
                            </p:stCondLst>
                            <p:childTnLst>
                              <p:par>
                                <p:cTn id="84" presetID="1" presetClass="exit" presetSubtype="0" fill="hold" grpId="0" nodeType="afterEffect">
                                  <p:stCondLst>
                                    <p:cond delay="1000"/>
                                  </p:stCondLst>
                                  <p:childTnLst>
                                    <p:set>
                                      <p:cBhvr>
                                        <p:cTn id="85" dur="1" fill="hold">
                                          <p:stCondLst>
                                            <p:cond delay="0"/>
                                          </p:stCondLst>
                                        </p:cTn>
                                        <p:tgtEl>
                                          <p:spTgt spid="51"/>
                                        </p:tgtEl>
                                        <p:attrNameLst>
                                          <p:attrName>style.visibility</p:attrName>
                                        </p:attrNameLst>
                                      </p:cBhvr>
                                      <p:to>
                                        <p:strVal val="hidden"/>
                                      </p:to>
                                    </p:set>
                                  </p:childTnLst>
                                </p:cTn>
                              </p:par>
                            </p:childTnLst>
                          </p:cTn>
                        </p:par>
                        <p:par>
                          <p:cTn id="86" fill="hold">
                            <p:stCondLst>
                              <p:cond delay="22000"/>
                            </p:stCondLst>
                            <p:childTnLst>
                              <p:par>
                                <p:cTn id="87" presetID="1" presetClass="exit" presetSubtype="0" fill="hold" grpId="0" nodeType="afterEffect">
                                  <p:stCondLst>
                                    <p:cond delay="1000"/>
                                  </p:stCondLst>
                                  <p:childTnLst>
                                    <p:set>
                                      <p:cBhvr>
                                        <p:cTn id="88" dur="1" fill="hold">
                                          <p:stCondLst>
                                            <p:cond delay="0"/>
                                          </p:stCondLst>
                                        </p:cTn>
                                        <p:tgtEl>
                                          <p:spTgt spid="50"/>
                                        </p:tgtEl>
                                        <p:attrNameLst>
                                          <p:attrName>style.visibility</p:attrName>
                                        </p:attrNameLst>
                                      </p:cBhvr>
                                      <p:to>
                                        <p:strVal val="hidden"/>
                                      </p:to>
                                    </p:set>
                                  </p:childTnLst>
                                </p:cTn>
                              </p:par>
                            </p:childTnLst>
                          </p:cTn>
                        </p:par>
                        <p:par>
                          <p:cTn id="89" fill="hold">
                            <p:stCondLst>
                              <p:cond delay="23000"/>
                            </p:stCondLst>
                            <p:childTnLst>
                              <p:par>
                                <p:cTn id="90" presetID="1" presetClass="exit" presetSubtype="0" fill="hold" grpId="0" nodeType="afterEffect">
                                  <p:stCondLst>
                                    <p:cond delay="1000"/>
                                  </p:stCondLst>
                                  <p:childTnLst>
                                    <p:set>
                                      <p:cBhvr>
                                        <p:cTn id="91" dur="1" fill="hold">
                                          <p:stCondLst>
                                            <p:cond delay="0"/>
                                          </p:stCondLst>
                                        </p:cTn>
                                        <p:tgtEl>
                                          <p:spTgt spid="49"/>
                                        </p:tgtEl>
                                        <p:attrNameLst>
                                          <p:attrName>style.visibility</p:attrName>
                                        </p:attrNameLst>
                                      </p:cBhvr>
                                      <p:to>
                                        <p:strVal val="hidden"/>
                                      </p:to>
                                    </p:set>
                                  </p:childTnLst>
                                </p:cTn>
                              </p:par>
                            </p:childTnLst>
                          </p:cTn>
                        </p:par>
                        <p:par>
                          <p:cTn id="92" fill="hold">
                            <p:stCondLst>
                              <p:cond delay="24000"/>
                            </p:stCondLst>
                            <p:childTnLst>
                              <p:par>
                                <p:cTn id="93" presetID="1" presetClass="exit" presetSubtype="0" fill="hold" grpId="0" nodeType="afterEffect">
                                  <p:stCondLst>
                                    <p:cond delay="1000"/>
                                  </p:stCondLst>
                                  <p:childTnLst>
                                    <p:set>
                                      <p:cBhvr>
                                        <p:cTn id="94" dur="1" fill="hold">
                                          <p:stCondLst>
                                            <p:cond delay="0"/>
                                          </p:stCondLst>
                                        </p:cTn>
                                        <p:tgtEl>
                                          <p:spTgt spid="48"/>
                                        </p:tgtEl>
                                        <p:attrNameLst>
                                          <p:attrName>style.visibility</p:attrName>
                                        </p:attrNameLst>
                                      </p:cBhvr>
                                      <p:to>
                                        <p:strVal val="hidden"/>
                                      </p:to>
                                    </p:set>
                                  </p:childTnLst>
                                </p:cTn>
                              </p:par>
                            </p:childTnLst>
                          </p:cTn>
                        </p:par>
                        <p:par>
                          <p:cTn id="95" fill="hold">
                            <p:stCondLst>
                              <p:cond delay="25000"/>
                            </p:stCondLst>
                            <p:childTnLst>
                              <p:par>
                                <p:cTn id="96" presetID="1" presetClass="exit" presetSubtype="0" fill="hold" grpId="0" nodeType="afterEffect">
                                  <p:stCondLst>
                                    <p:cond delay="1000"/>
                                  </p:stCondLst>
                                  <p:childTnLst>
                                    <p:set>
                                      <p:cBhvr>
                                        <p:cTn id="97" dur="1" fill="hold">
                                          <p:stCondLst>
                                            <p:cond delay="0"/>
                                          </p:stCondLst>
                                        </p:cTn>
                                        <p:tgtEl>
                                          <p:spTgt spid="47"/>
                                        </p:tgtEl>
                                        <p:attrNameLst>
                                          <p:attrName>style.visibility</p:attrName>
                                        </p:attrNameLst>
                                      </p:cBhvr>
                                      <p:to>
                                        <p:strVal val="hidden"/>
                                      </p:to>
                                    </p:set>
                                  </p:childTnLst>
                                </p:cTn>
                              </p:par>
                            </p:childTnLst>
                          </p:cTn>
                        </p:par>
                        <p:par>
                          <p:cTn id="98" fill="hold">
                            <p:stCondLst>
                              <p:cond delay="26000"/>
                            </p:stCondLst>
                            <p:childTnLst>
                              <p:par>
                                <p:cTn id="99" presetID="1" presetClass="exit" presetSubtype="0" fill="hold" grpId="0" nodeType="afterEffect">
                                  <p:stCondLst>
                                    <p:cond delay="1000"/>
                                  </p:stCondLst>
                                  <p:childTnLst>
                                    <p:set>
                                      <p:cBhvr>
                                        <p:cTn id="100" dur="1" fill="hold">
                                          <p:stCondLst>
                                            <p:cond delay="0"/>
                                          </p:stCondLst>
                                        </p:cTn>
                                        <p:tgtEl>
                                          <p:spTgt spid="46"/>
                                        </p:tgtEl>
                                        <p:attrNameLst>
                                          <p:attrName>style.visibility</p:attrName>
                                        </p:attrNameLst>
                                      </p:cBhvr>
                                      <p:to>
                                        <p:strVal val="hidden"/>
                                      </p:to>
                                    </p:set>
                                  </p:childTnLst>
                                </p:cTn>
                              </p:par>
                            </p:childTnLst>
                          </p:cTn>
                        </p:par>
                        <p:par>
                          <p:cTn id="101" fill="hold">
                            <p:stCondLst>
                              <p:cond delay="27000"/>
                            </p:stCondLst>
                            <p:childTnLst>
                              <p:par>
                                <p:cTn id="102" presetID="1" presetClass="exit" presetSubtype="0" fill="hold" grpId="0" nodeType="afterEffect">
                                  <p:stCondLst>
                                    <p:cond delay="1000"/>
                                  </p:stCondLst>
                                  <p:childTnLst>
                                    <p:set>
                                      <p:cBhvr>
                                        <p:cTn id="103" dur="1" fill="hold">
                                          <p:stCondLst>
                                            <p:cond delay="0"/>
                                          </p:stCondLst>
                                        </p:cTn>
                                        <p:tgtEl>
                                          <p:spTgt spid="45"/>
                                        </p:tgtEl>
                                        <p:attrNameLst>
                                          <p:attrName>style.visibility</p:attrName>
                                        </p:attrNameLst>
                                      </p:cBhvr>
                                      <p:to>
                                        <p:strVal val="hidden"/>
                                      </p:to>
                                    </p:set>
                                  </p:childTnLst>
                                </p:cTn>
                              </p:par>
                            </p:childTnLst>
                          </p:cTn>
                        </p:par>
                        <p:par>
                          <p:cTn id="104" fill="hold">
                            <p:stCondLst>
                              <p:cond delay="28000"/>
                            </p:stCondLst>
                            <p:childTnLst>
                              <p:par>
                                <p:cTn id="105" presetID="1" presetClass="exit"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73"/>
                  </p:tgtEl>
                </p:cond>
              </p:nextCondLst>
            </p:seq>
          </p:childTnLst>
        </p:cTn>
      </p:par>
    </p:tnLst>
    <p:bldLst>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tse1.mm.bing.net/th?id=OIP.Mbc52a5c8f6e1643b4d17901ba9af42e5H0"/>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3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740692" y="2973805"/>
            <a:ext cx="3565108" cy="356510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Norms for Behavior</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9" name="Content Placeholder 5"/>
          <p:cNvSpPr txBox="1">
            <a:spLocks/>
          </p:cNvSpPr>
          <p:nvPr/>
        </p:nvSpPr>
        <p:spPr>
          <a:xfrm>
            <a:off x="272716" y="1587861"/>
            <a:ext cx="6128084" cy="46361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5">
                    <a:lumMod val="75000"/>
                  </a:schemeClr>
                </a:solidFill>
              </a:rPr>
              <a:t>Participation</a:t>
            </a:r>
            <a:r>
              <a:rPr lang="en-US" sz="2800" dirty="0"/>
              <a:t> norm examples:</a:t>
            </a:r>
          </a:p>
          <a:p>
            <a:r>
              <a:rPr lang="en-US" sz="2800" dirty="0"/>
              <a:t>All opinions are heard</a:t>
            </a:r>
          </a:p>
          <a:p>
            <a:r>
              <a:rPr lang="en-US" sz="2800" dirty="0"/>
              <a:t>Speak up!</a:t>
            </a:r>
          </a:p>
          <a:p>
            <a:r>
              <a:rPr lang="en-US" sz="2800" dirty="0"/>
              <a:t>Invite the contributions of every team member</a:t>
            </a:r>
          </a:p>
          <a:p>
            <a:r>
              <a:rPr lang="en-US" sz="2800" dirty="0"/>
              <a:t>Participation is a right and a responsibility</a:t>
            </a:r>
          </a:p>
          <a:p>
            <a:r>
              <a:rPr lang="en-US" sz="2800" dirty="0"/>
              <a:t>Check your own airtime</a:t>
            </a:r>
            <a:endParaRPr lang="en-US" sz="4000" dirty="0"/>
          </a:p>
          <a:p>
            <a:endParaRPr lang="en-US" sz="4000" dirty="0"/>
          </a:p>
        </p:txBody>
      </p:sp>
      <p:sp>
        <p:nvSpPr>
          <p:cNvPr id="11" name="Oval 33"/>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12" name="Oval 32"/>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13" name="Oval 31"/>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14" name="Oval 30"/>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5" name="Oval 29"/>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6" name="Oval 28"/>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7" name="Oval 27"/>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8" name="Oval 26"/>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9" name="Oval 25"/>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20" name="Oval 24"/>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21" name="Oval 23"/>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22" name="Oval 22"/>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23" name="Oval 21"/>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24" name="Oval 20"/>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25" name="Oval 19"/>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26" name="Oval 18"/>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15</a:t>
            </a:r>
          </a:p>
        </p:txBody>
      </p:sp>
      <p:sp>
        <p:nvSpPr>
          <p:cNvPr id="27" name="Oval 17"/>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16</a:t>
            </a:r>
          </a:p>
        </p:txBody>
      </p:sp>
      <p:sp>
        <p:nvSpPr>
          <p:cNvPr id="28" name="Oval 16"/>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17</a:t>
            </a:r>
          </a:p>
        </p:txBody>
      </p:sp>
      <p:sp>
        <p:nvSpPr>
          <p:cNvPr id="29" name="Oval 15"/>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18</a:t>
            </a:r>
          </a:p>
        </p:txBody>
      </p:sp>
      <p:sp>
        <p:nvSpPr>
          <p:cNvPr id="30" name="Oval 14"/>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19</a:t>
            </a:r>
          </a:p>
        </p:txBody>
      </p:sp>
      <p:sp>
        <p:nvSpPr>
          <p:cNvPr id="31" name="Oval 13"/>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20</a:t>
            </a:r>
          </a:p>
        </p:txBody>
      </p:sp>
      <p:sp>
        <p:nvSpPr>
          <p:cNvPr id="32" name="Oval 12"/>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21</a:t>
            </a:r>
          </a:p>
        </p:txBody>
      </p:sp>
      <p:sp>
        <p:nvSpPr>
          <p:cNvPr id="33" name="Oval 11"/>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22</a:t>
            </a:r>
          </a:p>
        </p:txBody>
      </p:sp>
      <p:sp>
        <p:nvSpPr>
          <p:cNvPr id="34" name="Oval 10"/>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23</a:t>
            </a:r>
          </a:p>
        </p:txBody>
      </p:sp>
      <p:sp>
        <p:nvSpPr>
          <p:cNvPr id="35" name="Oval 9"/>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24</a:t>
            </a:r>
          </a:p>
        </p:txBody>
      </p:sp>
      <p:sp>
        <p:nvSpPr>
          <p:cNvPr id="36" name="Oval 8"/>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25</a:t>
            </a:r>
          </a:p>
        </p:txBody>
      </p:sp>
      <p:sp>
        <p:nvSpPr>
          <p:cNvPr id="37" name="Oval 7"/>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26</a:t>
            </a:r>
          </a:p>
        </p:txBody>
      </p:sp>
      <p:sp>
        <p:nvSpPr>
          <p:cNvPr id="38" name="Oval 6"/>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27</a:t>
            </a:r>
          </a:p>
        </p:txBody>
      </p:sp>
      <p:sp>
        <p:nvSpPr>
          <p:cNvPr id="39" name="Oval 5"/>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28</a:t>
            </a:r>
          </a:p>
        </p:txBody>
      </p:sp>
      <p:sp>
        <p:nvSpPr>
          <p:cNvPr id="40" name="Oval 4"/>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4400"/>
              <a:t>29</a:t>
            </a:r>
          </a:p>
        </p:txBody>
      </p:sp>
      <p:sp>
        <p:nvSpPr>
          <p:cNvPr id="41" name="Oval 3"/>
          <p:cNvSpPr>
            <a:spLocks noChangeArrowheads="1"/>
          </p:cNvSpPr>
          <p:nvPr/>
        </p:nvSpPr>
        <p:spPr bwMode="auto">
          <a:xfrm>
            <a:off x="7985125" y="5342173"/>
            <a:ext cx="930275" cy="881882"/>
          </a:xfrm>
          <a:prstGeom prst="ellipse">
            <a:avLst/>
          </a:prstGeom>
          <a:solidFill>
            <a:srgbClr val="6699FF"/>
          </a:solidFill>
          <a:ln w="28575">
            <a:solidFill>
              <a:schemeClr val="tx1"/>
            </a:solidFill>
            <a:round/>
            <a:headEnd/>
            <a:tailEnd/>
          </a:ln>
          <a:effectLst/>
        </p:spPr>
        <p:txBody>
          <a:bodyPr wrap="none" anchor="ctr"/>
          <a:lstStyle/>
          <a:p>
            <a:pPr algn="ctr"/>
            <a:r>
              <a:rPr lang="en-GB" sz="2400" dirty="0"/>
              <a:t>30</a:t>
            </a:r>
            <a:endParaRPr lang="en-GB" sz="4400" dirty="0"/>
          </a:p>
        </p:txBody>
      </p:sp>
      <p:sp>
        <p:nvSpPr>
          <p:cNvPr id="42" name="TextBox 41"/>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Tree>
    <p:extLst>
      <p:ext uri="{BB962C8B-B14F-4D97-AF65-F5344CB8AC3E}">
        <p14:creationId xmlns:p14="http://schemas.microsoft.com/office/powerpoint/2010/main" val="216054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grpId="0" nodeType="afterEffect">
                                  <p:stCondLst>
                                    <p:cond delay="1000"/>
                                  </p:stCondLst>
                                  <p:childTnLst>
                                    <p:set>
                                      <p:cBhvr>
                                        <p:cTn id="19" dur="1" fill="hold">
                                          <p:stCondLst>
                                            <p:cond delay="0"/>
                                          </p:stCondLst>
                                        </p:cTn>
                                        <p:tgtEl>
                                          <p:spTgt spid="41"/>
                                        </p:tgtEl>
                                        <p:attrNameLst>
                                          <p:attrName>style.visibility</p:attrName>
                                        </p:attrNameLst>
                                      </p:cBhvr>
                                      <p:to>
                                        <p:strVal val="hidden"/>
                                      </p:to>
                                    </p:set>
                                  </p:childTnLst>
                                </p:cTn>
                              </p:par>
                            </p:childTnLst>
                          </p:cTn>
                        </p:par>
                        <p:par>
                          <p:cTn id="20" fill="hold">
                            <p:stCondLst>
                              <p:cond delay="1000"/>
                            </p:stCondLst>
                            <p:childTnLst>
                              <p:par>
                                <p:cTn id="21" presetID="1" presetClass="exit" presetSubtype="0" fill="hold" grpId="0" nodeType="afterEffect">
                                  <p:stCondLst>
                                    <p:cond delay="1000"/>
                                  </p:stCondLst>
                                  <p:childTnLst>
                                    <p:set>
                                      <p:cBhvr>
                                        <p:cTn id="22" dur="1" fill="hold">
                                          <p:stCondLst>
                                            <p:cond delay="0"/>
                                          </p:stCondLst>
                                        </p:cTn>
                                        <p:tgtEl>
                                          <p:spTgt spid="40"/>
                                        </p:tgtEl>
                                        <p:attrNameLst>
                                          <p:attrName>style.visibility</p:attrName>
                                        </p:attrNameLst>
                                      </p:cBhvr>
                                      <p:to>
                                        <p:strVal val="hidden"/>
                                      </p:to>
                                    </p:set>
                                  </p:childTnLst>
                                </p:cTn>
                              </p:par>
                            </p:childTnLst>
                          </p:cTn>
                        </p:par>
                        <p:par>
                          <p:cTn id="23" fill="hold">
                            <p:stCondLst>
                              <p:cond delay="2000"/>
                            </p:stCondLst>
                            <p:childTnLst>
                              <p:par>
                                <p:cTn id="24" presetID="1" presetClass="exit" presetSubtype="0" fill="hold" grpId="0" nodeType="afterEffect">
                                  <p:stCondLst>
                                    <p:cond delay="1000"/>
                                  </p:stCondLst>
                                  <p:childTnLst>
                                    <p:set>
                                      <p:cBhvr>
                                        <p:cTn id="25" dur="1" fill="hold">
                                          <p:stCondLst>
                                            <p:cond delay="0"/>
                                          </p:stCondLst>
                                        </p:cTn>
                                        <p:tgtEl>
                                          <p:spTgt spid="39"/>
                                        </p:tgtEl>
                                        <p:attrNameLst>
                                          <p:attrName>style.visibility</p:attrName>
                                        </p:attrNameLst>
                                      </p:cBhvr>
                                      <p:to>
                                        <p:strVal val="hidden"/>
                                      </p:to>
                                    </p:set>
                                  </p:childTnLst>
                                </p:cTn>
                              </p:par>
                            </p:childTnLst>
                          </p:cTn>
                        </p:par>
                        <p:par>
                          <p:cTn id="26" fill="hold">
                            <p:stCondLst>
                              <p:cond delay="3000"/>
                            </p:stCondLst>
                            <p:childTnLst>
                              <p:par>
                                <p:cTn id="27" presetID="1" presetClass="exit" presetSubtype="0" fill="hold" grpId="0" nodeType="afterEffect">
                                  <p:stCondLst>
                                    <p:cond delay="1000"/>
                                  </p:stCondLst>
                                  <p:childTnLst>
                                    <p:set>
                                      <p:cBhvr>
                                        <p:cTn id="28" dur="1" fill="hold">
                                          <p:stCondLst>
                                            <p:cond delay="0"/>
                                          </p:stCondLst>
                                        </p:cTn>
                                        <p:tgtEl>
                                          <p:spTgt spid="38"/>
                                        </p:tgtEl>
                                        <p:attrNameLst>
                                          <p:attrName>style.visibility</p:attrName>
                                        </p:attrNameLst>
                                      </p:cBhvr>
                                      <p:to>
                                        <p:strVal val="hidden"/>
                                      </p:to>
                                    </p:set>
                                  </p:childTnLst>
                                </p:cTn>
                              </p:par>
                            </p:childTnLst>
                          </p:cTn>
                        </p:par>
                        <p:par>
                          <p:cTn id="29" fill="hold">
                            <p:stCondLst>
                              <p:cond delay="4000"/>
                            </p:stCondLst>
                            <p:childTnLst>
                              <p:par>
                                <p:cTn id="30" presetID="1" presetClass="exit" presetSubtype="0" fill="hold" grpId="0" nodeType="afterEffect">
                                  <p:stCondLst>
                                    <p:cond delay="1000"/>
                                  </p:stCondLst>
                                  <p:childTnLst>
                                    <p:set>
                                      <p:cBhvr>
                                        <p:cTn id="31" dur="1" fill="hold">
                                          <p:stCondLst>
                                            <p:cond delay="0"/>
                                          </p:stCondLst>
                                        </p:cTn>
                                        <p:tgtEl>
                                          <p:spTgt spid="37"/>
                                        </p:tgtEl>
                                        <p:attrNameLst>
                                          <p:attrName>style.visibility</p:attrName>
                                        </p:attrNameLst>
                                      </p:cBhvr>
                                      <p:to>
                                        <p:strVal val="hidden"/>
                                      </p:to>
                                    </p:set>
                                  </p:childTnLst>
                                </p:cTn>
                              </p:par>
                            </p:childTnLst>
                          </p:cTn>
                        </p:par>
                        <p:par>
                          <p:cTn id="32" fill="hold">
                            <p:stCondLst>
                              <p:cond delay="5000"/>
                            </p:stCondLst>
                            <p:childTnLst>
                              <p:par>
                                <p:cTn id="33" presetID="1" presetClass="exit" presetSubtype="0" fill="hold" grpId="0" nodeType="afterEffect">
                                  <p:stCondLst>
                                    <p:cond delay="1000"/>
                                  </p:stCondLst>
                                  <p:childTnLst>
                                    <p:set>
                                      <p:cBhvr>
                                        <p:cTn id="34" dur="1" fill="hold">
                                          <p:stCondLst>
                                            <p:cond delay="0"/>
                                          </p:stCondLst>
                                        </p:cTn>
                                        <p:tgtEl>
                                          <p:spTgt spid="36"/>
                                        </p:tgtEl>
                                        <p:attrNameLst>
                                          <p:attrName>style.visibility</p:attrName>
                                        </p:attrNameLst>
                                      </p:cBhvr>
                                      <p:to>
                                        <p:strVal val="hidden"/>
                                      </p:to>
                                    </p:set>
                                  </p:childTnLst>
                                </p:cTn>
                              </p:par>
                            </p:childTnLst>
                          </p:cTn>
                        </p:par>
                        <p:par>
                          <p:cTn id="35" fill="hold">
                            <p:stCondLst>
                              <p:cond delay="6000"/>
                            </p:stCondLst>
                            <p:childTnLst>
                              <p:par>
                                <p:cTn id="36" presetID="1" presetClass="exit" presetSubtype="0" fill="hold" grpId="0" nodeType="afterEffect">
                                  <p:stCondLst>
                                    <p:cond delay="1000"/>
                                  </p:stCondLst>
                                  <p:childTnLst>
                                    <p:set>
                                      <p:cBhvr>
                                        <p:cTn id="37" dur="1" fill="hold">
                                          <p:stCondLst>
                                            <p:cond delay="0"/>
                                          </p:stCondLst>
                                        </p:cTn>
                                        <p:tgtEl>
                                          <p:spTgt spid="35"/>
                                        </p:tgtEl>
                                        <p:attrNameLst>
                                          <p:attrName>style.visibility</p:attrName>
                                        </p:attrNameLst>
                                      </p:cBhvr>
                                      <p:to>
                                        <p:strVal val="hidden"/>
                                      </p:to>
                                    </p:set>
                                  </p:childTnLst>
                                </p:cTn>
                              </p:par>
                            </p:childTnLst>
                          </p:cTn>
                        </p:par>
                        <p:par>
                          <p:cTn id="38" fill="hold">
                            <p:stCondLst>
                              <p:cond delay="7000"/>
                            </p:stCondLst>
                            <p:childTnLst>
                              <p:par>
                                <p:cTn id="39" presetID="1" presetClass="exit" presetSubtype="0" fill="hold" grpId="0" nodeType="afterEffect">
                                  <p:stCondLst>
                                    <p:cond delay="1000"/>
                                  </p:stCondLst>
                                  <p:childTnLst>
                                    <p:set>
                                      <p:cBhvr>
                                        <p:cTn id="40" dur="1" fill="hold">
                                          <p:stCondLst>
                                            <p:cond delay="0"/>
                                          </p:stCondLst>
                                        </p:cTn>
                                        <p:tgtEl>
                                          <p:spTgt spid="34"/>
                                        </p:tgtEl>
                                        <p:attrNameLst>
                                          <p:attrName>style.visibility</p:attrName>
                                        </p:attrNameLst>
                                      </p:cBhvr>
                                      <p:to>
                                        <p:strVal val="hidden"/>
                                      </p:to>
                                    </p:set>
                                  </p:childTnLst>
                                </p:cTn>
                              </p:par>
                            </p:childTnLst>
                          </p:cTn>
                        </p:par>
                        <p:par>
                          <p:cTn id="41" fill="hold">
                            <p:stCondLst>
                              <p:cond delay="8000"/>
                            </p:stCondLst>
                            <p:childTnLst>
                              <p:par>
                                <p:cTn id="42" presetID="1" presetClass="exit" presetSubtype="0" fill="hold" grpId="0" nodeType="afterEffect">
                                  <p:stCondLst>
                                    <p:cond delay="1000"/>
                                  </p:stCondLst>
                                  <p:childTnLst>
                                    <p:set>
                                      <p:cBhvr>
                                        <p:cTn id="43" dur="1" fill="hold">
                                          <p:stCondLst>
                                            <p:cond delay="0"/>
                                          </p:stCondLst>
                                        </p:cTn>
                                        <p:tgtEl>
                                          <p:spTgt spid="33"/>
                                        </p:tgtEl>
                                        <p:attrNameLst>
                                          <p:attrName>style.visibility</p:attrName>
                                        </p:attrNameLst>
                                      </p:cBhvr>
                                      <p:to>
                                        <p:strVal val="hidden"/>
                                      </p:to>
                                    </p:set>
                                  </p:childTnLst>
                                </p:cTn>
                              </p:par>
                            </p:childTnLst>
                          </p:cTn>
                        </p:par>
                        <p:par>
                          <p:cTn id="44" fill="hold">
                            <p:stCondLst>
                              <p:cond delay="9000"/>
                            </p:stCondLst>
                            <p:childTnLst>
                              <p:par>
                                <p:cTn id="45" presetID="1" presetClass="exit" presetSubtype="0" fill="hold" grpId="0" nodeType="afterEffect">
                                  <p:stCondLst>
                                    <p:cond delay="1000"/>
                                  </p:stCondLst>
                                  <p:childTnLst>
                                    <p:set>
                                      <p:cBhvr>
                                        <p:cTn id="46" dur="1" fill="hold">
                                          <p:stCondLst>
                                            <p:cond delay="0"/>
                                          </p:stCondLst>
                                        </p:cTn>
                                        <p:tgtEl>
                                          <p:spTgt spid="32"/>
                                        </p:tgtEl>
                                        <p:attrNameLst>
                                          <p:attrName>style.visibility</p:attrName>
                                        </p:attrNameLst>
                                      </p:cBhvr>
                                      <p:to>
                                        <p:strVal val="hidden"/>
                                      </p:to>
                                    </p:set>
                                  </p:childTnLst>
                                </p:cTn>
                              </p:par>
                            </p:childTnLst>
                          </p:cTn>
                        </p:par>
                        <p:par>
                          <p:cTn id="47" fill="hold">
                            <p:stCondLst>
                              <p:cond delay="10000"/>
                            </p:stCondLst>
                            <p:childTnLst>
                              <p:par>
                                <p:cTn id="48" presetID="1" presetClass="exit" presetSubtype="0" fill="hold" grpId="0" nodeType="afterEffect">
                                  <p:stCondLst>
                                    <p:cond delay="1000"/>
                                  </p:stCondLst>
                                  <p:childTnLst>
                                    <p:set>
                                      <p:cBhvr>
                                        <p:cTn id="49" dur="1" fill="hold">
                                          <p:stCondLst>
                                            <p:cond delay="0"/>
                                          </p:stCondLst>
                                        </p:cTn>
                                        <p:tgtEl>
                                          <p:spTgt spid="31"/>
                                        </p:tgtEl>
                                        <p:attrNameLst>
                                          <p:attrName>style.visibility</p:attrName>
                                        </p:attrNameLst>
                                      </p:cBhvr>
                                      <p:to>
                                        <p:strVal val="hidden"/>
                                      </p:to>
                                    </p:set>
                                  </p:childTnLst>
                                </p:cTn>
                              </p:par>
                            </p:childTnLst>
                          </p:cTn>
                        </p:par>
                        <p:par>
                          <p:cTn id="50" fill="hold">
                            <p:stCondLst>
                              <p:cond delay="11000"/>
                            </p:stCondLst>
                            <p:childTnLst>
                              <p:par>
                                <p:cTn id="51" presetID="1" presetClass="exit" presetSubtype="0" fill="hold" grpId="0" nodeType="afterEffect">
                                  <p:stCondLst>
                                    <p:cond delay="1000"/>
                                  </p:stCondLst>
                                  <p:childTnLst>
                                    <p:set>
                                      <p:cBhvr>
                                        <p:cTn id="52" dur="1" fill="hold">
                                          <p:stCondLst>
                                            <p:cond delay="0"/>
                                          </p:stCondLst>
                                        </p:cTn>
                                        <p:tgtEl>
                                          <p:spTgt spid="30"/>
                                        </p:tgtEl>
                                        <p:attrNameLst>
                                          <p:attrName>style.visibility</p:attrName>
                                        </p:attrNameLst>
                                      </p:cBhvr>
                                      <p:to>
                                        <p:strVal val="hidden"/>
                                      </p:to>
                                    </p:set>
                                  </p:childTnLst>
                                </p:cTn>
                              </p:par>
                            </p:childTnLst>
                          </p:cTn>
                        </p:par>
                        <p:par>
                          <p:cTn id="53" fill="hold">
                            <p:stCondLst>
                              <p:cond delay="12000"/>
                            </p:stCondLst>
                            <p:childTnLst>
                              <p:par>
                                <p:cTn id="54" presetID="1" presetClass="exit" presetSubtype="0" fill="hold" grpId="0" nodeType="afterEffect">
                                  <p:stCondLst>
                                    <p:cond delay="1000"/>
                                  </p:stCondLst>
                                  <p:childTnLst>
                                    <p:set>
                                      <p:cBhvr>
                                        <p:cTn id="55" dur="1" fill="hold">
                                          <p:stCondLst>
                                            <p:cond delay="0"/>
                                          </p:stCondLst>
                                        </p:cTn>
                                        <p:tgtEl>
                                          <p:spTgt spid="29"/>
                                        </p:tgtEl>
                                        <p:attrNameLst>
                                          <p:attrName>style.visibility</p:attrName>
                                        </p:attrNameLst>
                                      </p:cBhvr>
                                      <p:to>
                                        <p:strVal val="hidden"/>
                                      </p:to>
                                    </p:set>
                                  </p:childTnLst>
                                </p:cTn>
                              </p:par>
                            </p:childTnLst>
                          </p:cTn>
                        </p:par>
                        <p:par>
                          <p:cTn id="56" fill="hold">
                            <p:stCondLst>
                              <p:cond delay="13000"/>
                            </p:stCondLst>
                            <p:childTnLst>
                              <p:par>
                                <p:cTn id="57" presetID="1" presetClass="exit" presetSubtype="0" fill="hold" grpId="0" nodeType="afterEffect">
                                  <p:stCondLst>
                                    <p:cond delay="1000"/>
                                  </p:stCondLst>
                                  <p:childTnLst>
                                    <p:set>
                                      <p:cBhvr>
                                        <p:cTn id="58" dur="1" fill="hold">
                                          <p:stCondLst>
                                            <p:cond delay="0"/>
                                          </p:stCondLst>
                                        </p:cTn>
                                        <p:tgtEl>
                                          <p:spTgt spid="28"/>
                                        </p:tgtEl>
                                        <p:attrNameLst>
                                          <p:attrName>style.visibility</p:attrName>
                                        </p:attrNameLst>
                                      </p:cBhvr>
                                      <p:to>
                                        <p:strVal val="hidden"/>
                                      </p:to>
                                    </p:set>
                                  </p:childTnLst>
                                </p:cTn>
                              </p:par>
                            </p:childTnLst>
                          </p:cTn>
                        </p:par>
                        <p:par>
                          <p:cTn id="59" fill="hold">
                            <p:stCondLst>
                              <p:cond delay="14000"/>
                            </p:stCondLst>
                            <p:childTnLst>
                              <p:par>
                                <p:cTn id="60" presetID="1" presetClass="exit" presetSubtype="0" fill="hold" grpId="0" nodeType="afterEffect">
                                  <p:stCondLst>
                                    <p:cond delay="1000"/>
                                  </p:stCondLst>
                                  <p:childTnLst>
                                    <p:set>
                                      <p:cBhvr>
                                        <p:cTn id="61" dur="1" fill="hold">
                                          <p:stCondLst>
                                            <p:cond delay="0"/>
                                          </p:stCondLst>
                                        </p:cTn>
                                        <p:tgtEl>
                                          <p:spTgt spid="27"/>
                                        </p:tgtEl>
                                        <p:attrNameLst>
                                          <p:attrName>style.visibility</p:attrName>
                                        </p:attrNameLst>
                                      </p:cBhvr>
                                      <p:to>
                                        <p:strVal val="hidden"/>
                                      </p:to>
                                    </p:set>
                                  </p:childTnLst>
                                </p:cTn>
                              </p:par>
                            </p:childTnLst>
                          </p:cTn>
                        </p:par>
                        <p:par>
                          <p:cTn id="62" fill="hold">
                            <p:stCondLst>
                              <p:cond delay="15000"/>
                            </p:stCondLst>
                            <p:childTnLst>
                              <p:par>
                                <p:cTn id="63" presetID="1" presetClass="exit" presetSubtype="0" fill="hold" grpId="0" nodeType="afterEffect">
                                  <p:stCondLst>
                                    <p:cond delay="1000"/>
                                  </p:stCondLst>
                                  <p:childTnLst>
                                    <p:set>
                                      <p:cBhvr>
                                        <p:cTn id="64" dur="1" fill="hold">
                                          <p:stCondLst>
                                            <p:cond delay="0"/>
                                          </p:stCondLst>
                                        </p:cTn>
                                        <p:tgtEl>
                                          <p:spTgt spid="26"/>
                                        </p:tgtEl>
                                        <p:attrNameLst>
                                          <p:attrName>style.visibility</p:attrName>
                                        </p:attrNameLst>
                                      </p:cBhvr>
                                      <p:to>
                                        <p:strVal val="hidden"/>
                                      </p:to>
                                    </p:set>
                                  </p:childTnLst>
                                </p:cTn>
                              </p:par>
                            </p:childTnLst>
                          </p:cTn>
                        </p:par>
                        <p:par>
                          <p:cTn id="65" fill="hold">
                            <p:stCondLst>
                              <p:cond delay="16000"/>
                            </p:stCondLst>
                            <p:childTnLst>
                              <p:par>
                                <p:cTn id="66" presetID="1" presetClass="exit" presetSubtype="0" fill="hold" grpId="0" nodeType="afterEffect">
                                  <p:stCondLst>
                                    <p:cond delay="1000"/>
                                  </p:stCondLst>
                                  <p:childTnLst>
                                    <p:set>
                                      <p:cBhvr>
                                        <p:cTn id="67" dur="1" fill="hold">
                                          <p:stCondLst>
                                            <p:cond delay="0"/>
                                          </p:stCondLst>
                                        </p:cTn>
                                        <p:tgtEl>
                                          <p:spTgt spid="25"/>
                                        </p:tgtEl>
                                        <p:attrNameLst>
                                          <p:attrName>style.visibility</p:attrName>
                                        </p:attrNameLst>
                                      </p:cBhvr>
                                      <p:to>
                                        <p:strVal val="hidden"/>
                                      </p:to>
                                    </p:set>
                                  </p:childTnLst>
                                </p:cTn>
                              </p:par>
                            </p:childTnLst>
                          </p:cTn>
                        </p:par>
                        <p:par>
                          <p:cTn id="68" fill="hold">
                            <p:stCondLst>
                              <p:cond delay="17000"/>
                            </p:stCondLst>
                            <p:childTnLst>
                              <p:par>
                                <p:cTn id="69" presetID="1" presetClass="exit" presetSubtype="0" fill="hold" grpId="0" nodeType="afterEffect">
                                  <p:stCondLst>
                                    <p:cond delay="1000"/>
                                  </p:stCondLst>
                                  <p:childTnLst>
                                    <p:set>
                                      <p:cBhvr>
                                        <p:cTn id="70" dur="1" fill="hold">
                                          <p:stCondLst>
                                            <p:cond delay="0"/>
                                          </p:stCondLst>
                                        </p:cTn>
                                        <p:tgtEl>
                                          <p:spTgt spid="24"/>
                                        </p:tgtEl>
                                        <p:attrNameLst>
                                          <p:attrName>style.visibility</p:attrName>
                                        </p:attrNameLst>
                                      </p:cBhvr>
                                      <p:to>
                                        <p:strVal val="hidden"/>
                                      </p:to>
                                    </p:set>
                                  </p:childTnLst>
                                </p:cTn>
                              </p:par>
                            </p:childTnLst>
                          </p:cTn>
                        </p:par>
                        <p:par>
                          <p:cTn id="71" fill="hold">
                            <p:stCondLst>
                              <p:cond delay="18000"/>
                            </p:stCondLst>
                            <p:childTnLst>
                              <p:par>
                                <p:cTn id="72" presetID="1" presetClass="exit" presetSubtype="0" fill="hold" grpId="0" nodeType="afterEffect">
                                  <p:stCondLst>
                                    <p:cond delay="1000"/>
                                  </p:stCondLst>
                                  <p:childTnLst>
                                    <p:set>
                                      <p:cBhvr>
                                        <p:cTn id="73" dur="1" fill="hold">
                                          <p:stCondLst>
                                            <p:cond delay="0"/>
                                          </p:stCondLst>
                                        </p:cTn>
                                        <p:tgtEl>
                                          <p:spTgt spid="23"/>
                                        </p:tgtEl>
                                        <p:attrNameLst>
                                          <p:attrName>style.visibility</p:attrName>
                                        </p:attrNameLst>
                                      </p:cBhvr>
                                      <p:to>
                                        <p:strVal val="hidden"/>
                                      </p:to>
                                    </p:set>
                                  </p:childTnLst>
                                </p:cTn>
                              </p:par>
                            </p:childTnLst>
                          </p:cTn>
                        </p:par>
                        <p:par>
                          <p:cTn id="74" fill="hold">
                            <p:stCondLst>
                              <p:cond delay="19000"/>
                            </p:stCondLst>
                            <p:childTnLst>
                              <p:par>
                                <p:cTn id="75" presetID="1" presetClass="exit" presetSubtype="0" fill="hold" grpId="0" nodeType="afterEffect">
                                  <p:stCondLst>
                                    <p:cond delay="1000"/>
                                  </p:stCondLst>
                                  <p:childTnLst>
                                    <p:set>
                                      <p:cBhvr>
                                        <p:cTn id="76" dur="1" fill="hold">
                                          <p:stCondLst>
                                            <p:cond delay="0"/>
                                          </p:stCondLst>
                                        </p:cTn>
                                        <p:tgtEl>
                                          <p:spTgt spid="22"/>
                                        </p:tgtEl>
                                        <p:attrNameLst>
                                          <p:attrName>style.visibility</p:attrName>
                                        </p:attrNameLst>
                                      </p:cBhvr>
                                      <p:to>
                                        <p:strVal val="hidden"/>
                                      </p:to>
                                    </p:set>
                                  </p:childTnLst>
                                </p:cTn>
                              </p:par>
                            </p:childTnLst>
                          </p:cTn>
                        </p:par>
                        <p:par>
                          <p:cTn id="77" fill="hold">
                            <p:stCondLst>
                              <p:cond delay="20000"/>
                            </p:stCondLst>
                            <p:childTnLst>
                              <p:par>
                                <p:cTn id="78" presetID="1" presetClass="exit" presetSubtype="0" fill="hold" grpId="0" nodeType="afterEffect">
                                  <p:stCondLst>
                                    <p:cond delay="1000"/>
                                  </p:stCondLst>
                                  <p:childTnLst>
                                    <p:set>
                                      <p:cBhvr>
                                        <p:cTn id="79" dur="1" fill="hold">
                                          <p:stCondLst>
                                            <p:cond delay="0"/>
                                          </p:stCondLst>
                                        </p:cTn>
                                        <p:tgtEl>
                                          <p:spTgt spid="21"/>
                                        </p:tgtEl>
                                        <p:attrNameLst>
                                          <p:attrName>style.visibility</p:attrName>
                                        </p:attrNameLst>
                                      </p:cBhvr>
                                      <p:to>
                                        <p:strVal val="hidden"/>
                                      </p:to>
                                    </p:set>
                                  </p:childTnLst>
                                </p:cTn>
                              </p:par>
                            </p:childTnLst>
                          </p:cTn>
                        </p:par>
                        <p:par>
                          <p:cTn id="80" fill="hold">
                            <p:stCondLst>
                              <p:cond delay="21000"/>
                            </p:stCondLst>
                            <p:childTnLst>
                              <p:par>
                                <p:cTn id="81" presetID="1" presetClass="exit" presetSubtype="0" fill="hold" grpId="0" nodeType="afterEffect">
                                  <p:stCondLst>
                                    <p:cond delay="1000"/>
                                  </p:stCondLst>
                                  <p:childTnLst>
                                    <p:set>
                                      <p:cBhvr>
                                        <p:cTn id="82" dur="1" fill="hold">
                                          <p:stCondLst>
                                            <p:cond delay="0"/>
                                          </p:stCondLst>
                                        </p:cTn>
                                        <p:tgtEl>
                                          <p:spTgt spid="20"/>
                                        </p:tgtEl>
                                        <p:attrNameLst>
                                          <p:attrName>style.visibility</p:attrName>
                                        </p:attrNameLst>
                                      </p:cBhvr>
                                      <p:to>
                                        <p:strVal val="hidden"/>
                                      </p:to>
                                    </p:set>
                                  </p:childTnLst>
                                </p:cTn>
                              </p:par>
                            </p:childTnLst>
                          </p:cTn>
                        </p:par>
                        <p:par>
                          <p:cTn id="83" fill="hold">
                            <p:stCondLst>
                              <p:cond delay="22000"/>
                            </p:stCondLst>
                            <p:childTnLst>
                              <p:par>
                                <p:cTn id="84" presetID="1" presetClass="exit" presetSubtype="0" fill="hold" grpId="0" nodeType="afterEffect">
                                  <p:stCondLst>
                                    <p:cond delay="1000"/>
                                  </p:stCondLst>
                                  <p:childTnLst>
                                    <p:set>
                                      <p:cBhvr>
                                        <p:cTn id="85" dur="1" fill="hold">
                                          <p:stCondLst>
                                            <p:cond delay="0"/>
                                          </p:stCondLst>
                                        </p:cTn>
                                        <p:tgtEl>
                                          <p:spTgt spid="19"/>
                                        </p:tgtEl>
                                        <p:attrNameLst>
                                          <p:attrName>style.visibility</p:attrName>
                                        </p:attrNameLst>
                                      </p:cBhvr>
                                      <p:to>
                                        <p:strVal val="hidden"/>
                                      </p:to>
                                    </p:set>
                                  </p:childTnLst>
                                </p:cTn>
                              </p:par>
                            </p:childTnLst>
                          </p:cTn>
                        </p:par>
                        <p:par>
                          <p:cTn id="86" fill="hold">
                            <p:stCondLst>
                              <p:cond delay="23000"/>
                            </p:stCondLst>
                            <p:childTnLst>
                              <p:par>
                                <p:cTn id="87" presetID="1" presetClass="exit" presetSubtype="0" fill="hold" grpId="0" nodeType="afterEffect">
                                  <p:stCondLst>
                                    <p:cond delay="1000"/>
                                  </p:stCondLst>
                                  <p:childTnLst>
                                    <p:set>
                                      <p:cBhvr>
                                        <p:cTn id="88" dur="1" fill="hold">
                                          <p:stCondLst>
                                            <p:cond delay="0"/>
                                          </p:stCondLst>
                                        </p:cTn>
                                        <p:tgtEl>
                                          <p:spTgt spid="18"/>
                                        </p:tgtEl>
                                        <p:attrNameLst>
                                          <p:attrName>style.visibility</p:attrName>
                                        </p:attrNameLst>
                                      </p:cBhvr>
                                      <p:to>
                                        <p:strVal val="hidden"/>
                                      </p:to>
                                    </p:set>
                                  </p:childTnLst>
                                </p:cTn>
                              </p:par>
                            </p:childTnLst>
                          </p:cTn>
                        </p:par>
                        <p:par>
                          <p:cTn id="89" fill="hold">
                            <p:stCondLst>
                              <p:cond delay="24000"/>
                            </p:stCondLst>
                            <p:childTnLst>
                              <p:par>
                                <p:cTn id="90" presetID="1" presetClass="exit" presetSubtype="0" fill="hold" grpId="0" nodeType="afterEffect">
                                  <p:stCondLst>
                                    <p:cond delay="1000"/>
                                  </p:stCondLst>
                                  <p:childTnLst>
                                    <p:set>
                                      <p:cBhvr>
                                        <p:cTn id="91" dur="1" fill="hold">
                                          <p:stCondLst>
                                            <p:cond delay="0"/>
                                          </p:stCondLst>
                                        </p:cTn>
                                        <p:tgtEl>
                                          <p:spTgt spid="17"/>
                                        </p:tgtEl>
                                        <p:attrNameLst>
                                          <p:attrName>style.visibility</p:attrName>
                                        </p:attrNameLst>
                                      </p:cBhvr>
                                      <p:to>
                                        <p:strVal val="hidden"/>
                                      </p:to>
                                    </p:set>
                                  </p:childTnLst>
                                </p:cTn>
                              </p:par>
                            </p:childTnLst>
                          </p:cTn>
                        </p:par>
                        <p:par>
                          <p:cTn id="92" fill="hold">
                            <p:stCondLst>
                              <p:cond delay="25000"/>
                            </p:stCondLst>
                            <p:childTnLst>
                              <p:par>
                                <p:cTn id="93" presetID="1" presetClass="exit" presetSubtype="0" fill="hold" grpId="0" nodeType="afterEffect">
                                  <p:stCondLst>
                                    <p:cond delay="1000"/>
                                  </p:stCondLst>
                                  <p:childTnLst>
                                    <p:set>
                                      <p:cBhvr>
                                        <p:cTn id="94" dur="1" fill="hold">
                                          <p:stCondLst>
                                            <p:cond delay="0"/>
                                          </p:stCondLst>
                                        </p:cTn>
                                        <p:tgtEl>
                                          <p:spTgt spid="16"/>
                                        </p:tgtEl>
                                        <p:attrNameLst>
                                          <p:attrName>style.visibility</p:attrName>
                                        </p:attrNameLst>
                                      </p:cBhvr>
                                      <p:to>
                                        <p:strVal val="hidden"/>
                                      </p:to>
                                    </p:set>
                                  </p:childTnLst>
                                </p:cTn>
                              </p:par>
                            </p:childTnLst>
                          </p:cTn>
                        </p:par>
                        <p:par>
                          <p:cTn id="95" fill="hold">
                            <p:stCondLst>
                              <p:cond delay="26000"/>
                            </p:stCondLst>
                            <p:childTnLst>
                              <p:par>
                                <p:cTn id="96" presetID="1" presetClass="exit" presetSubtype="0" fill="hold" grpId="0" nodeType="afterEffect">
                                  <p:stCondLst>
                                    <p:cond delay="1000"/>
                                  </p:stCondLst>
                                  <p:childTnLst>
                                    <p:set>
                                      <p:cBhvr>
                                        <p:cTn id="97" dur="1" fill="hold">
                                          <p:stCondLst>
                                            <p:cond delay="0"/>
                                          </p:stCondLst>
                                        </p:cTn>
                                        <p:tgtEl>
                                          <p:spTgt spid="15"/>
                                        </p:tgtEl>
                                        <p:attrNameLst>
                                          <p:attrName>style.visibility</p:attrName>
                                        </p:attrNameLst>
                                      </p:cBhvr>
                                      <p:to>
                                        <p:strVal val="hidden"/>
                                      </p:to>
                                    </p:set>
                                  </p:childTnLst>
                                </p:cTn>
                              </p:par>
                            </p:childTnLst>
                          </p:cTn>
                        </p:par>
                        <p:par>
                          <p:cTn id="98" fill="hold">
                            <p:stCondLst>
                              <p:cond delay="27000"/>
                            </p:stCondLst>
                            <p:childTnLst>
                              <p:par>
                                <p:cTn id="99" presetID="1" presetClass="exit" presetSubtype="0" fill="hold" grpId="0" nodeType="afterEffect">
                                  <p:stCondLst>
                                    <p:cond delay="1000"/>
                                  </p:stCondLst>
                                  <p:childTnLst>
                                    <p:set>
                                      <p:cBhvr>
                                        <p:cTn id="100" dur="1" fill="hold">
                                          <p:stCondLst>
                                            <p:cond delay="0"/>
                                          </p:stCondLst>
                                        </p:cTn>
                                        <p:tgtEl>
                                          <p:spTgt spid="14"/>
                                        </p:tgtEl>
                                        <p:attrNameLst>
                                          <p:attrName>style.visibility</p:attrName>
                                        </p:attrNameLst>
                                      </p:cBhvr>
                                      <p:to>
                                        <p:strVal val="hidden"/>
                                      </p:to>
                                    </p:set>
                                  </p:childTnLst>
                                </p:cTn>
                              </p:par>
                            </p:childTnLst>
                          </p:cTn>
                        </p:par>
                        <p:par>
                          <p:cTn id="101" fill="hold">
                            <p:stCondLst>
                              <p:cond delay="28000"/>
                            </p:stCondLst>
                            <p:childTnLst>
                              <p:par>
                                <p:cTn id="102" presetID="1" presetClass="exit" presetSubtype="0" fill="hold" grpId="0" nodeType="afterEffect">
                                  <p:stCondLst>
                                    <p:cond delay="1000"/>
                                  </p:stCondLst>
                                  <p:childTnLst>
                                    <p:set>
                                      <p:cBhvr>
                                        <p:cTn id="103" dur="1" fill="hold">
                                          <p:stCondLst>
                                            <p:cond delay="0"/>
                                          </p:stCondLst>
                                        </p:cTn>
                                        <p:tgtEl>
                                          <p:spTgt spid="13"/>
                                        </p:tgtEl>
                                        <p:attrNameLst>
                                          <p:attrName>style.visibility</p:attrName>
                                        </p:attrNameLst>
                                      </p:cBhvr>
                                      <p:to>
                                        <p:strVal val="hidden"/>
                                      </p:to>
                                    </p:set>
                                  </p:childTnLst>
                                </p:cTn>
                              </p:par>
                            </p:childTnLst>
                          </p:cTn>
                        </p:par>
                        <p:par>
                          <p:cTn id="104" fill="hold">
                            <p:stCondLst>
                              <p:cond delay="29000"/>
                            </p:stCondLst>
                            <p:childTnLst>
                              <p:par>
                                <p:cTn id="105" presetID="1" presetClass="exit" presetSubtype="0" fill="hold" grpId="0" nodeType="afterEffect">
                                  <p:stCondLst>
                                    <p:cond delay="0"/>
                                  </p:stCondLst>
                                  <p:childTnLst>
                                    <p:set>
                                      <p:cBhvr>
                                        <p:cTn id="106"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Norms for Behavior</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9" name="Content Placeholder 5"/>
          <p:cNvSpPr txBox="1">
            <a:spLocks/>
          </p:cNvSpPr>
          <p:nvPr/>
        </p:nvSpPr>
        <p:spPr>
          <a:xfrm>
            <a:off x="272716" y="1587860"/>
            <a:ext cx="5975684" cy="41271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5">
                    <a:lumMod val="75000"/>
                  </a:schemeClr>
                </a:solidFill>
              </a:rPr>
              <a:t>Relationship</a:t>
            </a:r>
            <a:r>
              <a:rPr lang="en-US" sz="2800" dirty="0"/>
              <a:t> norm examples:</a:t>
            </a:r>
          </a:p>
          <a:p>
            <a:r>
              <a:rPr lang="en-US" sz="2800" dirty="0"/>
              <a:t>Trust and encourage one another</a:t>
            </a:r>
          </a:p>
          <a:p>
            <a:r>
              <a:rPr lang="en-US" sz="2800" dirty="0"/>
              <a:t>Practice humility</a:t>
            </a:r>
          </a:p>
          <a:p>
            <a:r>
              <a:rPr lang="en-US" sz="2800" dirty="0"/>
              <a:t>Confront others when they do not adhere to group norms</a:t>
            </a:r>
          </a:p>
          <a:p>
            <a:r>
              <a:rPr lang="en-US" sz="2800" dirty="0"/>
              <a:t>Be friendly and collegial</a:t>
            </a:r>
          </a:p>
          <a:p>
            <a:r>
              <a:rPr lang="en-US" sz="2800" dirty="0"/>
              <a:t>Use humor to lighten the mood</a:t>
            </a:r>
          </a:p>
          <a:p>
            <a:r>
              <a:rPr lang="en-US" sz="2800" dirty="0"/>
              <a:t>Assume positive intent</a:t>
            </a:r>
          </a:p>
          <a:p>
            <a:pPr marL="0" indent="0">
              <a:buNone/>
            </a:pPr>
            <a:endParaRPr lang="en-US" sz="2800" dirty="0"/>
          </a:p>
          <a:p>
            <a:endParaRPr lang="en-US" sz="4000" dirty="0"/>
          </a:p>
        </p:txBody>
      </p:sp>
      <p:sp>
        <p:nvSpPr>
          <p:cNvPr id="42" name="Oval 33"/>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43" name="Oval 32"/>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44" name="Oval 31"/>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45" name="Oval 30"/>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46" name="Oval 29"/>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47" name="Oval 28"/>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48" name="Oval 27"/>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49" name="Oval 26"/>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50" name="Oval 25"/>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51" name="Oval 24"/>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52" name="Oval 23"/>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53" name="Oval 22"/>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54" name="Oval 21"/>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55" name="Oval 20"/>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56" name="Oval 55"/>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57" name="Oval 18"/>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15</a:t>
            </a:r>
          </a:p>
        </p:txBody>
      </p:sp>
      <p:sp>
        <p:nvSpPr>
          <p:cNvPr id="58" name="Oval 17"/>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16</a:t>
            </a:r>
          </a:p>
        </p:txBody>
      </p:sp>
      <p:sp>
        <p:nvSpPr>
          <p:cNvPr id="59" name="Oval 16"/>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17</a:t>
            </a:r>
          </a:p>
        </p:txBody>
      </p:sp>
      <p:sp>
        <p:nvSpPr>
          <p:cNvPr id="60" name="Oval 15"/>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18</a:t>
            </a:r>
          </a:p>
        </p:txBody>
      </p:sp>
      <p:sp>
        <p:nvSpPr>
          <p:cNvPr id="61" name="Oval 14"/>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19</a:t>
            </a:r>
          </a:p>
        </p:txBody>
      </p:sp>
      <p:sp>
        <p:nvSpPr>
          <p:cNvPr id="62" name="Oval 13"/>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20</a:t>
            </a:r>
          </a:p>
        </p:txBody>
      </p:sp>
      <p:sp>
        <p:nvSpPr>
          <p:cNvPr id="63" name="Oval 12"/>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21</a:t>
            </a:r>
          </a:p>
        </p:txBody>
      </p:sp>
      <p:sp>
        <p:nvSpPr>
          <p:cNvPr id="64" name="Oval 11"/>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22</a:t>
            </a:r>
          </a:p>
        </p:txBody>
      </p:sp>
      <p:sp>
        <p:nvSpPr>
          <p:cNvPr id="65" name="Oval 10"/>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23</a:t>
            </a:r>
          </a:p>
        </p:txBody>
      </p:sp>
      <p:sp>
        <p:nvSpPr>
          <p:cNvPr id="66" name="Oval 9"/>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24</a:t>
            </a:r>
          </a:p>
        </p:txBody>
      </p:sp>
      <p:sp>
        <p:nvSpPr>
          <p:cNvPr id="67" name="Oval 8"/>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25</a:t>
            </a:r>
          </a:p>
        </p:txBody>
      </p:sp>
      <p:sp>
        <p:nvSpPr>
          <p:cNvPr id="68" name="Oval 7"/>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26</a:t>
            </a:r>
          </a:p>
        </p:txBody>
      </p:sp>
      <p:sp>
        <p:nvSpPr>
          <p:cNvPr id="69" name="Oval 6"/>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27</a:t>
            </a:r>
          </a:p>
        </p:txBody>
      </p:sp>
      <p:sp>
        <p:nvSpPr>
          <p:cNvPr id="70" name="Oval 5"/>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28</a:t>
            </a:r>
          </a:p>
        </p:txBody>
      </p:sp>
      <p:sp>
        <p:nvSpPr>
          <p:cNvPr id="71" name="Oval 4"/>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29</a:t>
            </a:r>
          </a:p>
        </p:txBody>
      </p:sp>
      <p:sp>
        <p:nvSpPr>
          <p:cNvPr id="72" name="Oval 3"/>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a:t>30</a:t>
            </a:r>
          </a:p>
        </p:txBody>
      </p:sp>
      <p:sp>
        <p:nvSpPr>
          <p:cNvPr id="73" name="Oval 32"/>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31</a:t>
            </a:r>
          </a:p>
        </p:txBody>
      </p:sp>
      <p:sp>
        <p:nvSpPr>
          <p:cNvPr id="74" name="Oval 31"/>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32</a:t>
            </a:r>
          </a:p>
        </p:txBody>
      </p:sp>
      <p:sp>
        <p:nvSpPr>
          <p:cNvPr id="75" name="Oval 30"/>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33</a:t>
            </a:r>
          </a:p>
        </p:txBody>
      </p:sp>
      <p:sp>
        <p:nvSpPr>
          <p:cNvPr id="76" name="Oval 29"/>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34</a:t>
            </a:r>
          </a:p>
        </p:txBody>
      </p:sp>
      <p:sp>
        <p:nvSpPr>
          <p:cNvPr id="77" name="Oval 28"/>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35</a:t>
            </a:r>
          </a:p>
        </p:txBody>
      </p:sp>
      <p:sp>
        <p:nvSpPr>
          <p:cNvPr id="78" name="Oval 27"/>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36</a:t>
            </a:r>
          </a:p>
        </p:txBody>
      </p:sp>
      <p:sp>
        <p:nvSpPr>
          <p:cNvPr id="79" name="Oval 26"/>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37</a:t>
            </a:r>
          </a:p>
        </p:txBody>
      </p:sp>
      <p:sp>
        <p:nvSpPr>
          <p:cNvPr id="80" name="Oval 25"/>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38</a:t>
            </a:r>
          </a:p>
        </p:txBody>
      </p:sp>
      <p:sp>
        <p:nvSpPr>
          <p:cNvPr id="81" name="Oval 24"/>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39</a:t>
            </a:r>
          </a:p>
        </p:txBody>
      </p:sp>
      <p:sp>
        <p:nvSpPr>
          <p:cNvPr id="82" name="Oval 23"/>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40</a:t>
            </a:r>
          </a:p>
        </p:txBody>
      </p:sp>
      <p:sp>
        <p:nvSpPr>
          <p:cNvPr id="83" name="Oval 22"/>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41</a:t>
            </a:r>
          </a:p>
        </p:txBody>
      </p:sp>
      <p:sp>
        <p:nvSpPr>
          <p:cNvPr id="84" name="Oval 21"/>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42</a:t>
            </a:r>
          </a:p>
        </p:txBody>
      </p:sp>
      <p:sp>
        <p:nvSpPr>
          <p:cNvPr id="85" name="Oval 20"/>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43</a:t>
            </a:r>
          </a:p>
        </p:txBody>
      </p:sp>
      <p:sp>
        <p:nvSpPr>
          <p:cNvPr id="86" name="Oval 19"/>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44</a:t>
            </a:r>
          </a:p>
        </p:txBody>
      </p:sp>
      <p:sp>
        <p:nvSpPr>
          <p:cNvPr id="87" name="Oval 18"/>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45</a:t>
            </a:r>
          </a:p>
        </p:txBody>
      </p:sp>
      <p:sp>
        <p:nvSpPr>
          <p:cNvPr id="88" name="Oval 17"/>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46</a:t>
            </a:r>
          </a:p>
        </p:txBody>
      </p:sp>
      <p:sp>
        <p:nvSpPr>
          <p:cNvPr id="89" name="Oval 16"/>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47</a:t>
            </a:r>
          </a:p>
        </p:txBody>
      </p:sp>
      <p:sp>
        <p:nvSpPr>
          <p:cNvPr id="90" name="Oval 15"/>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48</a:t>
            </a:r>
          </a:p>
        </p:txBody>
      </p:sp>
      <p:sp>
        <p:nvSpPr>
          <p:cNvPr id="91" name="Oval 14"/>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49</a:t>
            </a:r>
          </a:p>
        </p:txBody>
      </p:sp>
      <p:sp>
        <p:nvSpPr>
          <p:cNvPr id="92" name="Oval 13"/>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50</a:t>
            </a:r>
          </a:p>
        </p:txBody>
      </p:sp>
      <p:sp>
        <p:nvSpPr>
          <p:cNvPr id="93" name="Oval 12"/>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51</a:t>
            </a:r>
          </a:p>
        </p:txBody>
      </p:sp>
      <p:sp>
        <p:nvSpPr>
          <p:cNvPr id="94" name="Oval 11"/>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52</a:t>
            </a:r>
          </a:p>
        </p:txBody>
      </p:sp>
      <p:sp>
        <p:nvSpPr>
          <p:cNvPr id="95" name="Oval 10"/>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53</a:t>
            </a:r>
          </a:p>
        </p:txBody>
      </p:sp>
      <p:sp>
        <p:nvSpPr>
          <p:cNvPr id="96" name="Oval 9"/>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54</a:t>
            </a:r>
          </a:p>
        </p:txBody>
      </p:sp>
      <p:sp>
        <p:nvSpPr>
          <p:cNvPr id="97" name="Oval 8"/>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55</a:t>
            </a:r>
          </a:p>
        </p:txBody>
      </p:sp>
      <p:sp>
        <p:nvSpPr>
          <p:cNvPr id="98" name="Oval 7"/>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56</a:t>
            </a:r>
          </a:p>
        </p:txBody>
      </p:sp>
      <p:sp>
        <p:nvSpPr>
          <p:cNvPr id="99" name="Oval 6"/>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57</a:t>
            </a:r>
          </a:p>
        </p:txBody>
      </p:sp>
      <p:sp>
        <p:nvSpPr>
          <p:cNvPr id="100" name="Oval 5"/>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58</a:t>
            </a:r>
          </a:p>
        </p:txBody>
      </p:sp>
      <p:sp>
        <p:nvSpPr>
          <p:cNvPr id="101" name="Oval 4"/>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59</a:t>
            </a:r>
          </a:p>
        </p:txBody>
      </p:sp>
      <p:sp>
        <p:nvSpPr>
          <p:cNvPr id="102" name="Oval 3"/>
          <p:cNvSpPr>
            <a:spLocks noChangeArrowheads="1"/>
          </p:cNvSpPr>
          <p:nvPr/>
        </p:nvSpPr>
        <p:spPr bwMode="auto">
          <a:xfrm>
            <a:off x="8077200" y="5249861"/>
            <a:ext cx="930275" cy="930275"/>
          </a:xfrm>
          <a:prstGeom prst="ellipse">
            <a:avLst/>
          </a:prstGeom>
          <a:solidFill>
            <a:srgbClr val="6699FF"/>
          </a:solidFill>
          <a:ln w="28575">
            <a:solidFill>
              <a:schemeClr val="tx1"/>
            </a:solidFill>
            <a:round/>
            <a:headEnd/>
            <a:tailEnd/>
          </a:ln>
          <a:effectLst/>
        </p:spPr>
        <p:txBody>
          <a:bodyPr wrap="none" anchor="ctr"/>
          <a:lstStyle/>
          <a:p>
            <a:pPr algn="ctr"/>
            <a:r>
              <a:rPr lang="en-GB" sz="2400" dirty="0"/>
              <a:t>60</a:t>
            </a:r>
            <a:endParaRPr lang="en-GB" sz="4400" dirty="0"/>
          </a:p>
        </p:txBody>
      </p:sp>
      <p:pic>
        <p:nvPicPr>
          <p:cNvPr id="11266" name="Picture 2" descr="http://images.clipartpanda.com/working-together-as-a-team-Working-Together-Small.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35786" y="2619632"/>
            <a:ext cx="3471689" cy="2354239"/>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Tree>
    <p:extLst>
      <p:ext uri="{BB962C8B-B14F-4D97-AF65-F5344CB8AC3E}">
        <p14:creationId xmlns:p14="http://schemas.microsoft.com/office/powerpoint/2010/main" val="28222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02"/>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02"/>
                                        </p:tgtEl>
                                        <p:attrNameLst>
                                          <p:attrName>style.visibility</p:attrName>
                                        </p:attrNameLst>
                                      </p:cBhvr>
                                      <p:to>
                                        <p:strVal val="hidden"/>
                                      </p:to>
                                    </p:set>
                                  </p:childTnLst>
                                </p:cTn>
                              </p:par>
                            </p:childTnLst>
                          </p:cTn>
                        </p:par>
                        <p:par>
                          <p:cTn id="22" fill="hold">
                            <p:stCondLst>
                              <p:cond delay="0"/>
                            </p:stCondLst>
                            <p:childTnLst>
                              <p:par>
                                <p:cTn id="23" presetID="1" presetClass="exit" presetSubtype="0" fill="hold" grpId="0" nodeType="afterEffect">
                                  <p:stCondLst>
                                    <p:cond delay="1000"/>
                                  </p:stCondLst>
                                  <p:childTnLst>
                                    <p:set>
                                      <p:cBhvr>
                                        <p:cTn id="24" dur="1" fill="hold">
                                          <p:stCondLst>
                                            <p:cond delay="0"/>
                                          </p:stCondLst>
                                        </p:cTn>
                                        <p:tgtEl>
                                          <p:spTgt spid="101"/>
                                        </p:tgtEl>
                                        <p:attrNameLst>
                                          <p:attrName>style.visibility</p:attrName>
                                        </p:attrNameLst>
                                      </p:cBhvr>
                                      <p:to>
                                        <p:strVal val="hidden"/>
                                      </p:to>
                                    </p:set>
                                  </p:childTnLst>
                                </p:cTn>
                              </p:par>
                            </p:childTnLst>
                          </p:cTn>
                        </p:par>
                        <p:par>
                          <p:cTn id="25" fill="hold">
                            <p:stCondLst>
                              <p:cond delay="1000"/>
                            </p:stCondLst>
                            <p:childTnLst>
                              <p:par>
                                <p:cTn id="26" presetID="1" presetClass="exit" presetSubtype="0" fill="hold" grpId="0" nodeType="afterEffect">
                                  <p:stCondLst>
                                    <p:cond delay="1000"/>
                                  </p:stCondLst>
                                  <p:childTnLst>
                                    <p:set>
                                      <p:cBhvr>
                                        <p:cTn id="27" dur="1" fill="hold">
                                          <p:stCondLst>
                                            <p:cond delay="0"/>
                                          </p:stCondLst>
                                        </p:cTn>
                                        <p:tgtEl>
                                          <p:spTgt spid="100"/>
                                        </p:tgtEl>
                                        <p:attrNameLst>
                                          <p:attrName>style.visibility</p:attrName>
                                        </p:attrNameLst>
                                      </p:cBhvr>
                                      <p:to>
                                        <p:strVal val="hidden"/>
                                      </p:to>
                                    </p:set>
                                  </p:childTnLst>
                                </p:cTn>
                              </p:par>
                            </p:childTnLst>
                          </p:cTn>
                        </p:par>
                        <p:par>
                          <p:cTn id="28" fill="hold">
                            <p:stCondLst>
                              <p:cond delay="2000"/>
                            </p:stCondLst>
                            <p:childTnLst>
                              <p:par>
                                <p:cTn id="29" presetID="1" presetClass="exit" presetSubtype="0" fill="hold" grpId="0" nodeType="afterEffect">
                                  <p:stCondLst>
                                    <p:cond delay="1000"/>
                                  </p:stCondLst>
                                  <p:childTnLst>
                                    <p:set>
                                      <p:cBhvr>
                                        <p:cTn id="30" dur="1" fill="hold">
                                          <p:stCondLst>
                                            <p:cond delay="0"/>
                                          </p:stCondLst>
                                        </p:cTn>
                                        <p:tgtEl>
                                          <p:spTgt spid="99"/>
                                        </p:tgtEl>
                                        <p:attrNameLst>
                                          <p:attrName>style.visibility</p:attrName>
                                        </p:attrNameLst>
                                      </p:cBhvr>
                                      <p:to>
                                        <p:strVal val="hidden"/>
                                      </p:to>
                                    </p:set>
                                  </p:childTnLst>
                                </p:cTn>
                              </p:par>
                            </p:childTnLst>
                          </p:cTn>
                        </p:par>
                        <p:par>
                          <p:cTn id="31" fill="hold">
                            <p:stCondLst>
                              <p:cond delay="3000"/>
                            </p:stCondLst>
                            <p:childTnLst>
                              <p:par>
                                <p:cTn id="32" presetID="1" presetClass="exit" presetSubtype="0" fill="hold" grpId="0" nodeType="afterEffect">
                                  <p:stCondLst>
                                    <p:cond delay="1000"/>
                                  </p:stCondLst>
                                  <p:childTnLst>
                                    <p:set>
                                      <p:cBhvr>
                                        <p:cTn id="33" dur="1" fill="hold">
                                          <p:stCondLst>
                                            <p:cond delay="0"/>
                                          </p:stCondLst>
                                        </p:cTn>
                                        <p:tgtEl>
                                          <p:spTgt spid="98"/>
                                        </p:tgtEl>
                                        <p:attrNameLst>
                                          <p:attrName>style.visibility</p:attrName>
                                        </p:attrNameLst>
                                      </p:cBhvr>
                                      <p:to>
                                        <p:strVal val="hidden"/>
                                      </p:to>
                                    </p:set>
                                  </p:childTnLst>
                                </p:cTn>
                              </p:par>
                            </p:childTnLst>
                          </p:cTn>
                        </p:par>
                        <p:par>
                          <p:cTn id="34" fill="hold">
                            <p:stCondLst>
                              <p:cond delay="4000"/>
                            </p:stCondLst>
                            <p:childTnLst>
                              <p:par>
                                <p:cTn id="35" presetID="1" presetClass="exit" presetSubtype="0" fill="hold" grpId="0" nodeType="afterEffect">
                                  <p:stCondLst>
                                    <p:cond delay="1000"/>
                                  </p:stCondLst>
                                  <p:childTnLst>
                                    <p:set>
                                      <p:cBhvr>
                                        <p:cTn id="36" dur="1" fill="hold">
                                          <p:stCondLst>
                                            <p:cond delay="0"/>
                                          </p:stCondLst>
                                        </p:cTn>
                                        <p:tgtEl>
                                          <p:spTgt spid="97"/>
                                        </p:tgtEl>
                                        <p:attrNameLst>
                                          <p:attrName>style.visibility</p:attrName>
                                        </p:attrNameLst>
                                      </p:cBhvr>
                                      <p:to>
                                        <p:strVal val="hidden"/>
                                      </p:to>
                                    </p:set>
                                  </p:childTnLst>
                                </p:cTn>
                              </p:par>
                            </p:childTnLst>
                          </p:cTn>
                        </p:par>
                        <p:par>
                          <p:cTn id="37" fill="hold">
                            <p:stCondLst>
                              <p:cond delay="5000"/>
                            </p:stCondLst>
                            <p:childTnLst>
                              <p:par>
                                <p:cTn id="38" presetID="1" presetClass="exit" presetSubtype="0" fill="hold" grpId="0" nodeType="afterEffect">
                                  <p:stCondLst>
                                    <p:cond delay="1000"/>
                                  </p:stCondLst>
                                  <p:childTnLst>
                                    <p:set>
                                      <p:cBhvr>
                                        <p:cTn id="39" dur="1" fill="hold">
                                          <p:stCondLst>
                                            <p:cond delay="0"/>
                                          </p:stCondLst>
                                        </p:cTn>
                                        <p:tgtEl>
                                          <p:spTgt spid="96"/>
                                        </p:tgtEl>
                                        <p:attrNameLst>
                                          <p:attrName>style.visibility</p:attrName>
                                        </p:attrNameLst>
                                      </p:cBhvr>
                                      <p:to>
                                        <p:strVal val="hidden"/>
                                      </p:to>
                                    </p:set>
                                  </p:childTnLst>
                                </p:cTn>
                              </p:par>
                            </p:childTnLst>
                          </p:cTn>
                        </p:par>
                        <p:par>
                          <p:cTn id="40" fill="hold">
                            <p:stCondLst>
                              <p:cond delay="6000"/>
                            </p:stCondLst>
                            <p:childTnLst>
                              <p:par>
                                <p:cTn id="41" presetID="1" presetClass="exit" presetSubtype="0" fill="hold" grpId="0" nodeType="afterEffect">
                                  <p:stCondLst>
                                    <p:cond delay="1000"/>
                                  </p:stCondLst>
                                  <p:childTnLst>
                                    <p:set>
                                      <p:cBhvr>
                                        <p:cTn id="42" dur="1" fill="hold">
                                          <p:stCondLst>
                                            <p:cond delay="0"/>
                                          </p:stCondLst>
                                        </p:cTn>
                                        <p:tgtEl>
                                          <p:spTgt spid="95"/>
                                        </p:tgtEl>
                                        <p:attrNameLst>
                                          <p:attrName>style.visibility</p:attrName>
                                        </p:attrNameLst>
                                      </p:cBhvr>
                                      <p:to>
                                        <p:strVal val="hidden"/>
                                      </p:to>
                                    </p:set>
                                  </p:childTnLst>
                                </p:cTn>
                              </p:par>
                            </p:childTnLst>
                          </p:cTn>
                        </p:par>
                        <p:par>
                          <p:cTn id="43" fill="hold">
                            <p:stCondLst>
                              <p:cond delay="7000"/>
                            </p:stCondLst>
                            <p:childTnLst>
                              <p:par>
                                <p:cTn id="44" presetID="1" presetClass="exit" presetSubtype="0" fill="hold" grpId="0" nodeType="afterEffect">
                                  <p:stCondLst>
                                    <p:cond delay="1000"/>
                                  </p:stCondLst>
                                  <p:childTnLst>
                                    <p:set>
                                      <p:cBhvr>
                                        <p:cTn id="45" dur="1" fill="hold">
                                          <p:stCondLst>
                                            <p:cond delay="0"/>
                                          </p:stCondLst>
                                        </p:cTn>
                                        <p:tgtEl>
                                          <p:spTgt spid="94"/>
                                        </p:tgtEl>
                                        <p:attrNameLst>
                                          <p:attrName>style.visibility</p:attrName>
                                        </p:attrNameLst>
                                      </p:cBhvr>
                                      <p:to>
                                        <p:strVal val="hidden"/>
                                      </p:to>
                                    </p:set>
                                  </p:childTnLst>
                                </p:cTn>
                              </p:par>
                            </p:childTnLst>
                          </p:cTn>
                        </p:par>
                        <p:par>
                          <p:cTn id="46" fill="hold">
                            <p:stCondLst>
                              <p:cond delay="8000"/>
                            </p:stCondLst>
                            <p:childTnLst>
                              <p:par>
                                <p:cTn id="47" presetID="1" presetClass="exit" presetSubtype="0" fill="hold" grpId="0" nodeType="afterEffect">
                                  <p:stCondLst>
                                    <p:cond delay="1000"/>
                                  </p:stCondLst>
                                  <p:childTnLst>
                                    <p:set>
                                      <p:cBhvr>
                                        <p:cTn id="48" dur="1" fill="hold">
                                          <p:stCondLst>
                                            <p:cond delay="0"/>
                                          </p:stCondLst>
                                        </p:cTn>
                                        <p:tgtEl>
                                          <p:spTgt spid="93"/>
                                        </p:tgtEl>
                                        <p:attrNameLst>
                                          <p:attrName>style.visibility</p:attrName>
                                        </p:attrNameLst>
                                      </p:cBhvr>
                                      <p:to>
                                        <p:strVal val="hidden"/>
                                      </p:to>
                                    </p:set>
                                  </p:childTnLst>
                                </p:cTn>
                              </p:par>
                            </p:childTnLst>
                          </p:cTn>
                        </p:par>
                        <p:par>
                          <p:cTn id="49" fill="hold">
                            <p:stCondLst>
                              <p:cond delay="9000"/>
                            </p:stCondLst>
                            <p:childTnLst>
                              <p:par>
                                <p:cTn id="50" presetID="1" presetClass="exit" presetSubtype="0" fill="hold" grpId="0" nodeType="afterEffect">
                                  <p:stCondLst>
                                    <p:cond delay="1000"/>
                                  </p:stCondLst>
                                  <p:childTnLst>
                                    <p:set>
                                      <p:cBhvr>
                                        <p:cTn id="51" dur="1" fill="hold">
                                          <p:stCondLst>
                                            <p:cond delay="0"/>
                                          </p:stCondLst>
                                        </p:cTn>
                                        <p:tgtEl>
                                          <p:spTgt spid="92"/>
                                        </p:tgtEl>
                                        <p:attrNameLst>
                                          <p:attrName>style.visibility</p:attrName>
                                        </p:attrNameLst>
                                      </p:cBhvr>
                                      <p:to>
                                        <p:strVal val="hidden"/>
                                      </p:to>
                                    </p:set>
                                  </p:childTnLst>
                                </p:cTn>
                              </p:par>
                            </p:childTnLst>
                          </p:cTn>
                        </p:par>
                        <p:par>
                          <p:cTn id="52" fill="hold">
                            <p:stCondLst>
                              <p:cond delay="10000"/>
                            </p:stCondLst>
                            <p:childTnLst>
                              <p:par>
                                <p:cTn id="53" presetID="1" presetClass="exit" presetSubtype="0" fill="hold" grpId="0" nodeType="afterEffect">
                                  <p:stCondLst>
                                    <p:cond delay="1000"/>
                                  </p:stCondLst>
                                  <p:childTnLst>
                                    <p:set>
                                      <p:cBhvr>
                                        <p:cTn id="54" dur="1" fill="hold">
                                          <p:stCondLst>
                                            <p:cond delay="0"/>
                                          </p:stCondLst>
                                        </p:cTn>
                                        <p:tgtEl>
                                          <p:spTgt spid="91"/>
                                        </p:tgtEl>
                                        <p:attrNameLst>
                                          <p:attrName>style.visibility</p:attrName>
                                        </p:attrNameLst>
                                      </p:cBhvr>
                                      <p:to>
                                        <p:strVal val="hidden"/>
                                      </p:to>
                                    </p:set>
                                  </p:childTnLst>
                                </p:cTn>
                              </p:par>
                            </p:childTnLst>
                          </p:cTn>
                        </p:par>
                        <p:par>
                          <p:cTn id="55" fill="hold">
                            <p:stCondLst>
                              <p:cond delay="11000"/>
                            </p:stCondLst>
                            <p:childTnLst>
                              <p:par>
                                <p:cTn id="56" presetID="1" presetClass="exit" presetSubtype="0" fill="hold" grpId="0" nodeType="afterEffect">
                                  <p:stCondLst>
                                    <p:cond delay="1000"/>
                                  </p:stCondLst>
                                  <p:childTnLst>
                                    <p:set>
                                      <p:cBhvr>
                                        <p:cTn id="57" dur="1" fill="hold">
                                          <p:stCondLst>
                                            <p:cond delay="0"/>
                                          </p:stCondLst>
                                        </p:cTn>
                                        <p:tgtEl>
                                          <p:spTgt spid="90"/>
                                        </p:tgtEl>
                                        <p:attrNameLst>
                                          <p:attrName>style.visibility</p:attrName>
                                        </p:attrNameLst>
                                      </p:cBhvr>
                                      <p:to>
                                        <p:strVal val="hidden"/>
                                      </p:to>
                                    </p:set>
                                  </p:childTnLst>
                                </p:cTn>
                              </p:par>
                            </p:childTnLst>
                          </p:cTn>
                        </p:par>
                        <p:par>
                          <p:cTn id="58" fill="hold">
                            <p:stCondLst>
                              <p:cond delay="12000"/>
                            </p:stCondLst>
                            <p:childTnLst>
                              <p:par>
                                <p:cTn id="59" presetID="1" presetClass="exit" presetSubtype="0" fill="hold" grpId="0" nodeType="afterEffect">
                                  <p:stCondLst>
                                    <p:cond delay="1000"/>
                                  </p:stCondLst>
                                  <p:childTnLst>
                                    <p:set>
                                      <p:cBhvr>
                                        <p:cTn id="60" dur="1" fill="hold">
                                          <p:stCondLst>
                                            <p:cond delay="0"/>
                                          </p:stCondLst>
                                        </p:cTn>
                                        <p:tgtEl>
                                          <p:spTgt spid="89"/>
                                        </p:tgtEl>
                                        <p:attrNameLst>
                                          <p:attrName>style.visibility</p:attrName>
                                        </p:attrNameLst>
                                      </p:cBhvr>
                                      <p:to>
                                        <p:strVal val="hidden"/>
                                      </p:to>
                                    </p:set>
                                  </p:childTnLst>
                                </p:cTn>
                              </p:par>
                            </p:childTnLst>
                          </p:cTn>
                        </p:par>
                        <p:par>
                          <p:cTn id="61" fill="hold">
                            <p:stCondLst>
                              <p:cond delay="13000"/>
                            </p:stCondLst>
                            <p:childTnLst>
                              <p:par>
                                <p:cTn id="62" presetID="1" presetClass="exit" presetSubtype="0" fill="hold" grpId="0" nodeType="afterEffect">
                                  <p:stCondLst>
                                    <p:cond delay="1000"/>
                                  </p:stCondLst>
                                  <p:childTnLst>
                                    <p:set>
                                      <p:cBhvr>
                                        <p:cTn id="63" dur="1" fill="hold">
                                          <p:stCondLst>
                                            <p:cond delay="0"/>
                                          </p:stCondLst>
                                        </p:cTn>
                                        <p:tgtEl>
                                          <p:spTgt spid="88"/>
                                        </p:tgtEl>
                                        <p:attrNameLst>
                                          <p:attrName>style.visibility</p:attrName>
                                        </p:attrNameLst>
                                      </p:cBhvr>
                                      <p:to>
                                        <p:strVal val="hidden"/>
                                      </p:to>
                                    </p:set>
                                  </p:childTnLst>
                                </p:cTn>
                              </p:par>
                            </p:childTnLst>
                          </p:cTn>
                        </p:par>
                        <p:par>
                          <p:cTn id="64" fill="hold">
                            <p:stCondLst>
                              <p:cond delay="14000"/>
                            </p:stCondLst>
                            <p:childTnLst>
                              <p:par>
                                <p:cTn id="65" presetID="1" presetClass="exit" presetSubtype="0" fill="hold" grpId="0" nodeType="afterEffect">
                                  <p:stCondLst>
                                    <p:cond delay="1000"/>
                                  </p:stCondLst>
                                  <p:childTnLst>
                                    <p:set>
                                      <p:cBhvr>
                                        <p:cTn id="66" dur="1" fill="hold">
                                          <p:stCondLst>
                                            <p:cond delay="0"/>
                                          </p:stCondLst>
                                        </p:cTn>
                                        <p:tgtEl>
                                          <p:spTgt spid="87"/>
                                        </p:tgtEl>
                                        <p:attrNameLst>
                                          <p:attrName>style.visibility</p:attrName>
                                        </p:attrNameLst>
                                      </p:cBhvr>
                                      <p:to>
                                        <p:strVal val="hidden"/>
                                      </p:to>
                                    </p:set>
                                  </p:childTnLst>
                                </p:cTn>
                              </p:par>
                            </p:childTnLst>
                          </p:cTn>
                        </p:par>
                        <p:par>
                          <p:cTn id="67" fill="hold">
                            <p:stCondLst>
                              <p:cond delay="15000"/>
                            </p:stCondLst>
                            <p:childTnLst>
                              <p:par>
                                <p:cTn id="68" presetID="1" presetClass="exit" presetSubtype="0" fill="hold" grpId="0" nodeType="afterEffect">
                                  <p:stCondLst>
                                    <p:cond delay="1000"/>
                                  </p:stCondLst>
                                  <p:childTnLst>
                                    <p:set>
                                      <p:cBhvr>
                                        <p:cTn id="69" dur="1" fill="hold">
                                          <p:stCondLst>
                                            <p:cond delay="0"/>
                                          </p:stCondLst>
                                        </p:cTn>
                                        <p:tgtEl>
                                          <p:spTgt spid="86"/>
                                        </p:tgtEl>
                                        <p:attrNameLst>
                                          <p:attrName>style.visibility</p:attrName>
                                        </p:attrNameLst>
                                      </p:cBhvr>
                                      <p:to>
                                        <p:strVal val="hidden"/>
                                      </p:to>
                                    </p:set>
                                  </p:childTnLst>
                                </p:cTn>
                              </p:par>
                            </p:childTnLst>
                          </p:cTn>
                        </p:par>
                        <p:par>
                          <p:cTn id="70" fill="hold">
                            <p:stCondLst>
                              <p:cond delay="16000"/>
                            </p:stCondLst>
                            <p:childTnLst>
                              <p:par>
                                <p:cTn id="71" presetID="1" presetClass="exit" presetSubtype="0" fill="hold" grpId="0" nodeType="afterEffect">
                                  <p:stCondLst>
                                    <p:cond delay="1000"/>
                                  </p:stCondLst>
                                  <p:childTnLst>
                                    <p:set>
                                      <p:cBhvr>
                                        <p:cTn id="72" dur="1" fill="hold">
                                          <p:stCondLst>
                                            <p:cond delay="0"/>
                                          </p:stCondLst>
                                        </p:cTn>
                                        <p:tgtEl>
                                          <p:spTgt spid="85"/>
                                        </p:tgtEl>
                                        <p:attrNameLst>
                                          <p:attrName>style.visibility</p:attrName>
                                        </p:attrNameLst>
                                      </p:cBhvr>
                                      <p:to>
                                        <p:strVal val="hidden"/>
                                      </p:to>
                                    </p:set>
                                  </p:childTnLst>
                                </p:cTn>
                              </p:par>
                            </p:childTnLst>
                          </p:cTn>
                        </p:par>
                        <p:par>
                          <p:cTn id="73" fill="hold">
                            <p:stCondLst>
                              <p:cond delay="17000"/>
                            </p:stCondLst>
                            <p:childTnLst>
                              <p:par>
                                <p:cTn id="74" presetID="1" presetClass="exit" presetSubtype="0" fill="hold" grpId="0" nodeType="afterEffect">
                                  <p:stCondLst>
                                    <p:cond delay="1000"/>
                                  </p:stCondLst>
                                  <p:childTnLst>
                                    <p:set>
                                      <p:cBhvr>
                                        <p:cTn id="75" dur="1" fill="hold">
                                          <p:stCondLst>
                                            <p:cond delay="0"/>
                                          </p:stCondLst>
                                        </p:cTn>
                                        <p:tgtEl>
                                          <p:spTgt spid="84"/>
                                        </p:tgtEl>
                                        <p:attrNameLst>
                                          <p:attrName>style.visibility</p:attrName>
                                        </p:attrNameLst>
                                      </p:cBhvr>
                                      <p:to>
                                        <p:strVal val="hidden"/>
                                      </p:to>
                                    </p:set>
                                  </p:childTnLst>
                                </p:cTn>
                              </p:par>
                            </p:childTnLst>
                          </p:cTn>
                        </p:par>
                        <p:par>
                          <p:cTn id="76" fill="hold">
                            <p:stCondLst>
                              <p:cond delay="18000"/>
                            </p:stCondLst>
                            <p:childTnLst>
                              <p:par>
                                <p:cTn id="77" presetID="1" presetClass="exit" presetSubtype="0" fill="hold" grpId="0" nodeType="afterEffect">
                                  <p:stCondLst>
                                    <p:cond delay="1000"/>
                                  </p:stCondLst>
                                  <p:childTnLst>
                                    <p:set>
                                      <p:cBhvr>
                                        <p:cTn id="78" dur="1" fill="hold">
                                          <p:stCondLst>
                                            <p:cond delay="0"/>
                                          </p:stCondLst>
                                        </p:cTn>
                                        <p:tgtEl>
                                          <p:spTgt spid="83"/>
                                        </p:tgtEl>
                                        <p:attrNameLst>
                                          <p:attrName>style.visibility</p:attrName>
                                        </p:attrNameLst>
                                      </p:cBhvr>
                                      <p:to>
                                        <p:strVal val="hidden"/>
                                      </p:to>
                                    </p:set>
                                  </p:childTnLst>
                                </p:cTn>
                              </p:par>
                            </p:childTnLst>
                          </p:cTn>
                        </p:par>
                        <p:par>
                          <p:cTn id="79" fill="hold">
                            <p:stCondLst>
                              <p:cond delay="19000"/>
                            </p:stCondLst>
                            <p:childTnLst>
                              <p:par>
                                <p:cTn id="80" presetID="1" presetClass="exit" presetSubtype="0" fill="hold" grpId="0" nodeType="afterEffect">
                                  <p:stCondLst>
                                    <p:cond delay="1000"/>
                                  </p:stCondLst>
                                  <p:childTnLst>
                                    <p:set>
                                      <p:cBhvr>
                                        <p:cTn id="81" dur="1" fill="hold">
                                          <p:stCondLst>
                                            <p:cond delay="0"/>
                                          </p:stCondLst>
                                        </p:cTn>
                                        <p:tgtEl>
                                          <p:spTgt spid="82"/>
                                        </p:tgtEl>
                                        <p:attrNameLst>
                                          <p:attrName>style.visibility</p:attrName>
                                        </p:attrNameLst>
                                      </p:cBhvr>
                                      <p:to>
                                        <p:strVal val="hidden"/>
                                      </p:to>
                                    </p:set>
                                  </p:childTnLst>
                                </p:cTn>
                              </p:par>
                            </p:childTnLst>
                          </p:cTn>
                        </p:par>
                        <p:par>
                          <p:cTn id="82" fill="hold">
                            <p:stCondLst>
                              <p:cond delay="20000"/>
                            </p:stCondLst>
                            <p:childTnLst>
                              <p:par>
                                <p:cTn id="83" presetID="1" presetClass="exit" presetSubtype="0" fill="hold" grpId="0" nodeType="afterEffect">
                                  <p:stCondLst>
                                    <p:cond delay="1000"/>
                                  </p:stCondLst>
                                  <p:childTnLst>
                                    <p:set>
                                      <p:cBhvr>
                                        <p:cTn id="84" dur="1" fill="hold">
                                          <p:stCondLst>
                                            <p:cond delay="0"/>
                                          </p:stCondLst>
                                        </p:cTn>
                                        <p:tgtEl>
                                          <p:spTgt spid="81"/>
                                        </p:tgtEl>
                                        <p:attrNameLst>
                                          <p:attrName>style.visibility</p:attrName>
                                        </p:attrNameLst>
                                      </p:cBhvr>
                                      <p:to>
                                        <p:strVal val="hidden"/>
                                      </p:to>
                                    </p:set>
                                  </p:childTnLst>
                                </p:cTn>
                              </p:par>
                            </p:childTnLst>
                          </p:cTn>
                        </p:par>
                        <p:par>
                          <p:cTn id="85" fill="hold">
                            <p:stCondLst>
                              <p:cond delay="21000"/>
                            </p:stCondLst>
                            <p:childTnLst>
                              <p:par>
                                <p:cTn id="86" presetID="1" presetClass="exit" presetSubtype="0" fill="hold" grpId="0" nodeType="afterEffect">
                                  <p:stCondLst>
                                    <p:cond delay="1000"/>
                                  </p:stCondLst>
                                  <p:childTnLst>
                                    <p:set>
                                      <p:cBhvr>
                                        <p:cTn id="87" dur="1" fill="hold">
                                          <p:stCondLst>
                                            <p:cond delay="0"/>
                                          </p:stCondLst>
                                        </p:cTn>
                                        <p:tgtEl>
                                          <p:spTgt spid="80"/>
                                        </p:tgtEl>
                                        <p:attrNameLst>
                                          <p:attrName>style.visibility</p:attrName>
                                        </p:attrNameLst>
                                      </p:cBhvr>
                                      <p:to>
                                        <p:strVal val="hidden"/>
                                      </p:to>
                                    </p:set>
                                  </p:childTnLst>
                                </p:cTn>
                              </p:par>
                            </p:childTnLst>
                          </p:cTn>
                        </p:par>
                        <p:par>
                          <p:cTn id="88" fill="hold">
                            <p:stCondLst>
                              <p:cond delay="22000"/>
                            </p:stCondLst>
                            <p:childTnLst>
                              <p:par>
                                <p:cTn id="89" presetID="1" presetClass="exit" presetSubtype="0" fill="hold" grpId="0" nodeType="afterEffect">
                                  <p:stCondLst>
                                    <p:cond delay="1000"/>
                                  </p:stCondLst>
                                  <p:childTnLst>
                                    <p:set>
                                      <p:cBhvr>
                                        <p:cTn id="90" dur="1" fill="hold">
                                          <p:stCondLst>
                                            <p:cond delay="0"/>
                                          </p:stCondLst>
                                        </p:cTn>
                                        <p:tgtEl>
                                          <p:spTgt spid="79"/>
                                        </p:tgtEl>
                                        <p:attrNameLst>
                                          <p:attrName>style.visibility</p:attrName>
                                        </p:attrNameLst>
                                      </p:cBhvr>
                                      <p:to>
                                        <p:strVal val="hidden"/>
                                      </p:to>
                                    </p:set>
                                  </p:childTnLst>
                                </p:cTn>
                              </p:par>
                            </p:childTnLst>
                          </p:cTn>
                        </p:par>
                        <p:par>
                          <p:cTn id="91" fill="hold">
                            <p:stCondLst>
                              <p:cond delay="23000"/>
                            </p:stCondLst>
                            <p:childTnLst>
                              <p:par>
                                <p:cTn id="92" presetID="1" presetClass="exit" presetSubtype="0" fill="hold" grpId="0" nodeType="afterEffect">
                                  <p:stCondLst>
                                    <p:cond delay="1000"/>
                                  </p:stCondLst>
                                  <p:childTnLst>
                                    <p:set>
                                      <p:cBhvr>
                                        <p:cTn id="93" dur="1" fill="hold">
                                          <p:stCondLst>
                                            <p:cond delay="0"/>
                                          </p:stCondLst>
                                        </p:cTn>
                                        <p:tgtEl>
                                          <p:spTgt spid="78"/>
                                        </p:tgtEl>
                                        <p:attrNameLst>
                                          <p:attrName>style.visibility</p:attrName>
                                        </p:attrNameLst>
                                      </p:cBhvr>
                                      <p:to>
                                        <p:strVal val="hidden"/>
                                      </p:to>
                                    </p:set>
                                  </p:childTnLst>
                                </p:cTn>
                              </p:par>
                            </p:childTnLst>
                          </p:cTn>
                        </p:par>
                        <p:par>
                          <p:cTn id="94" fill="hold">
                            <p:stCondLst>
                              <p:cond delay="24000"/>
                            </p:stCondLst>
                            <p:childTnLst>
                              <p:par>
                                <p:cTn id="95" presetID="1" presetClass="exit" presetSubtype="0" fill="hold" grpId="0" nodeType="afterEffect">
                                  <p:stCondLst>
                                    <p:cond delay="1000"/>
                                  </p:stCondLst>
                                  <p:childTnLst>
                                    <p:set>
                                      <p:cBhvr>
                                        <p:cTn id="96" dur="1" fill="hold">
                                          <p:stCondLst>
                                            <p:cond delay="0"/>
                                          </p:stCondLst>
                                        </p:cTn>
                                        <p:tgtEl>
                                          <p:spTgt spid="77"/>
                                        </p:tgtEl>
                                        <p:attrNameLst>
                                          <p:attrName>style.visibility</p:attrName>
                                        </p:attrNameLst>
                                      </p:cBhvr>
                                      <p:to>
                                        <p:strVal val="hidden"/>
                                      </p:to>
                                    </p:set>
                                  </p:childTnLst>
                                </p:cTn>
                              </p:par>
                            </p:childTnLst>
                          </p:cTn>
                        </p:par>
                        <p:par>
                          <p:cTn id="97" fill="hold">
                            <p:stCondLst>
                              <p:cond delay="25000"/>
                            </p:stCondLst>
                            <p:childTnLst>
                              <p:par>
                                <p:cTn id="98" presetID="1" presetClass="exit" presetSubtype="0" fill="hold" grpId="0" nodeType="afterEffect">
                                  <p:stCondLst>
                                    <p:cond delay="1000"/>
                                  </p:stCondLst>
                                  <p:childTnLst>
                                    <p:set>
                                      <p:cBhvr>
                                        <p:cTn id="99" dur="1" fill="hold">
                                          <p:stCondLst>
                                            <p:cond delay="0"/>
                                          </p:stCondLst>
                                        </p:cTn>
                                        <p:tgtEl>
                                          <p:spTgt spid="76"/>
                                        </p:tgtEl>
                                        <p:attrNameLst>
                                          <p:attrName>style.visibility</p:attrName>
                                        </p:attrNameLst>
                                      </p:cBhvr>
                                      <p:to>
                                        <p:strVal val="hidden"/>
                                      </p:to>
                                    </p:set>
                                  </p:childTnLst>
                                </p:cTn>
                              </p:par>
                            </p:childTnLst>
                          </p:cTn>
                        </p:par>
                        <p:par>
                          <p:cTn id="100" fill="hold">
                            <p:stCondLst>
                              <p:cond delay="26000"/>
                            </p:stCondLst>
                            <p:childTnLst>
                              <p:par>
                                <p:cTn id="101" presetID="1" presetClass="exit" presetSubtype="0" fill="hold" grpId="0" nodeType="afterEffect">
                                  <p:stCondLst>
                                    <p:cond delay="1000"/>
                                  </p:stCondLst>
                                  <p:childTnLst>
                                    <p:set>
                                      <p:cBhvr>
                                        <p:cTn id="102" dur="1" fill="hold">
                                          <p:stCondLst>
                                            <p:cond delay="0"/>
                                          </p:stCondLst>
                                        </p:cTn>
                                        <p:tgtEl>
                                          <p:spTgt spid="75"/>
                                        </p:tgtEl>
                                        <p:attrNameLst>
                                          <p:attrName>style.visibility</p:attrName>
                                        </p:attrNameLst>
                                      </p:cBhvr>
                                      <p:to>
                                        <p:strVal val="hidden"/>
                                      </p:to>
                                    </p:set>
                                  </p:childTnLst>
                                </p:cTn>
                              </p:par>
                            </p:childTnLst>
                          </p:cTn>
                        </p:par>
                        <p:par>
                          <p:cTn id="103" fill="hold">
                            <p:stCondLst>
                              <p:cond delay="27000"/>
                            </p:stCondLst>
                            <p:childTnLst>
                              <p:par>
                                <p:cTn id="104" presetID="1" presetClass="exit" presetSubtype="0" fill="hold" grpId="0" nodeType="afterEffect">
                                  <p:stCondLst>
                                    <p:cond delay="1000"/>
                                  </p:stCondLst>
                                  <p:childTnLst>
                                    <p:set>
                                      <p:cBhvr>
                                        <p:cTn id="105" dur="1" fill="hold">
                                          <p:stCondLst>
                                            <p:cond delay="0"/>
                                          </p:stCondLst>
                                        </p:cTn>
                                        <p:tgtEl>
                                          <p:spTgt spid="74"/>
                                        </p:tgtEl>
                                        <p:attrNameLst>
                                          <p:attrName>style.visibility</p:attrName>
                                        </p:attrNameLst>
                                      </p:cBhvr>
                                      <p:to>
                                        <p:strVal val="hidden"/>
                                      </p:to>
                                    </p:set>
                                  </p:childTnLst>
                                </p:cTn>
                              </p:par>
                            </p:childTnLst>
                          </p:cTn>
                        </p:par>
                        <p:par>
                          <p:cTn id="106" fill="hold">
                            <p:stCondLst>
                              <p:cond delay="28000"/>
                            </p:stCondLst>
                            <p:childTnLst>
                              <p:par>
                                <p:cTn id="107" presetID="1" presetClass="exit" presetSubtype="0" fill="hold" grpId="0" nodeType="afterEffect">
                                  <p:stCondLst>
                                    <p:cond delay="1000"/>
                                  </p:stCondLst>
                                  <p:childTnLst>
                                    <p:set>
                                      <p:cBhvr>
                                        <p:cTn id="108" dur="1" fill="hold">
                                          <p:stCondLst>
                                            <p:cond delay="0"/>
                                          </p:stCondLst>
                                        </p:cTn>
                                        <p:tgtEl>
                                          <p:spTgt spid="73"/>
                                        </p:tgtEl>
                                        <p:attrNameLst>
                                          <p:attrName>style.visibility</p:attrName>
                                        </p:attrNameLst>
                                      </p:cBhvr>
                                      <p:to>
                                        <p:strVal val="hidden"/>
                                      </p:to>
                                    </p:set>
                                  </p:childTnLst>
                                </p:cTn>
                              </p:par>
                            </p:childTnLst>
                          </p:cTn>
                        </p:par>
                        <p:par>
                          <p:cTn id="109" fill="hold">
                            <p:stCondLst>
                              <p:cond delay="29000"/>
                            </p:stCondLst>
                            <p:childTnLst>
                              <p:par>
                                <p:cTn id="110" presetID="1" presetClass="exit" presetSubtype="0" fill="hold" grpId="0" nodeType="afterEffect">
                                  <p:stCondLst>
                                    <p:cond delay="1000"/>
                                  </p:stCondLst>
                                  <p:childTnLst>
                                    <p:set>
                                      <p:cBhvr>
                                        <p:cTn id="111" dur="1" fill="hold">
                                          <p:stCondLst>
                                            <p:cond delay="0"/>
                                          </p:stCondLst>
                                        </p:cTn>
                                        <p:tgtEl>
                                          <p:spTgt spid="72"/>
                                        </p:tgtEl>
                                        <p:attrNameLst>
                                          <p:attrName>style.visibility</p:attrName>
                                        </p:attrNameLst>
                                      </p:cBhvr>
                                      <p:to>
                                        <p:strVal val="hidden"/>
                                      </p:to>
                                    </p:set>
                                  </p:childTnLst>
                                </p:cTn>
                              </p:par>
                            </p:childTnLst>
                          </p:cTn>
                        </p:par>
                        <p:par>
                          <p:cTn id="112" fill="hold">
                            <p:stCondLst>
                              <p:cond delay="30000"/>
                            </p:stCondLst>
                            <p:childTnLst>
                              <p:par>
                                <p:cTn id="113" presetID="1" presetClass="exit" presetSubtype="0" fill="hold" grpId="0" nodeType="afterEffect">
                                  <p:stCondLst>
                                    <p:cond delay="1000"/>
                                  </p:stCondLst>
                                  <p:childTnLst>
                                    <p:set>
                                      <p:cBhvr>
                                        <p:cTn id="114" dur="1" fill="hold">
                                          <p:stCondLst>
                                            <p:cond delay="0"/>
                                          </p:stCondLst>
                                        </p:cTn>
                                        <p:tgtEl>
                                          <p:spTgt spid="71"/>
                                        </p:tgtEl>
                                        <p:attrNameLst>
                                          <p:attrName>style.visibility</p:attrName>
                                        </p:attrNameLst>
                                      </p:cBhvr>
                                      <p:to>
                                        <p:strVal val="hidden"/>
                                      </p:to>
                                    </p:set>
                                  </p:childTnLst>
                                </p:cTn>
                              </p:par>
                            </p:childTnLst>
                          </p:cTn>
                        </p:par>
                        <p:par>
                          <p:cTn id="115" fill="hold">
                            <p:stCondLst>
                              <p:cond delay="31000"/>
                            </p:stCondLst>
                            <p:childTnLst>
                              <p:par>
                                <p:cTn id="116" presetID="1" presetClass="exit" presetSubtype="0" fill="hold" grpId="0" nodeType="afterEffect">
                                  <p:stCondLst>
                                    <p:cond delay="1000"/>
                                  </p:stCondLst>
                                  <p:childTnLst>
                                    <p:set>
                                      <p:cBhvr>
                                        <p:cTn id="117" dur="1" fill="hold">
                                          <p:stCondLst>
                                            <p:cond delay="0"/>
                                          </p:stCondLst>
                                        </p:cTn>
                                        <p:tgtEl>
                                          <p:spTgt spid="70"/>
                                        </p:tgtEl>
                                        <p:attrNameLst>
                                          <p:attrName>style.visibility</p:attrName>
                                        </p:attrNameLst>
                                      </p:cBhvr>
                                      <p:to>
                                        <p:strVal val="hidden"/>
                                      </p:to>
                                    </p:set>
                                  </p:childTnLst>
                                </p:cTn>
                              </p:par>
                            </p:childTnLst>
                          </p:cTn>
                        </p:par>
                        <p:par>
                          <p:cTn id="118" fill="hold">
                            <p:stCondLst>
                              <p:cond delay="32000"/>
                            </p:stCondLst>
                            <p:childTnLst>
                              <p:par>
                                <p:cTn id="119" presetID="1" presetClass="exit" presetSubtype="0" fill="hold" grpId="0" nodeType="afterEffect">
                                  <p:stCondLst>
                                    <p:cond delay="1000"/>
                                  </p:stCondLst>
                                  <p:childTnLst>
                                    <p:set>
                                      <p:cBhvr>
                                        <p:cTn id="120" dur="1" fill="hold">
                                          <p:stCondLst>
                                            <p:cond delay="0"/>
                                          </p:stCondLst>
                                        </p:cTn>
                                        <p:tgtEl>
                                          <p:spTgt spid="69"/>
                                        </p:tgtEl>
                                        <p:attrNameLst>
                                          <p:attrName>style.visibility</p:attrName>
                                        </p:attrNameLst>
                                      </p:cBhvr>
                                      <p:to>
                                        <p:strVal val="hidden"/>
                                      </p:to>
                                    </p:set>
                                  </p:childTnLst>
                                </p:cTn>
                              </p:par>
                            </p:childTnLst>
                          </p:cTn>
                        </p:par>
                        <p:par>
                          <p:cTn id="121" fill="hold">
                            <p:stCondLst>
                              <p:cond delay="33000"/>
                            </p:stCondLst>
                            <p:childTnLst>
                              <p:par>
                                <p:cTn id="122" presetID="1" presetClass="exit" presetSubtype="0" fill="hold" grpId="0" nodeType="afterEffect">
                                  <p:stCondLst>
                                    <p:cond delay="1000"/>
                                  </p:stCondLst>
                                  <p:childTnLst>
                                    <p:set>
                                      <p:cBhvr>
                                        <p:cTn id="123" dur="1" fill="hold">
                                          <p:stCondLst>
                                            <p:cond delay="0"/>
                                          </p:stCondLst>
                                        </p:cTn>
                                        <p:tgtEl>
                                          <p:spTgt spid="68"/>
                                        </p:tgtEl>
                                        <p:attrNameLst>
                                          <p:attrName>style.visibility</p:attrName>
                                        </p:attrNameLst>
                                      </p:cBhvr>
                                      <p:to>
                                        <p:strVal val="hidden"/>
                                      </p:to>
                                    </p:set>
                                  </p:childTnLst>
                                </p:cTn>
                              </p:par>
                            </p:childTnLst>
                          </p:cTn>
                        </p:par>
                        <p:par>
                          <p:cTn id="124" fill="hold">
                            <p:stCondLst>
                              <p:cond delay="34000"/>
                            </p:stCondLst>
                            <p:childTnLst>
                              <p:par>
                                <p:cTn id="125" presetID="1" presetClass="exit" presetSubtype="0" fill="hold" grpId="0" nodeType="afterEffect">
                                  <p:stCondLst>
                                    <p:cond delay="1000"/>
                                  </p:stCondLst>
                                  <p:childTnLst>
                                    <p:set>
                                      <p:cBhvr>
                                        <p:cTn id="126" dur="1" fill="hold">
                                          <p:stCondLst>
                                            <p:cond delay="0"/>
                                          </p:stCondLst>
                                        </p:cTn>
                                        <p:tgtEl>
                                          <p:spTgt spid="67"/>
                                        </p:tgtEl>
                                        <p:attrNameLst>
                                          <p:attrName>style.visibility</p:attrName>
                                        </p:attrNameLst>
                                      </p:cBhvr>
                                      <p:to>
                                        <p:strVal val="hidden"/>
                                      </p:to>
                                    </p:set>
                                  </p:childTnLst>
                                </p:cTn>
                              </p:par>
                            </p:childTnLst>
                          </p:cTn>
                        </p:par>
                        <p:par>
                          <p:cTn id="127" fill="hold">
                            <p:stCondLst>
                              <p:cond delay="35000"/>
                            </p:stCondLst>
                            <p:childTnLst>
                              <p:par>
                                <p:cTn id="128" presetID="1" presetClass="exit" presetSubtype="0" fill="hold" grpId="0" nodeType="afterEffect">
                                  <p:stCondLst>
                                    <p:cond delay="1000"/>
                                  </p:stCondLst>
                                  <p:childTnLst>
                                    <p:set>
                                      <p:cBhvr>
                                        <p:cTn id="129" dur="1" fill="hold">
                                          <p:stCondLst>
                                            <p:cond delay="0"/>
                                          </p:stCondLst>
                                        </p:cTn>
                                        <p:tgtEl>
                                          <p:spTgt spid="66"/>
                                        </p:tgtEl>
                                        <p:attrNameLst>
                                          <p:attrName>style.visibility</p:attrName>
                                        </p:attrNameLst>
                                      </p:cBhvr>
                                      <p:to>
                                        <p:strVal val="hidden"/>
                                      </p:to>
                                    </p:set>
                                  </p:childTnLst>
                                </p:cTn>
                              </p:par>
                            </p:childTnLst>
                          </p:cTn>
                        </p:par>
                        <p:par>
                          <p:cTn id="130" fill="hold">
                            <p:stCondLst>
                              <p:cond delay="36000"/>
                            </p:stCondLst>
                            <p:childTnLst>
                              <p:par>
                                <p:cTn id="131" presetID="1" presetClass="exit" presetSubtype="0" fill="hold" grpId="0" nodeType="afterEffect">
                                  <p:stCondLst>
                                    <p:cond delay="1000"/>
                                  </p:stCondLst>
                                  <p:childTnLst>
                                    <p:set>
                                      <p:cBhvr>
                                        <p:cTn id="132" dur="1" fill="hold">
                                          <p:stCondLst>
                                            <p:cond delay="0"/>
                                          </p:stCondLst>
                                        </p:cTn>
                                        <p:tgtEl>
                                          <p:spTgt spid="65"/>
                                        </p:tgtEl>
                                        <p:attrNameLst>
                                          <p:attrName>style.visibility</p:attrName>
                                        </p:attrNameLst>
                                      </p:cBhvr>
                                      <p:to>
                                        <p:strVal val="hidden"/>
                                      </p:to>
                                    </p:set>
                                  </p:childTnLst>
                                </p:cTn>
                              </p:par>
                            </p:childTnLst>
                          </p:cTn>
                        </p:par>
                        <p:par>
                          <p:cTn id="133" fill="hold">
                            <p:stCondLst>
                              <p:cond delay="37000"/>
                            </p:stCondLst>
                            <p:childTnLst>
                              <p:par>
                                <p:cTn id="134" presetID="1" presetClass="exit" presetSubtype="0" fill="hold" grpId="0" nodeType="afterEffect">
                                  <p:stCondLst>
                                    <p:cond delay="1000"/>
                                  </p:stCondLst>
                                  <p:childTnLst>
                                    <p:set>
                                      <p:cBhvr>
                                        <p:cTn id="135" dur="1" fill="hold">
                                          <p:stCondLst>
                                            <p:cond delay="0"/>
                                          </p:stCondLst>
                                        </p:cTn>
                                        <p:tgtEl>
                                          <p:spTgt spid="64"/>
                                        </p:tgtEl>
                                        <p:attrNameLst>
                                          <p:attrName>style.visibility</p:attrName>
                                        </p:attrNameLst>
                                      </p:cBhvr>
                                      <p:to>
                                        <p:strVal val="hidden"/>
                                      </p:to>
                                    </p:set>
                                  </p:childTnLst>
                                </p:cTn>
                              </p:par>
                            </p:childTnLst>
                          </p:cTn>
                        </p:par>
                        <p:par>
                          <p:cTn id="136" fill="hold">
                            <p:stCondLst>
                              <p:cond delay="38000"/>
                            </p:stCondLst>
                            <p:childTnLst>
                              <p:par>
                                <p:cTn id="137" presetID="1" presetClass="exit" presetSubtype="0" fill="hold" grpId="0" nodeType="afterEffect">
                                  <p:stCondLst>
                                    <p:cond delay="1000"/>
                                  </p:stCondLst>
                                  <p:childTnLst>
                                    <p:set>
                                      <p:cBhvr>
                                        <p:cTn id="138" dur="1" fill="hold">
                                          <p:stCondLst>
                                            <p:cond delay="0"/>
                                          </p:stCondLst>
                                        </p:cTn>
                                        <p:tgtEl>
                                          <p:spTgt spid="63"/>
                                        </p:tgtEl>
                                        <p:attrNameLst>
                                          <p:attrName>style.visibility</p:attrName>
                                        </p:attrNameLst>
                                      </p:cBhvr>
                                      <p:to>
                                        <p:strVal val="hidden"/>
                                      </p:to>
                                    </p:set>
                                  </p:childTnLst>
                                </p:cTn>
                              </p:par>
                            </p:childTnLst>
                          </p:cTn>
                        </p:par>
                        <p:par>
                          <p:cTn id="139" fill="hold">
                            <p:stCondLst>
                              <p:cond delay="39000"/>
                            </p:stCondLst>
                            <p:childTnLst>
                              <p:par>
                                <p:cTn id="140" presetID="1" presetClass="exit" presetSubtype="0" fill="hold" grpId="0" nodeType="afterEffect">
                                  <p:stCondLst>
                                    <p:cond delay="1000"/>
                                  </p:stCondLst>
                                  <p:childTnLst>
                                    <p:set>
                                      <p:cBhvr>
                                        <p:cTn id="141" dur="1" fill="hold">
                                          <p:stCondLst>
                                            <p:cond delay="0"/>
                                          </p:stCondLst>
                                        </p:cTn>
                                        <p:tgtEl>
                                          <p:spTgt spid="62"/>
                                        </p:tgtEl>
                                        <p:attrNameLst>
                                          <p:attrName>style.visibility</p:attrName>
                                        </p:attrNameLst>
                                      </p:cBhvr>
                                      <p:to>
                                        <p:strVal val="hidden"/>
                                      </p:to>
                                    </p:set>
                                  </p:childTnLst>
                                </p:cTn>
                              </p:par>
                            </p:childTnLst>
                          </p:cTn>
                        </p:par>
                        <p:par>
                          <p:cTn id="142" fill="hold">
                            <p:stCondLst>
                              <p:cond delay="40000"/>
                            </p:stCondLst>
                            <p:childTnLst>
                              <p:par>
                                <p:cTn id="143" presetID="1" presetClass="exit" presetSubtype="0" fill="hold" grpId="0" nodeType="afterEffect">
                                  <p:stCondLst>
                                    <p:cond delay="1000"/>
                                  </p:stCondLst>
                                  <p:childTnLst>
                                    <p:set>
                                      <p:cBhvr>
                                        <p:cTn id="144" dur="1" fill="hold">
                                          <p:stCondLst>
                                            <p:cond delay="0"/>
                                          </p:stCondLst>
                                        </p:cTn>
                                        <p:tgtEl>
                                          <p:spTgt spid="61"/>
                                        </p:tgtEl>
                                        <p:attrNameLst>
                                          <p:attrName>style.visibility</p:attrName>
                                        </p:attrNameLst>
                                      </p:cBhvr>
                                      <p:to>
                                        <p:strVal val="hidden"/>
                                      </p:to>
                                    </p:set>
                                  </p:childTnLst>
                                </p:cTn>
                              </p:par>
                            </p:childTnLst>
                          </p:cTn>
                        </p:par>
                        <p:par>
                          <p:cTn id="145" fill="hold">
                            <p:stCondLst>
                              <p:cond delay="41000"/>
                            </p:stCondLst>
                            <p:childTnLst>
                              <p:par>
                                <p:cTn id="146" presetID="1" presetClass="exit" presetSubtype="0" fill="hold" grpId="0" nodeType="afterEffect">
                                  <p:stCondLst>
                                    <p:cond delay="1000"/>
                                  </p:stCondLst>
                                  <p:childTnLst>
                                    <p:set>
                                      <p:cBhvr>
                                        <p:cTn id="147" dur="1" fill="hold">
                                          <p:stCondLst>
                                            <p:cond delay="0"/>
                                          </p:stCondLst>
                                        </p:cTn>
                                        <p:tgtEl>
                                          <p:spTgt spid="60"/>
                                        </p:tgtEl>
                                        <p:attrNameLst>
                                          <p:attrName>style.visibility</p:attrName>
                                        </p:attrNameLst>
                                      </p:cBhvr>
                                      <p:to>
                                        <p:strVal val="hidden"/>
                                      </p:to>
                                    </p:set>
                                  </p:childTnLst>
                                </p:cTn>
                              </p:par>
                            </p:childTnLst>
                          </p:cTn>
                        </p:par>
                        <p:par>
                          <p:cTn id="148" fill="hold">
                            <p:stCondLst>
                              <p:cond delay="42000"/>
                            </p:stCondLst>
                            <p:childTnLst>
                              <p:par>
                                <p:cTn id="149" presetID="1" presetClass="exit" presetSubtype="0" fill="hold" grpId="0" nodeType="afterEffect">
                                  <p:stCondLst>
                                    <p:cond delay="1000"/>
                                  </p:stCondLst>
                                  <p:childTnLst>
                                    <p:set>
                                      <p:cBhvr>
                                        <p:cTn id="150" dur="1" fill="hold">
                                          <p:stCondLst>
                                            <p:cond delay="0"/>
                                          </p:stCondLst>
                                        </p:cTn>
                                        <p:tgtEl>
                                          <p:spTgt spid="59"/>
                                        </p:tgtEl>
                                        <p:attrNameLst>
                                          <p:attrName>style.visibility</p:attrName>
                                        </p:attrNameLst>
                                      </p:cBhvr>
                                      <p:to>
                                        <p:strVal val="hidden"/>
                                      </p:to>
                                    </p:set>
                                  </p:childTnLst>
                                </p:cTn>
                              </p:par>
                            </p:childTnLst>
                          </p:cTn>
                        </p:par>
                        <p:par>
                          <p:cTn id="151" fill="hold">
                            <p:stCondLst>
                              <p:cond delay="43000"/>
                            </p:stCondLst>
                            <p:childTnLst>
                              <p:par>
                                <p:cTn id="152" presetID="1" presetClass="exit" presetSubtype="0" fill="hold" grpId="0" nodeType="afterEffect">
                                  <p:stCondLst>
                                    <p:cond delay="1000"/>
                                  </p:stCondLst>
                                  <p:childTnLst>
                                    <p:set>
                                      <p:cBhvr>
                                        <p:cTn id="153" dur="1" fill="hold">
                                          <p:stCondLst>
                                            <p:cond delay="0"/>
                                          </p:stCondLst>
                                        </p:cTn>
                                        <p:tgtEl>
                                          <p:spTgt spid="58"/>
                                        </p:tgtEl>
                                        <p:attrNameLst>
                                          <p:attrName>style.visibility</p:attrName>
                                        </p:attrNameLst>
                                      </p:cBhvr>
                                      <p:to>
                                        <p:strVal val="hidden"/>
                                      </p:to>
                                    </p:set>
                                  </p:childTnLst>
                                </p:cTn>
                              </p:par>
                            </p:childTnLst>
                          </p:cTn>
                        </p:par>
                        <p:par>
                          <p:cTn id="154" fill="hold">
                            <p:stCondLst>
                              <p:cond delay="44000"/>
                            </p:stCondLst>
                            <p:childTnLst>
                              <p:par>
                                <p:cTn id="155" presetID="1" presetClass="exit" presetSubtype="0" fill="hold" grpId="0" nodeType="afterEffect">
                                  <p:stCondLst>
                                    <p:cond delay="1000"/>
                                  </p:stCondLst>
                                  <p:childTnLst>
                                    <p:set>
                                      <p:cBhvr>
                                        <p:cTn id="156" dur="1" fill="hold">
                                          <p:stCondLst>
                                            <p:cond delay="0"/>
                                          </p:stCondLst>
                                        </p:cTn>
                                        <p:tgtEl>
                                          <p:spTgt spid="57"/>
                                        </p:tgtEl>
                                        <p:attrNameLst>
                                          <p:attrName>style.visibility</p:attrName>
                                        </p:attrNameLst>
                                      </p:cBhvr>
                                      <p:to>
                                        <p:strVal val="hidden"/>
                                      </p:to>
                                    </p:set>
                                  </p:childTnLst>
                                </p:cTn>
                              </p:par>
                            </p:childTnLst>
                          </p:cTn>
                        </p:par>
                        <p:par>
                          <p:cTn id="157" fill="hold">
                            <p:stCondLst>
                              <p:cond delay="45000"/>
                            </p:stCondLst>
                            <p:childTnLst>
                              <p:par>
                                <p:cTn id="158" presetID="1" presetClass="exit" presetSubtype="0" fill="hold" grpId="0" nodeType="afterEffect">
                                  <p:stCondLst>
                                    <p:cond delay="1000"/>
                                  </p:stCondLst>
                                  <p:childTnLst>
                                    <p:set>
                                      <p:cBhvr>
                                        <p:cTn id="159" dur="1" fill="hold">
                                          <p:stCondLst>
                                            <p:cond delay="0"/>
                                          </p:stCondLst>
                                        </p:cTn>
                                        <p:tgtEl>
                                          <p:spTgt spid="56"/>
                                        </p:tgtEl>
                                        <p:attrNameLst>
                                          <p:attrName>style.visibility</p:attrName>
                                        </p:attrNameLst>
                                      </p:cBhvr>
                                      <p:to>
                                        <p:strVal val="hidden"/>
                                      </p:to>
                                    </p:set>
                                  </p:childTnLst>
                                </p:cTn>
                              </p:par>
                            </p:childTnLst>
                          </p:cTn>
                        </p:par>
                        <p:par>
                          <p:cTn id="160" fill="hold">
                            <p:stCondLst>
                              <p:cond delay="46000"/>
                            </p:stCondLst>
                            <p:childTnLst>
                              <p:par>
                                <p:cTn id="161" presetID="1" presetClass="exit" presetSubtype="0" fill="hold" grpId="0" nodeType="afterEffect">
                                  <p:stCondLst>
                                    <p:cond delay="1000"/>
                                  </p:stCondLst>
                                  <p:childTnLst>
                                    <p:set>
                                      <p:cBhvr>
                                        <p:cTn id="162" dur="1" fill="hold">
                                          <p:stCondLst>
                                            <p:cond delay="0"/>
                                          </p:stCondLst>
                                        </p:cTn>
                                        <p:tgtEl>
                                          <p:spTgt spid="55"/>
                                        </p:tgtEl>
                                        <p:attrNameLst>
                                          <p:attrName>style.visibility</p:attrName>
                                        </p:attrNameLst>
                                      </p:cBhvr>
                                      <p:to>
                                        <p:strVal val="hidden"/>
                                      </p:to>
                                    </p:set>
                                  </p:childTnLst>
                                </p:cTn>
                              </p:par>
                            </p:childTnLst>
                          </p:cTn>
                        </p:par>
                        <p:par>
                          <p:cTn id="163" fill="hold">
                            <p:stCondLst>
                              <p:cond delay="47000"/>
                            </p:stCondLst>
                            <p:childTnLst>
                              <p:par>
                                <p:cTn id="164" presetID="1" presetClass="exit" presetSubtype="0" fill="hold" grpId="0" nodeType="afterEffect">
                                  <p:stCondLst>
                                    <p:cond delay="1000"/>
                                  </p:stCondLst>
                                  <p:childTnLst>
                                    <p:set>
                                      <p:cBhvr>
                                        <p:cTn id="165" dur="1" fill="hold">
                                          <p:stCondLst>
                                            <p:cond delay="0"/>
                                          </p:stCondLst>
                                        </p:cTn>
                                        <p:tgtEl>
                                          <p:spTgt spid="54"/>
                                        </p:tgtEl>
                                        <p:attrNameLst>
                                          <p:attrName>style.visibility</p:attrName>
                                        </p:attrNameLst>
                                      </p:cBhvr>
                                      <p:to>
                                        <p:strVal val="hidden"/>
                                      </p:to>
                                    </p:set>
                                  </p:childTnLst>
                                </p:cTn>
                              </p:par>
                            </p:childTnLst>
                          </p:cTn>
                        </p:par>
                        <p:par>
                          <p:cTn id="166" fill="hold">
                            <p:stCondLst>
                              <p:cond delay="48000"/>
                            </p:stCondLst>
                            <p:childTnLst>
                              <p:par>
                                <p:cTn id="167" presetID="1" presetClass="exit" presetSubtype="0" fill="hold" grpId="0" nodeType="afterEffect">
                                  <p:stCondLst>
                                    <p:cond delay="1000"/>
                                  </p:stCondLst>
                                  <p:childTnLst>
                                    <p:set>
                                      <p:cBhvr>
                                        <p:cTn id="168" dur="1" fill="hold">
                                          <p:stCondLst>
                                            <p:cond delay="0"/>
                                          </p:stCondLst>
                                        </p:cTn>
                                        <p:tgtEl>
                                          <p:spTgt spid="53"/>
                                        </p:tgtEl>
                                        <p:attrNameLst>
                                          <p:attrName>style.visibility</p:attrName>
                                        </p:attrNameLst>
                                      </p:cBhvr>
                                      <p:to>
                                        <p:strVal val="hidden"/>
                                      </p:to>
                                    </p:set>
                                  </p:childTnLst>
                                </p:cTn>
                              </p:par>
                            </p:childTnLst>
                          </p:cTn>
                        </p:par>
                        <p:par>
                          <p:cTn id="169" fill="hold">
                            <p:stCondLst>
                              <p:cond delay="49000"/>
                            </p:stCondLst>
                            <p:childTnLst>
                              <p:par>
                                <p:cTn id="170" presetID="1" presetClass="exit" presetSubtype="0" fill="hold" grpId="0" nodeType="afterEffect">
                                  <p:stCondLst>
                                    <p:cond delay="1000"/>
                                  </p:stCondLst>
                                  <p:childTnLst>
                                    <p:set>
                                      <p:cBhvr>
                                        <p:cTn id="171" dur="1" fill="hold">
                                          <p:stCondLst>
                                            <p:cond delay="0"/>
                                          </p:stCondLst>
                                        </p:cTn>
                                        <p:tgtEl>
                                          <p:spTgt spid="52"/>
                                        </p:tgtEl>
                                        <p:attrNameLst>
                                          <p:attrName>style.visibility</p:attrName>
                                        </p:attrNameLst>
                                      </p:cBhvr>
                                      <p:to>
                                        <p:strVal val="hidden"/>
                                      </p:to>
                                    </p:set>
                                  </p:childTnLst>
                                </p:cTn>
                              </p:par>
                            </p:childTnLst>
                          </p:cTn>
                        </p:par>
                        <p:par>
                          <p:cTn id="172" fill="hold">
                            <p:stCondLst>
                              <p:cond delay="50000"/>
                            </p:stCondLst>
                            <p:childTnLst>
                              <p:par>
                                <p:cTn id="173" presetID="1" presetClass="exit" presetSubtype="0" fill="hold" grpId="0" nodeType="afterEffect">
                                  <p:stCondLst>
                                    <p:cond delay="1000"/>
                                  </p:stCondLst>
                                  <p:childTnLst>
                                    <p:set>
                                      <p:cBhvr>
                                        <p:cTn id="174" dur="1" fill="hold">
                                          <p:stCondLst>
                                            <p:cond delay="0"/>
                                          </p:stCondLst>
                                        </p:cTn>
                                        <p:tgtEl>
                                          <p:spTgt spid="51"/>
                                        </p:tgtEl>
                                        <p:attrNameLst>
                                          <p:attrName>style.visibility</p:attrName>
                                        </p:attrNameLst>
                                      </p:cBhvr>
                                      <p:to>
                                        <p:strVal val="hidden"/>
                                      </p:to>
                                    </p:set>
                                  </p:childTnLst>
                                </p:cTn>
                              </p:par>
                            </p:childTnLst>
                          </p:cTn>
                        </p:par>
                        <p:par>
                          <p:cTn id="175" fill="hold">
                            <p:stCondLst>
                              <p:cond delay="51000"/>
                            </p:stCondLst>
                            <p:childTnLst>
                              <p:par>
                                <p:cTn id="176" presetID="1" presetClass="exit" presetSubtype="0" fill="hold" grpId="0" nodeType="afterEffect">
                                  <p:stCondLst>
                                    <p:cond delay="1000"/>
                                  </p:stCondLst>
                                  <p:childTnLst>
                                    <p:set>
                                      <p:cBhvr>
                                        <p:cTn id="177" dur="1" fill="hold">
                                          <p:stCondLst>
                                            <p:cond delay="0"/>
                                          </p:stCondLst>
                                        </p:cTn>
                                        <p:tgtEl>
                                          <p:spTgt spid="50"/>
                                        </p:tgtEl>
                                        <p:attrNameLst>
                                          <p:attrName>style.visibility</p:attrName>
                                        </p:attrNameLst>
                                      </p:cBhvr>
                                      <p:to>
                                        <p:strVal val="hidden"/>
                                      </p:to>
                                    </p:set>
                                  </p:childTnLst>
                                </p:cTn>
                              </p:par>
                            </p:childTnLst>
                          </p:cTn>
                        </p:par>
                        <p:par>
                          <p:cTn id="178" fill="hold">
                            <p:stCondLst>
                              <p:cond delay="52000"/>
                            </p:stCondLst>
                            <p:childTnLst>
                              <p:par>
                                <p:cTn id="179" presetID="1" presetClass="exit" presetSubtype="0" fill="hold" grpId="0" nodeType="afterEffect">
                                  <p:stCondLst>
                                    <p:cond delay="1000"/>
                                  </p:stCondLst>
                                  <p:childTnLst>
                                    <p:set>
                                      <p:cBhvr>
                                        <p:cTn id="180" dur="1" fill="hold">
                                          <p:stCondLst>
                                            <p:cond delay="0"/>
                                          </p:stCondLst>
                                        </p:cTn>
                                        <p:tgtEl>
                                          <p:spTgt spid="49"/>
                                        </p:tgtEl>
                                        <p:attrNameLst>
                                          <p:attrName>style.visibility</p:attrName>
                                        </p:attrNameLst>
                                      </p:cBhvr>
                                      <p:to>
                                        <p:strVal val="hidden"/>
                                      </p:to>
                                    </p:set>
                                  </p:childTnLst>
                                </p:cTn>
                              </p:par>
                            </p:childTnLst>
                          </p:cTn>
                        </p:par>
                        <p:par>
                          <p:cTn id="181" fill="hold">
                            <p:stCondLst>
                              <p:cond delay="53000"/>
                            </p:stCondLst>
                            <p:childTnLst>
                              <p:par>
                                <p:cTn id="182" presetID="1" presetClass="exit" presetSubtype="0" fill="hold" grpId="0" nodeType="afterEffect">
                                  <p:stCondLst>
                                    <p:cond delay="1000"/>
                                  </p:stCondLst>
                                  <p:childTnLst>
                                    <p:set>
                                      <p:cBhvr>
                                        <p:cTn id="183" dur="1" fill="hold">
                                          <p:stCondLst>
                                            <p:cond delay="0"/>
                                          </p:stCondLst>
                                        </p:cTn>
                                        <p:tgtEl>
                                          <p:spTgt spid="48"/>
                                        </p:tgtEl>
                                        <p:attrNameLst>
                                          <p:attrName>style.visibility</p:attrName>
                                        </p:attrNameLst>
                                      </p:cBhvr>
                                      <p:to>
                                        <p:strVal val="hidden"/>
                                      </p:to>
                                    </p:set>
                                  </p:childTnLst>
                                </p:cTn>
                              </p:par>
                            </p:childTnLst>
                          </p:cTn>
                        </p:par>
                        <p:par>
                          <p:cTn id="184" fill="hold">
                            <p:stCondLst>
                              <p:cond delay="54000"/>
                            </p:stCondLst>
                            <p:childTnLst>
                              <p:par>
                                <p:cTn id="185" presetID="1" presetClass="exit" presetSubtype="0" fill="hold" grpId="0" nodeType="afterEffect">
                                  <p:stCondLst>
                                    <p:cond delay="1000"/>
                                  </p:stCondLst>
                                  <p:childTnLst>
                                    <p:set>
                                      <p:cBhvr>
                                        <p:cTn id="186" dur="1" fill="hold">
                                          <p:stCondLst>
                                            <p:cond delay="0"/>
                                          </p:stCondLst>
                                        </p:cTn>
                                        <p:tgtEl>
                                          <p:spTgt spid="47"/>
                                        </p:tgtEl>
                                        <p:attrNameLst>
                                          <p:attrName>style.visibility</p:attrName>
                                        </p:attrNameLst>
                                      </p:cBhvr>
                                      <p:to>
                                        <p:strVal val="hidden"/>
                                      </p:to>
                                    </p:set>
                                  </p:childTnLst>
                                </p:cTn>
                              </p:par>
                            </p:childTnLst>
                          </p:cTn>
                        </p:par>
                        <p:par>
                          <p:cTn id="187" fill="hold">
                            <p:stCondLst>
                              <p:cond delay="55000"/>
                            </p:stCondLst>
                            <p:childTnLst>
                              <p:par>
                                <p:cTn id="188" presetID="1" presetClass="exit" presetSubtype="0" fill="hold" grpId="0" nodeType="afterEffect">
                                  <p:stCondLst>
                                    <p:cond delay="1000"/>
                                  </p:stCondLst>
                                  <p:childTnLst>
                                    <p:set>
                                      <p:cBhvr>
                                        <p:cTn id="189" dur="1" fill="hold">
                                          <p:stCondLst>
                                            <p:cond delay="0"/>
                                          </p:stCondLst>
                                        </p:cTn>
                                        <p:tgtEl>
                                          <p:spTgt spid="46"/>
                                        </p:tgtEl>
                                        <p:attrNameLst>
                                          <p:attrName>style.visibility</p:attrName>
                                        </p:attrNameLst>
                                      </p:cBhvr>
                                      <p:to>
                                        <p:strVal val="hidden"/>
                                      </p:to>
                                    </p:set>
                                  </p:childTnLst>
                                </p:cTn>
                              </p:par>
                            </p:childTnLst>
                          </p:cTn>
                        </p:par>
                        <p:par>
                          <p:cTn id="190" fill="hold">
                            <p:stCondLst>
                              <p:cond delay="56000"/>
                            </p:stCondLst>
                            <p:childTnLst>
                              <p:par>
                                <p:cTn id="191" presetID="1" presetClass="exit" presetSubtype="0" fill="hold" grpId="0" nodeType="afterEffect">
                                  <p:stCondLst>
                                    <p:cond delay="1000"/>
                                  </p:stCondLst>
                                  <p:childTnLst>
                                    <p:set>
                                      <p:cBhvr>
                                        <p:cTn id="192" dur="1" fill="hold">
                                          <p:stCondLst>
                                            <p:cond delay="0"/>
                                          </p:stCondLst>
                                        </p:cTn>
                                        <p:tgtEl>
                                          <p:spTgt spid="45"/>
                                        </p:tgtEl>
                                        <p:attrNameLst>
                                          <p:attrName>style.visibility</p:attrName>
                                        </p:attrNameLst>
                                      </p:cBhvr>
                                      <p:to>
                                        <p:strVal val="hidden"/>
                                      </p:to>
                                    </p:set>
                                  </p:childTnLst>
                                </p:cTn>
                              </p:par>
                            </p:childTnLst>
                          </p:cTn>
                        </p:par>
                        <p:par>
                          <p:cTn id="193" fill="hold">
                            <p:stCondLst>
                              <p:cond delay="57000"/>
                            </p:stCondLst>
                            <p:childTnLst>
                              <p:par>
                                <p:cTn id="194" presetID="1" presetClass="exit" presetSubtype="0" fill="hold" grpId="0" nodeType="afterEffect">
                                  <p:stCondLst>
                                    <p:cond delay="1000"/>
                                  </p:stCondLst>
                                  <p:childTnLst>
                                    <p:set>
                                      <p:cBhvr>
                                        <p:cTn id="195" dur="1" fill="hold">
                                          <p:stCondLst>
                                            <p:cond delay="0"/>
                                          </p:stCondLst>
                                        </p:cTn>
                                        <p:tgtEl>
                                          <p:spTgt spid="44"/>
                                        </p:tgtEl>
                                        <p:attrNameLst>
                                          <p:attrName>style.visibility</p:attrName>
                                        </p:attrNameLst>
                                      </p:cBhvr>
                                      <p:to>
                                        <p:strVal val="hidden"/>
                                      </p:to>
                                    </p:set>
                                  </p:childTnLst>
                                </p:cTn>
                              </p:par>
                            </p:childTnLst>
                          </p:cTn>
                        </p:par>
                        <p:par>
                          <p:cTn id="196" fill="hold">
                            <p:stCondLst>
                              <p:cond delay="58000"/>
                            </p:stCondLst>
                            <p:childTnLst>
                              <p:par>
                                <p:cTn id="197" presetID="1" presetClass="exit" presetSubtype="0" fill="hold" grpId="0" nodeType="afterEffect">
                                  <p:stCondLst>
                                    <p:cond delay="1000"/>
                                  </p:stCondLst>
                                  <p:childTnLst>
                                    <p:set>
                                      <p:cBhvr>
                                        <p:cTn id="198"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Norms for Behavior</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3" name="Content Placeholder 5"/>
          <p:cNvSpPr>
            <a:spLocks noGrp="1"/>
          </p:cNvSpPr>
          <p:nvPr>
            <p:ph idx="1"/>
          </p:nvPr>
        </p:nvSpPr>
        <p:spPr>
          <a:xfrm>
            <a:off x="457200" y="1523999"/>
            <a:ext cx="8382000" cy="4800601"/>
          </a:xfrm>
        </p:spPr>
        <p:txBody>
          <a:bodyPr>
            <a:normAutofit/>
          </a:bodyPr>
          <a:lstStyle/>
          <a:p>
            <a:pPr marL="0" indent="0">
              <a:buNone/>
            </a:pPr>
            <a:r>
              <a:rPr lang="en-US" sz="2800" dirty="0"/>
              <a:t>Examples of norms that address </a:t>
            </a:r>
            <a:r>
              <a:rPr lang="en-US" b="1" dirty="0">
                <a:solidFill>
                  <a:schemeClr val="accent5">
                    <a:lumMod val="75000"/>
                  </a:schemeClr>
                </a:solidFill>
              </a:rPr>
              <a:t>challenges or disagreements</a:t>
            </a:r>
            <a:r>
              <a:rPr lang="en-US" sz="2800" dirty="0"/>
              <a:t>:</a:t>
            </a:r>
          </a:p>
          <a:p>
            <a:r>
              <a:rPr lang="en-US" sz="2800" dirty="0"/>
              <a:t>Maintain confidentiality</a:t>
            </a:r>
          </a:p>
          <a:p>
            <a:r>
              <a:rPr lang="en-US" sz="2800" dirty="0"/>
              <a:t>Be transparent</a:t>
            </a:r>
          </a:p>
          <a:p>
            <a:r>
              <a:rPr lang="en-US" sz="2800" dirty="0"/>
              <a:t>Speak the truth</a:t>
            </a:r>
          </a:p>
          <a:p>
            <a:r>
              <a:rPr lang="en-US" sz="2800" dirty="0"/>
              <a:t>Be open-minded</a:t>
            </a:r>
          </a:p>
          <a:p>
            <a:r>
              <a:rPr lang="en-US" sz="2800" dirty="0"/>
              <a:t>Assume best intentions</a:t>
            </a:r>
          </a:p>
          <a:p>
            <a:r>
              <a:rPr lang="en-US" sz="2800" dirty="0"/>
              <a:t>Develop alternative solutions to problems</a:t>
            </a:r>
          </a:p>
          <a:p>
            <a:r>
              <a:rPr lang="en-US" sz="2800" dirty="0"/>
              <a:t>Offer solutions when presenting a problem</a:t>
            </a:r>
          </a:p>
          <a:p>
            <a:pPr marL="0" indent="0">
              <a:buNone/>
            </a:pPr>
            <a:endParaRPr lang="en-US" sz="4000" dirty="0"/>
          </a:p>
          <a:p>
            <a:pPr lvl="0"/>
            <a:endParaRPr lang="en-US" sz="4000" dirty="0"/>
          </a:p>
        </p:txBody>
      </p:sp>
      <p:pic>
        <p:nvPicPr>
          <p:cNvPr id="10242" name="Picture 2" descr="http://sr.photos2.fotosearch.com/bthumb/CSP/CSP893/k89314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590800"/>
            <a:ext cx="2934888" cy="2209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Tree>
    <p:extLst>
      <p:ext uri="{BB962C8B-B14F-4D97-AF65-F5344CB8AC3E}">
        <p14:creationId xmlns:p14="http://schemas.microsoft.com/office/powerpoint/2010/main" val="334974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Norms for Behavior</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8" name="Content Placeholder 5"/>
          <p:cNvSpPr>
            <a:spLocks noGrp="1"/>
          </p:cNvSpPr>
          <p:nvPr>
            <p:ph idx="1"/>
          </p:nvPr>
        </p:nvSpPr>
        <p:spPr>
          <a:xfrm>
            <a:off x="457200" y="3653256"/>
            <a:ext cx="8382000" cy="2590801"/>
          </a:xfrm>
        </p:spPr>
        <p:txBody>
          <a:bodyPr>
            <a:normAutofit lnSpcReduction="10000"/>
          </a:bodyPr>
          <a:lstStyle/>
          <a:p>
            <a:pPr marL="0" indent="0">
              <a:buNone/>
            </a:pPr>
            <a:r>
              <a:rPr lang="en-US" b="1" dirty="0">
                <a:solidFill>
                  <a:schemeClr val="accent5">
                    <a:lumMod val="75000"/>
                  </a:schemeClr>
                </a:solidFill>
              </a:rPr>
              <a:t>Celebration</a:t>
            </a:r>
            <a:r>
              <a:rPr lang="en-US" sz="2800" dirty="0"/>
              <a:t> Norm Examples:</a:t>
            </a:r>
          </a:p>
          <a:p>
            <a:r>
              <a:rPr lang="en-US" sz="2800" dirty="0"/>
              <a:t>Celebrate accomplishments big and small</a:t>
            </a:r>
          </a:p>
          <a:p>
            <a:r>
              <a:rPr lang="en-US" sz="2800" dirty="0"/>
              <a:t>Recognize the contributions of others</a:t>
            </a:r>
          </a:p>
          <a:p>
            <a:r>
              <a:rPr lang="en-US" sz="2800" dirty="0"/>
              <a:t>Welcome different viewpoints</a:t>
            </a:r>
          </a:p>
          <a:p>
            <a:r>
              <a:rPr lang="en-US" sz="2800" dirty="0"/>
              <a:t>Do everything with enthusiasm</a:t>
            </a:r>
          </a:p>
        </p:txBody>
      </p:sp>
      <p:grpSp>
        <p:nvGrpSpPr>
          <p:cNvPr id="5" name="Group 4"/>
          <p:cNvGrpSpPr/>
          <p:nvPr/>
        </p:nvGrpSpPr>
        <p:grpSpPr>
          <a:xfrm>
            <a:off x="168441" y="1294607"/>
            <a:ext cx="8698833" cy="2708359"/>
            <a:chOff x="445167" y="1390399"/>
            <a:chExt cx="8698833" cy="2708359"/>
          </a:xfrm>
        </p:grpSpPr>
        <p:pic>
          <p:nvPicPr>
            <p:cNvPr id="3074" name="Picture 2" descr="http://blogs.cas.suffolk.edu/tssetty/files/2014/04/2013-Balloons-Wallpapers-16.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5167" y="1390399"/>
              <a:ext cx="4800600" cy="27003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blogs.cas.suffolk.edu/tssetty/files/2014/04/2013-Balloons-Wallpapers-16.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520"/>
            <a:stretch/>
          </p:blipFill>
          <p:spPr bwMode="auto">
            <a:xfrm flipH="1">
              <a:off x="4884818" y="1398420"/>
              <a:ext cx="4259182" cy="270033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Tree>
    <p:extLst>
      <p:ext uri="{BB962C8B-B14F-4D97-AF65-F5344CB8AC3E}">
        <p14:creationId xmlns:p14="http://schemas.microsoft.com/office/powerpoint/2010/main" val="54841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Practice: Selecting Group Norms</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1" name="Content Placeholder 5"/>
          <p:cNvSpPr>
            <a:spLocks noGrp="1"/>
          </p:cNvSpPr>
          <p:nvPr>
            <p:ph idx="1"/>
          </p:nvPr>
        </p:nvSpPr>
        <p:spPr>
          <a:xfrm>
            <a:off x="1371600" y="1730376"/>
            <a:ext cx="7315200" cy="4267199"/>
          </a:xfrm>
        </p:spPr>
        <p:txBody>
          <a:bodyPr>
            <a:normAutofit/>
          </a:bodyPr>
          <a:lstStyle/>
          <a:p>
            <a:pPr marL="0" indent="0">
              <a:buNone/>
            </a:pPr>
            <a:r>
              <a:rPr lang="en-US" sz="2800" b="1" dirty="0"/>
              <a:t>Step 1:</a:t>
            </a:r>
            <a:r>
              <a:rPr lang="en-US" sz="2800" dirty="0"/>
              <a:t> Review the “Examples of Behavioral Norms” handout.</a:t>
            </a:r>
          </a:p>
          <a:p>
            <a:pPr marL="0" indent="0">
              <a:buNone/>
            </a:pPr>
            <a:endParaRPr lang="en-US" sz="2800" dirty="0"/>
          </a:p>
          <a:p>
            <a:pPr marL="0" indent="0">
              <a:buNone/>
            </a:pPr>
            <a:r>
              <a:rPr lang="en-US" sz="2800" b="1" dirty="0"/>
              <a:t>Step 2: </a:t>
            </a:r>
            <a:r>
              <a:rPr lang="en-US" sz="2800" dirty="0"/>
              <a:t>In your table group, select/create 3-5 norms with accountability measures.</a:t>
            </a:r>
          </a:p>
          <a:p>
            <a:endParaRPr lang="en-US" sz="2800" dirty="0"/>
          </a:p>
          <a:p>
            <a:pPr marL="0" indent="0">
              <a:buNone/>
            </a:pPr>
            <a:r>
              <a:rPr lang="en-US" sz="2800" b="1" dirty="0"/>
              <a:t>Step 3: </a:t>
            </a:r>
            <a:r>
              <a:rPr lang="en-US" sz="2800" dirty="0"/>
              <a:t>Document your norms on a sheet of chart paper.</a:t>
            </a:r>
            <a:endParaRPr lang="en-US" sz="2800" b="1" dirty="0"/>
          </a:p>
          <a:p>
            <a:pPr marL="0" indent="0">
              <a:buNone/>
            </a:pPr>
            <a:endParaRPr lang="en-US" sz="4000" dirty="0"/>
          </a:p>
          <a:p>
            <a:pPr lvl="0"/>
            <a:endParaRPr lang="en-US" sz="4000" dirty="0"/>
          </a:p>
        </p:txBody>
      </p:sp>
      <p:pic>
        <p:nvPicPr>
          <p:cNvPr id="12" name="MS90038826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3139" y="5565566"/>
            <a:ext cx="69153" cy="64503"/>
          </a:xfrm>
          <a:prstGeom prst="rect">
            <a:avLst/>
          </a:prstGeom>
        </p:spPr>
      </p:pic>
      <p:pic>
        <p:nvPicPr>
          <p:cNvPr id="13316" name="Picture 4" descr="http://www.mypartyplanner.com/common/d_images/products/00/5D/B5/image_614121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399" r="16667"/>
          <a:stretch/>
        </p:blipFill>
        <p:spPr bwMode="auto">
          <a:xfrm>
            <a:off x="367777" y="1524000"/>
            <a:ext cx="85411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clipartion.com/wp-content/uploads/2015/11/cute-number-2-clipart-free-clip-art-images-830x137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2037" y="3124200"/>
            <a:ext cx="710033" cy="1174548"/>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http://www.clipartbest.com/cliparts/ncX/oKE/ncXoKEpB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7956" y="4697411"/>
            <a:ext cx="809059" cy="11207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pic>
        <p:nvPicPr>
          <p:cNvPr id="14" name="MS90038826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452292" y="5638762"/>
            <a:ext cx="70584" cy="70584"/>
          </a:xfrm>
          <a:prstGeom prst="rect">
            <a:avLst/>
          </a:prstGeom>
        </p:spPr>
      </p:pic>
      <p:sp>
        <p:nvSpPr>
          <p:cNvPr id="15" name="Oval 14"/>
          <p:cNvSpPr/>
          <p:nvPr/>
        </p:nvSpPr>
        <p:spPr>
          <a:xfrm>
            <a:off x="8077199" y="5298961"/>
            <a:ext cx="878001" cy="878001"/>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Tree>
    <p:extLst>
      <p:ext uri="{BB962C8B-B14F-4D97-AF65-F5344CB8AC3E}">
        <p14:creationId xmlns:p14="http://schemas.microsoft.com/office/powerpoint/2010/main" val="428311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47"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300000"/>
                                        <p:tgtEl>
                                          <p:spTgt spid="15"/>
                                        </p:tgtEl>
                                      </p:cBhvr>
                                    </p:animEffect>
                                  </p:childTnLst>
                                </p:cTn>
                              </p:par>
                            </p:childTnLst>
                          </p:cTn>
                        </p:par>
                        <p:par>
                          <p:cTn id="12" fill="hold">
                            <p:stCondLst>
                              <p:cond delay="300000"/>
                            </p:stCondLst>
                            <p:childTnLst>
                              <p:par>
                                <p:cTn id="13" presetID="1" presetClass="mediacall" presetSubtype="0" fill="hold" nodeType="afterEffect">
                                  <p:stCondLst>
                                    <p:cond delay="0"/>
                                  </p:stCondLst>
                                  <p:childTnLst>
                                    <p:cmd type="call" cmd="playFrom(0.0)">
                                      <p:cBhvr>
                                        <p:cTn id="14" dur="7047"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audio>
              <p:cMediaNode showWhenStopped="0">
                <p:cTn id="16"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Setting Norms for MCL Team</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1" name="Content Placeholder 5"/>
          <p:cNvSpPr>
            <a:spLocks noGrp="1"/>
          </p:cNvSpPr>
          <p:nvPr>
            <p:ph idx="1"/>
          </p:nvPr>
        </p:nvSpPr>
        <p:spPr>
          <a:xfrm>
            <a:off x="457200" y="1600200"/>
            <a:ext cx="8229600" cy="4267199"/>
          </a:xfrm>
        </p:spPr>
        <p:txBody>
          <a:bodyPr>
            <a:normAutofit/>
          </a:bodyPr>
          <a:lstStyle/>
          <a:p>
            <a:pPr marL="0" indent="0">
              <a:buNone/>
            </a:pPr>
            <a:endParaRPr lang="en-US" sz="4000" dirty="0"/>
          </a:p>
          <a:p>
            <a:pPr lvl="0"/>
            <a:endParaRPr lang="en-US" sz="4000" dirty="0"/>
          </a:p>
        </p:txBody>
      </p:sp>
      <p:sp>
        <p:nvSpPr>
          <p:cNvPr id="13" name="TextBox 12"/>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pic>
        <p:nvPicPr>
          <p:cNvPr id="3" name="Picture 2"/>
          <p:cNvPicPr>
            <a:picLocks noChangeAspect="1"/>
          </p:cNvPicPr>
          <p:nvPr/>
        </p:nvPicPr>
        <p:blipFill>
          <a:blip r:embed="rId3"/>
          <a:stretch>
            <a:fillRect/>
          </a:stretch>
        </p:blipFill>
        <p:spPr>
          <a:xfrm>
            <a:off x="667147" y="1675801"/>
            <a:ext cx="7714853" cy="42814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73583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Step Three</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76400" y="5638800"/>
            <a:ext cx="495997" cy="680195"/>
          </a:xfrm>
          <a:prstGeom prst="rect">
            <a:avLst/>
          </a:prstGeom>
        </p:spPr>
      </p:pic>
      <p:sp>
        <p:nvSpPr>
          <p:cNvPr id="16" name="Freeform 13"/>
          <p:cNvSpPr>
            <a:spLocks/>
          </p:cNvSpPr>
          <p:nvPr/>
        </p:nvSpPr>
        <p:spPr bwMode="auto">
          <a:xfrm rot="5400000">
            <a:off x="226977" y="6132821"/>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7" name="Freeform 13"/>
          <p:cNvSpPr>
            <a:spLocks/>
          </p:cNvSpPr>
          <p:nvPr/>
        </p:nvSpPr>
        <p:spPr bwMode="auto">
          <a:xfrm rot="5400000">
            <a:off x="586740" y="6132821"/>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8" name="Freeform 13"/>
          <p:cNvSpPr>
            <a:spLocks/>
          </p:cNvSpPr>
          <p:nvPr/>
        </p:nvSpPr>
        <p:spPr bwMode="auto">
          <a:xfrm rot="5400000">
            <a:off x="784860" y="6214660"/>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9" name="Freeform 18"/>
          <p:cNvSpPr>
            <a:spLocks/>
          </p:cNvSpPr>
          <p:nvPr/>
        </p:nvSpPr>
        <p:spPr bwMode="auto">
          <a:xfrm rot="5400000">
            <a:off x="412393" y="6223191"/>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0" name="Freeform 13"/>
          <p:cNvSpPr>
            <a:spLocks/>
          </p:cNvSpPr>
          <p:nvPr/>
        </p:nvSpPr>
        <p:spPr bwMode="auto">
          <a:xfrm rot="5400000">
            <a:off x="980049" y="6132469"/>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1" name="Freeform 13"/>
          <p:cNvSpPr>
            <a:spLocks/>
          </p:cNvSpPr>
          <p:nvPr/>
        </p:nvSpPr>
        <p:spPr bwMode="auto">
          <a:xfrm rot="5400000">
            <a:off x="1173480" y="6223873"/>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2" name="Freeform 13"/>
          <p:cNvSpPr>
            <a:spLocks/>
          </p:cNvSpPr>
          <p:nvPr/>
        </p:nvSpPr>
        <p:spPr bwMode="auto">
          <a:xfrm rot="5400000">
            <a:off x="1356360" y="6132469"/>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3" name="Freeform 13"/>
          <p:cNvSpPr>
            <a:spLocks/>
          </p:cNvSpPr>
          <p:nvPr/>
        </p:nvSpPr>
        <p:spPr bwMode="auto">
          <a:xfrm rot="5400000">
            <a:off x="1506156" y="620476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3" name="Content Placeholder 2"/>
          <p:cNvSpPr>
            <a:spLocks noGrp="1"/>
          </p:cNvSpPr>
          <p:nvPr>
            <p:ph idx="1"/>
          </p:nvPr>
        </p:nvSpPr>
        <p:spPr>
          <a:xfrm>
            <a:off x="457200" y="1523999"/>
            <a:ext cx="8229600" cy="4800601"/>
          </a:xfrm>
        </p:spPr>
        <p:txBody>
          <a:bodyPr>
            <a:normAutofit/>
          </a:bodyPr>
          <a:lstStyle/>
          <a:p>
            <a:pPr marL="257175" indent="-257175">
              <a:buAutoNum type="arabicPeriod"/>
            </a:pPr>
            <a:r>
              <a:rPr lang="en-US" sz="2800" dirty="0"/>
              <a:t> Create a sense of urgency.</a:t>
            </a:r>
          </a:p>
          <a:p>
            <a:pPr marL="257175" indent="-257175">
              <a:buAutoNum type="arabicPeriod"/>
            </a:pPr>
            <a:r>
              <a:rPr lang="en-US" sz="2800" dirty="0"/>
              <a:t> Pull together the guiding team.</a:t>
            </a:r>
          </a:p>
          <a:p>
            <a:pPr marL="257175" indent="-257175">
              <a:buAutoNum type="arabicPeriod"/>
            </a:pPr>
            <a:r>
              <a:rPr lang="en-US" sz="2800" b="1" dirty="0"/>
              <a:t> Develop the change vision and strategy.</a:t>
            </a:r>
          </a:p>
          <a:p>
            <a:pPr marL="257175" indent="-257175">
              <a:buAutoNum type="arabicPeriod"/>
            </a:pPr>
            <a:r>
              <a:rPr lang="en-US" sz="2800" dirty="0">
                <a:solidFill>
                  <a:schemeClr val="bg1">
                    <a:lumMod val="75000"/>
                  </a:schemeClr>
                </a:solidFill>
              </a:rPr>
              <a:t> Communicate for understanding and buy-in.</a:t>
            </a:r>
          </a:p>
          <a:p>
            <a:pPr marL="257175" indent="-257175">
              <a:buAutoNum type="arabicPeriod"/>
            </a:pPr>
            <a:r>
              <a:rPr lang="en-US" sz="2800" dirty="0">
                <a:solidFill>
                  <a:schemeClr val="bg1">
                    <a:lumMod val="75000"/>
                  </a:schemeClr>
                </a:solidFill>
              </a:rPr>
              <a:t> Empower others to act.</a:t>
            </a:r>
          </a:p>
          <a:p>
            <a:pPr marL="257175" indent="-257175">
              <a:buAutoNum type="arabicPeriod"/>
            </a:pPr>
            <a:r>
              <a:rPr lang="en-US" sz="2800" dirty="0">
                <a:solidFill>
                  <a:schemeClr val="bg1">
                    <a:lumMod val="75000"/>
                  </a:schemeClr>
                </a:solidFill>
              </a:rPr>
              <a:t> Produce short-term wins.</a:t>
            </a:r>
          </a:p>
          <a:p>
            <a:pPr marL="257175" indent="-257175">
              <a:buAutoNum type="arabicPeriod"/>
            </a:pPr>
            <a:r>
              <a:rPr lang="en-US" sz="2800" dirty="0">
                <a:solidFill>
                  <a:schemeClr val="bg1">
                    <a:lumMod val="75000"/>
                  </a:schemeClr>
                </a:solidFill>
              </a:rPr>
              <a:t> Don’t let up.</a:t>
            </a:r>
          </a:p>
          <a:p>
            <a:pPr marL="257175" indent="-257175">
              <a:buAutoNum type="arabicPeriod"/>
            </a:pPr>
            <a:r>
              <a:rPr lang="en-US" sz="2800" dirty="0">
                <a:solidFill>
                  <a:schemeClr val="bg1">
                    <a:lumMod val="75000"/>
                  </a:schemeClr>
                </a:solidFill>
              </a:rPr>
              <a:t> Create a new culture.</a:t>
            </a:r>
          </a:p>
          <a:p>
            <a:pPr marL="257175" indent="-257175">
              <a:buAutoNum type="arabicPeriod"/>
            </a:pPr>
            <a:endParaRPr lang="en-US" b="1" dirty="0"/>
          </a:p>
          <a:p>
            <a:pPr marL="0" indent="0">
              <a:buNone/>
            </a:pPr>
            <a:endParaRPr lang="en-US" dirty="0"/>
          </a:p>
        </p:txBody>
      </p:sp>
      <p:sp>
        <p:nvSpPr>
          <p:cNvPr id="14" name="TextBox 13"/>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Tree>
    <p:extLst>
      <p:ext uri="{BB962C8B-B14F-4D97-AF65-F5344CB8AC3E}">
        <p14:creationId xmlns:p14="http://schemas.microsoft.com/office/powerpoint/2010/main" val="896171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Step Four</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5" name="Content Placeholder 2"/>
          <p:cNvSpPr>
            <a:spLocks noGrp="1"/>
          </p:cNvSpPr>
          <p:nvPr>
            <p:ph idx="1"/>
          </p:nvPr>
        </p:nvSpPr>
        <p:spPr>
          <a:xfrm>
            <a:off x="457200" y="1523999"/>
            <a:ext cx="8229600" cy="4800601"/>
          </a:xfrm>
        </p:spPr>
        <p:txBody>
          <a:bodyPr>
            <a:normAutofit/>
          </a:bodyPr>
          <a:lstStyle/>
          <a:p>
            <a:pPr marL="257175" indent="-257175">
              <a:buAutoNum type="arabicPeriod"/>
            </a:pPr>
            <a:r>
              <a:rPr lang="en-US" sz="2800" dirty="0"/>
              <a:t> Create a sense of urgency.</a:t>
            </a:r>
          </a:p>
          <a:p>
            <a:pPr marL="257175" indent="-257175">
              <a:buAutoNum type="arabicPeriod"/>
            </a:pPr>
            <a:r>
              <a:rPr lang="en-US" sz="2800" dirty="0"/>
              <a:t> Pull together the guiding team.</a:t>
            </a:r>
          </a:p>
          <a:p>
            <a:pPr marL="257175" indent="-257175">
              <a:buAutoNum type="arabicPeriod"/>
            </a:pPr>
            <a:r>
              <a:rPr lang="en-US" sz="2800" dirty="0"/>
              <a:t> Develop the change vision and strategy.</a:t>
            </a:r>
          </a:p>
          <a:p>
            <a:pPr marL="257175" indent="-257175">
              <a:buAutoNum type="arabicPeriod"/>
            </a:pPr>
            <a:r>
              <a:rPr lang="en-US" sz="2800" b="1" dirty="0"/>
              <a:t> Communicate for understanding and buy-in.</a:t>
            </a:r>
          </a:p>
          <a:p>
            <a:pPr marL="257175" indent="-257175">
              <a:buAutoNum type="arabicPeriod"/>
            </a:pPr>
            <a:r>
              <a:rPr lang="en-US" sz="2800" dirty="0">
                <a:solidFill>
                  <a:schemeClr val="bg1">
                    <a:lumMod val="75000"/>
                  </a:schemeClr>
                </a:solidFill>
              </a:rPr>
              <a:t> Empower others to act.</a:t>
            </a:r>
          </a:p>
          <a:p>
            <a:pPr marL="257175" indent="-257175">
              <a:buAutoNum type="arabicPeriod"/>
            </a:pPr>
            <a:r>
              <a:rPr lang="en-US" sz="2800" dirty="0">
                <a:solidFill>
                  <a:schemeClr val="bg1">
                    <a:lumMod val="75000"/>
                  </a:schemeClr>
                </a:solidFill>
              </a:rPr>
              <a:t> Produce short-term wins.</a:t>
            </a:r>
          </a:p>
          <a:p>
            <a:pPr marL="257175" indent="-257175">
              <a:buAutoNum type="arabicPeriod"/>
            </a:pPr>
            <a:r>
              <a:rPr lang="en-US" sz="2800" dirty="0">
                <a:solidFill>
                  <a:schemeClr val="bg1">
                    <a:lumMod val="75000"/>
                  </a:schemeClr>
                </a:solidFill>
              </a:rPr>
              <a:t> Don’t let up.</a:t>
            </a:r>
          </a:p>
          <a:p>
            <a:pPr marL="257175" indent="-257175">
              <a:buAutoNum type="arabicPeriod"/>
            </a:pPr>
            <a:r>
              <a:rPr lang="en-US" sz="2800" dirty="0">
                <a:solidFill>
                  <a:schemeClr val="bg1">
                    <a:lumMod val="75000"/>
                  </a:schemeClr>
                </a:solidFill>
              </a:rPr>
              <a:t> Create a new culture.</a:t>
            </a:r>
          </a:p>
          <a:p>
            <a:pPr marL="257175" indent="-257175">
              <a:buAutoNum type="arabicPeriod"/>
            </a:pPr>
            <a:endParaRPr lang="en-US" b="1" dirty="0"/>
          </a:p>
          <a:p>
            <a:pPr marL="0" indent="0">
              <a:buNone/>
            </a:pPr>
            <a:endParaRPr lang="en-US" dirty="0"/>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362200" y="5638800"/>
            <a:ext cx="495997" cy="680195"/>
          </a:xfrm>
          <a:prstGeom prst="rect">
            <a:avLst/>
          </a:prstGeom>
        </p:spPr>
      </p:pic>
      <p:sp>
        <p:nvSpPr>
          <p:cNvPr id="25" name="Freeform 13"/>
          <p:cNvSpPr>
            <a:spLocks/>
          </p:cNvSpPr>
          <p:nvPr/>
        </p:nvSpPr>
        <p:spPr bwMode="auto">
          <a:xfrm rot="5400000">
            <a:off x="226977" y="6116210"/>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6" name="Freeform 13"/>
          <p:cNvSpPr>
            <a:spLocks/>
          </p:cNvSpPr>
          <p:nvPr/>
        </p:nvSpPr>
        <p:spPr bwMode="auto">
          <a:xfrm rot="5400000">
            <a:off x="586740" y="6116210"/>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7" name="Freeform 26"/>
          <p:cNvSpPr>
            <a:spLocks/>
          </p:cNvSpPr>
          <p:nvPr/>
        </p:nvSpPr>
        <p:spPr bwMode="auto">
          <a:xfrm rot="5400000">
            <a:off x="784860" y="6198049"/>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8" name="Freeform 27"/>
          <p:cNvSpPr>
            <a:spLocks/>
          </p:cNvSpPr>
          <p:nvPr/>
        </p:nvSpPr>
        <p:spPr bwMode="auto">
          <a:xfrm rot="5400000">
            <a:off x="412393" y="6206580"/>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9" name="Freeform 13"/>
          <p:cNvSpPr>
            <a:spLocks/>
          </p:cNvSpPr>
          <p:nvPr/>
        </p:nvSpPr>
        <p:spPr bwMode="auto">
          <a:xfrm rot="5400000">
            <a:off x="980049" y="6115858"/>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0" name="Freeform 13"/>
          <p:cNvSpPr>
            <a:spLocks/>
          </p:cNvSpPr>
          <p:nvPr/>
        </p:nvSpPr>
        <p:spPr bwMode="auto">
          <a:xfrm rot="5400000">
            <a:off x="1173480" y="620726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1" name="Freeform 13"/>
          <p:cNvSpPr>
            <a:spLocks/>
          </p:cNvSpPr>
          <p:nvPr/>
        </p:nvSpPr>
        <p:spPr bwMode="auto">
          <a:xfrm rot="5400000">
            <a:off x="1356360" y="6115858"/>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2" name="Freeform 13"/>
          <p:cNvSpPr>
            <a:spLocks/>
          </p:cNvSpPr>
          <p:nvPr/>
        </p:nvSpPr>
        <p:spPr bwMode="auto">
          <a:xfrm rot="5400000">
            <a:off x="1533965" y="6202584"/>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4" name="Freeform 13"/>
          <p:cNvSpPr>
            <a:spLocks/>
          </p:cNvSpPr>
          <p:nvPr/>
        </p:nvSpPr>
        <p:spPr bwMode="auto">
          <a:xfrm rot="5400000">
            <a:off x="1701768" y="6103877"/>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5" name="Freeform 13"/>
          <p:cNvSpPr>
            <a:spLocks/>
          </p:cNvSpPr>
          <p:nvPr/>
        </p:nvSpPr>
        <p:spPr bwMode="auto">
          <a:xfrm rot="5400000">
            <a:off x="1853678" y="6202584"/>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6" name="Freeform 13"/>
          <p:cNvSpPr>
            <a:spLocks/>
          </p:cNvSpPr>
          <p:nvPr/>
        </p:nvSpPr>
        <p:spPr bwMode="auto">
          <a:xfrm rot="5400000">
            <a:off x="2005655" y="6081607"/>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7" name="Freeform 13"/>
          <p:cNvSpPr>
            <a:spLocks/>
          </p:cNvSpPr>
          <p:nvPr/>
        </p:nvSpPr>
        <p:spPr bwMode="auto">
          <a:xfrm rot="5400000">
            <a:off x="2199086" y="6191870"/>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8" name="TextBox 17"/>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Tree>
    <p:extLst>
      <p:ext uri="{BB962C8B-B14F-4D97-AF65-F5344CB8AC3E}">
        <p14:creationId xmlns:p14="http://schemas.microsoft.com/office/powerpoint/2010/main" val="24560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Step Five</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9" name="Content Placeholder 2"/>
          <p:cNvSpPr>
            <a:spLocks noGrp="1"/>
          </p:cNvSpPr>
          <p:nvPr>
            <p:ph idx="1"/>
          </p:nvPr>
        </p:nvSpPr>
        <p:spPr>
          <a:xfrm>
            <a:off x="457200" y="1523999"/>
            <a:ext cx="8229600" cy="4800601"/>
          </a:xfrm>
        </p:spPr>
        <p:txBody>
          <a:bodyPr>
            <a:normAutofit/>
          </a:bodyPr>
          <a:lstStyle/>
          <a:p>
            <a:pPr marL="257175" indent="-257175">
              <a:buAutoNum type="arabicPeriod"/>
            </a:pPr>
            <a:r>
              <a:rPr lang="en-US" sz="2800" dirty="0"/>
              <a:t> Create a sense of urgency.</a:t>
            </a:r>
          </a:p>
          <a:p>
            <a:pPr marL="257175" indent="-257175">
              <a:buAutoNum type="arabicPeriod"/>
            </a:pPr>
            <a:r>
              <a:rPr lang="en-US" sz="2800" dirty="0"/>
              <a:t> Pull together the guiding team.</a:t>
            </a:r>
          </a:p>
          <a:p>
            <a:pPr marL="257175" indent="-257175">
              <a:buAutoNum type="arabicPeriod"/>
            </a:pPr>
            <a:r>
              <a:rPr lang="en-US" sz="2800" dirty="0"/>
              <a:t> Develop the change vision and strategy.</a:t>
            </a:r>
          </a:p>
          <a:p>
            <a:pPr marL="257175" indent="-257175">
              <a:buAutoNum type="arabicPeriod"/>
            </a:pPr>
            <a:r>
              <a:rPr lang="en-US" sz="2800" dirty="0"/>
              <a:t> Communicate for understanding and buy-in.</a:t>
            </a:r>
          </a:p>
          <a:p>
            <a:pPr marL="257175" indent="-257175">
              <a:buAutoNum type="arabicPeriod"/>
            </a:pPr>
            <a:r>
              <a:rPr lang="en-US" sz="2800" b="1" dirty="0"/>
              <a:t> Empower others to act.</a:t>
            </a:r>
          </a:p>
          <a:p>
            <a:pPr marL="257175" indent="-257175">
              <a:buAutoNum type="arabicPeriod"/>
            </a:pPr>
            <a:r>
              <a:rPr lang="en-US" sz="2800" dirty="0">
                <a:solidFill>
                  <a:schemeClr val="bg1">
                    <a:lumMod val="75000"/>
                  </a:schemeClr>
                </a:solidFill>
              </a:rPr>
              <a:t> Produce short-term wins.</a:t>
            </a:r>
          </a:p>
          <a:p>
            <a:pPr marL="257175" indent="-257175">
              <a:buAutoNum type="arabicPeriod"/>
            </a:pPr>
            <a:r>
              <a:rPr lang="en-US" sz="2800" dirty="0">
                <a:solidFill>
                  <a:schemeClr val="bg1">
                    <a:lumMod val="75000"/>
                  </a:schemeClr>
                </a:solidFill>
              </a:rPr>
              <a:t> Don’t let up.</a:t>
            </a:r>
          </a:p>
          <a:p>
            <a:pPr marL="257175" indent="-257175">
              <a:buAutoNum type="arabicPeriod"/>
            </a:pPr>
            <a:r>
              <a:rPr lang="en-US" sz="2800" dirty="0">
                <a:solidFill>
                  <a:schemeClr val="bg1">
                    <a:lumMod val="75000"/>
                  </a:schemeClr>
                </a:solidFill>
              </a:rPr>
              <a:t> Create a new culture.</a:t>
            </a:r>
          </a:p>
          <a:p>
            <a:pPr marL="257175" indent="-257175">
              <a:buAutoNum type="arabicPeriod"/>
            </a:pPr>
            <a:endParaRPr lang="en-US" b="1" dirty="0"/>
          </a:p>
          <a:p>
            <a:pPr marL="0" indent="0">
              <a:buNone/>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9000" y="5638800"/>
            <a:ext cx="495997" cy="680195"/>
          </a:xfrm>
          <a:prstGeom prst="rect">
            <a:avLst/>
          </a:prstGeom>
        </p:spPr>
      </p:pic>
      <p:sp>
        <p:nvSpPr>
          <p:cNvPr id="21" name="Freeform 13"/>
          <p:cNvSpPr>
            <a:spLocks/>
          </p:cNvSpPr>
          <p:nvPr/>
        </p:nvSpPr>
        <p:spPr bwMode="auto">
          <a:xfrm rot="5400000">
            <a:off x="226977" y="610617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2" name="Freeform 13"/>
          <p:cNvSpPr>
            <a:spLocks/>
          </p:cNvSpPr>
          <p:nvPr/>
        </p:nvSpPr>
        <p:spPr bwMode="auto">
          <a:xfrm rot="5400000">
            <a:off x="586740" y="610617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3" name="Freeform 22"/>
          <p:cNvSpPr>
            <a:spLocks/>
          </p:cNvSpPr>
          <p:nvPr/>
        </p:nvSpPr>
        <p:spPr bwMode="auto">
          <a:xfrm rot="5400000">
            <a:off x="784860" y="6188014"/>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3" name="Freeform 32"/>
          <p:cNvSpPr>
            <a:spLocks/>
          </p:cNvSpPr>
          <p:nvPr/>
        </p:nvSpPr>
        <p:spPr bwMode="auto">
          <a:xfrm rot="5400000">
            <a:off x="412393" y="619654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8" name="Freeform 13"/>
          <p:cNvSpPr>
            <a:spLocks/>
          </p:cNvSpPr>
          <p:nvPr/>
        </p:nvSpPr>
        <p:spPr bwMode="auto">
          <a:xfrm rot="5400000">
            <a:off x="980049" y="6105823"/>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9" name="Freeform 38"/>
          <p:cNvSpPr>
            <a:spLocks/>
          </p:cNvSpPr>
          <p:nvPr/>
        </p:nvSpPr>
        <p:spPr bwMode="auto">
          <a:xfrm rot="5400000">
            <a:off x="1173480" y="6197227"/>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0" name="Freeform 13"/>
          <p:cNvSpPr>
            <a:spLocks/>
          </p:cNvSpPr>
          <p:nvPr/>
        </p:nvSpPr>
        <p:spPr bwMode="auto">
          <a:xfrm rot="5400000">
            <a:off x="1356360" y="6105823"/>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1" name="Freeform 13"/>
          <p:cNvSpPr>
            <a:spLocks/>
          </p:cNvSpPr>
          <p:nvPr/>
        </p:nvSpPr>
        <p:spPr bwMode="auto">
          <a:xfrm rot="5400000">
            <a:off x="1533965" y="6192549"/>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2" name="Freeform 13"/>
          <p:cNvSpPr>
            <a:spLocks/>
          </p:cNvSpPr>
          <p:nvPr/>
        </p:nvSpPr>
        <p:spPr bwMode="auto">
          <a:xfrm rot="5400000">
            <a:off x="1701768" y="609384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3" name="Freeform 13"/>
          <p:cNvSpPr>
            <a:spLocks/>
          </p:cNvSpPr>
          <p:nvPr/>
        </p:nvSpPr>
        <p:spPr bwMode="auto">
          <a:xfrm rot="5400000">
            <a:off x="1853678" y="6192549"/>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4" name="Freeform 13"/>
          <p:cNvSpPr>
            <a:spLocks/>
          </p:cNvSpPr>
          <p:nvPr/>
        </p:nvSpPr>
        <p:spPr bwMode="auto">
          <a:xfrm rot="5400000">
            <a:off x="2005655" y="607157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5" name="Freeform 13"/>
          <p:cNvSpPr>
            <a:spLocks/>
          </p:cNvSpPr>
          <p:nvPr/>
        </p:nvSpPr>
        <p:spPr bwMode="auto">
          <a:xfrm rot="5400000">
            <a:off x="2171592" y="619654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6" name="Freeform 13"/>
          <p:cNvSpPr>
            <a:spLocks/>
          </p:cNvSpPr>
          <p:nvPr/>
        </p:nvSpPr>
        <p:spPr bwMode="auto">
          <a:xfrm rot="5400000">
            <a:off x="2337529" y="607157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7" name="Freeform 13"/>
          <p:cNvSpPr>
            <a:spLocks/>
          </p:cNvSpPr>
          <p:nvPr/>
        </p:nvSpPr>
        <p:spPr bwMode="auto">
          <a:xfrm rot="5400000">
            <a:off x="2496446" y="6187497"/>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8" name="Freeform 13"/>
          <p:cNvSpPr>
            <a:spLocks/>
          </p:cNvSpPr>
          <p:nvPr/>
        </p:nvSpPr>
        <p:spPr bwMode="auto">
          <a:xfrm rot="5400000">
            <a:off x="2723597" y="607157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9" name="Freeform 13"/>
          <p:cNvSpPr>
            <a:spLocks/>
          </p:cNvSpPr>
          <p:nvPr/>
        </p:nvSpPr>
        <p:spPr bwMode="auto">
          <a:xfrm rot="5400000">
            <a:off x="2869687" y="620873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0" name="Freeform 13"/>
          <p:cNvSpPr>
            <a:spLocks/>
          </p:cNvSpPr>
          <p:nvPr/>
        </p:nvSpPr>
        <p:spPr bwMode="auto">
          <a:xfrm rot="5400000">
            <a:off x="3052783" y="607157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1" name="Freeform 13"/>
          <p:cNvSpPr>
            <a:spLocks/>
          </p:cNvSpPr>
          <p:nvPr/>
        </p:nvSpPr>
        <p:spPr bwMode="auto">
          <a:xfrm rot="5400000">
            <a:off x="3223136" y="6174403"/>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4" name="TextBox 23"/>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Tree>
    <p:extLst>
      <p:ext uri="{BB962C8B-B14F-4D97-AF65-F5344CB8AC3E}">
        <p14:creationId xmlns:p14="http://schemas.microsoft.com/office/powerpoint/2010/main" val="1840667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Hopes and Fears</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8" name="Content Placeholder 2"/>
          <p:cNvSpPr>
            <a:spLocks noGrp="1"/>
          </p:cNvSpPr>
          <p:nvPr>
            <p:ph idx="1"/>
          </p:nvPr>
        </p:nvSpPr>
        <p:spPr>
          <a:xfrm>
            <a:off x="457200" y="1921261"/>
            <a:ext cx="4599181" cy="3581401"/>
          </a:xfrm>
        </p:spPr>
        <p:txBody>
          <a:bodyPr/>
          <a:lstStyle/>
          <a:p>
            <a:pPr marL="0" indent="0">
              <a:buNone/>
            </a:pPr>
            <a:r>
              <a:rPr lang="en-US" dirty="0"/>
              <a:t> </a:t>
            </a:r>
            <a:r>
              <a:rPr lang="en-US" sz="2800" dirty="0"/>
              <a:t>What do you hope will happen when you start leading your team?</a:t>
            </a:r>
          </a:p>
          <a:p>
            <a:pPr marL="0" indent="0">
              <a:buNone/>
            </a:pPr>
            <a:endParaRPr lang="en-US" sz="2800" dirty="0"/>
          </a:p>
          <a:p>
            <a:pPr marL="0" indent="0">
              <a:buNone/>
            </a:pPr>
            <a:r>
              <a:rPr lang="en-US" sz="2800" dirty="0"/>
              <a:t>What is your biggest fear about leading a team?</a:t>
            </a:r>
          </a:p>
        </p:txBody>
      </p:sp>
      <p:pic>
        <p:nvPicPr>
          <p:cNvPr id="2050" name="Picture 2" descr="http://www.clipartbest.com/cliparts/4ib/o8p/4ibo8ppx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439" y="1900817"/>
            <a:ext cx="3305175" cy="32956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
        <p:nvSpPr>
          <p:cNvPr id="11" name="Oval 10"/>
          <p:cNvSpPr/>
          <p:nvPr/>
        </p:nvSpPr>
        <p:spPr>
          <a:xfrm>
            <a:off x="8043374" y="5289449"/>
            <a:ext cx="893617" cy="895926"/>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Tree>
    <p:extLst>
      <p:ext uri="{BB962C8B-B14F-4D97-AF65-F5344CB8AC3E}">
        <p14:creationId xmlns:p14="http://schemas.microsoft.com/office/powerpoint/2010/main" val="362279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60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Connections</a:t>
            </a:r>
            <a:endParaRPr lang="en-US" sz="4000" dirty="0"/>
          </a:p>
        </p:txBody>
      </p:sp>
      <p:sp>
        <p:nvSpPr>
          <p:cNvPr id="25" name="TextBox 24"/>
          <p:cNvSpPr txBox="1"/>
          <p:nvPr/>
        </p:nvSpPr>
        <p:spPr>
          <a:xfrm>
            <a:off x="228600" y="5867400"/>
            <a:ext cx="5867400" cy="369332"/>
          </a:xfrm>
          <a:prstGeom prst="rect">
            <a:avLst/>
          </a:prstGeom>
          <a:noFill/>
        </p:spPr>
        <p:txBody>
          <a:bodyPr wrap="square" rtlCol="0">
            <a:spAutoFit/>
          </a:bodyPr>
          <a:lstStyle/>
          <a:p>
            <a:r>
              <a:rPr lang="en-US" b="1" i="1" dirty="0"/>
              <a:t>Source: </a:t>
            </a:r>
            <a:r>
              <a:rPr lang="en-US" i="1" dirty="0"/>
              <a:t>Click,</a:t>
            </a:r>
            <a:r>
              <a:rPr lang="en-US" dirty="0"/>
              <a:t> by </a:t>
            </a:r>
            <a:r>
              <a:rPr lang="en-US" dirty="0" err="1"/>
              <a:t>Ori</a:t>
            </a:r>
            <a:r>
              <a:rPr lang="en-US" dirty="0"/>
              <a:t> </a:t>
            </a:r>
            <a:r>
              <a:rPr lang="en-US" dirty="0" err="1"/>
              <a:t>Brafman</a:t>
            </a:r>
            <a:r>
              <a:rPr lang="en-US" dirty="0"/>
              <a:t> and Rom </a:t>
            </a:r>
            <a:r>
              <a:rPr lang="en-US" dirty="0" err="1"/>
              <a:t>Brafman</a:t>
            </a:r>
            <a:endParaRPr lang="en-US" dirty="0"/>
          </a:p>
        </p:txBody>
      </p:sp>
      <p:pic>
        <p:nvPicPr>
          <p:cNvPr id="14338" name="Picture 2" descr="http://images.clipartpanda.com/connection-clipart-yearbook-connection-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740" y="1811027"/>
            <a:ext cx="4806519" cy="36169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
        <p:nvSpPr>
          <p:cNvPr id="6" name="Slide Number Placeholder 1"/>
          <p:cNvSpPr>
            <a:spLocks noGrp="1"/>
          </p:cNvSpPr>
          <p:nvPr>
            <p:ph type="sldNum" sz="quarter" idx="12"/>
          </p:nvPr>
        </p:nvSpPr>
        <p:spPr>
          <a:xfrm>
            <a:off x="8077200" y="6356351"/>
            <a:ext cx="6096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35736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The Power of Connections</a:t>
            </a:r>
            <a:endParaRPr lang="en-US" sz="4000" dirty="0"/>
          </a:p>
        </p:txBody>
      </p:sp>
      <p:sp>
        <p:nvSpPr>
          <p:cNvPr id="25" name="TextBox 24"/>
          <p:cNvSpPr txBox="1"/>
          <p:nvPr/>
        </p:nvSpPr>
        <p:spPr>
          <a:xfrm>
            <a:off x="228600" y="5867400"/>
            <a:ext cx="5867400" cy="369332"/>
          </a:xfrm>
          <a:prstGeom prst="rect">
            <a:avLst/>
          </a:prstGeom>
          <a:noFill/>
        </p:spPr>
        <p:txBody>
          <a:bodyPr wrap="square" rtlCol="0">
            <a:spAutoFit/>
          </a:bodyPr>
          <a:lstStyle/>
          <a:p>
            <a:r>
              <a:rPr lang="en-US" b="1" i="1" dirty="0"/>
              <a:t>Source: </a:t>
            </a:r>
            <a:r>
              <a:rPr lang="en-US" i="1" dirty="0"/>
              <a:t>Click,</a:t>
            </a:r>
            <a:r>
              <a:rPr lang="en-US" dirty="0"/>
              <a:t> by </a:t>
            </a:r>
            <a:r>
              <a:rPr lang="en-US" dirty="0" err="1"/>
              <a:t>Ori</a:t>
            </a:r>
            <a:r>
              <a:rPr lang="en-US" dirty="0"/>
              <a:t> </a:t>
            </a:r>
            <a:r>
              <a:rPr lang="en-US" dirty="0" err="1"/>
              <a:t>Brafman</a:t>
            </a:r>
            <a:r>
              <a:rPr lang="en-US" dirty="0"/>
              <a:t> and Rom </a:t>
            </a:r>
            <a:r>
              <a:rPr lang="en-US" dirty="0" err="1"/>
              <a:t>Brafman</a:t>
            </a:r>
            <a:endParaRPr lang="en-US" dirty="0"/>
          </a:p>
        </p:txBody>
      </p:sp>
      <p:sp>
        <p:nvSpPr>
          <p:cNvPr id="2" name="TextBox 1"/>
          <p:cNvSpPr txBox="1"/>
          <p:nvPr/>
        </p:nvSpPr>
        <p:spPr>
          <a:xfrm>
            <a:off x="762000" y="2083713"/>
            <a:ext cx="3505200" cy="861774"/>
          </a:xfrm>
          <a:prstGeom prst="rect">
            <a:avLst/>
          </a:prstGeom>
          <a:solidFill>
            <a:schemeClr val="bg1">
              <a:lumMod val="95000"/>
            </a:schemeClr>
          </a:solidFill>
          <a:ln w="38100">
            <a:solidFill>
              <a:schemeClr val="accent1">
                <a:lumMod val="75000"/>
              </a:schemeClr>
            </a:solidFill>
          </a:ln>
        </p:spPr>
        <p:txBody>
          <a:bodyPr wrap="square" rtlCol="0">
            <a:spAutoFit/>
          </a:bodyPr>
          <a:lstStyle/>
          <a:p>
            <a:pPr algn="ctr"/>
            <a:r>
              <a:rPr lang="en-US" sz="3200" b="1" dirty="0"/>
              <a:t>Trust</a:t>
            </a:r>
          </a:p>
          <a:p>
            <a:pPr algn="ctr"/>
            <a:endParaRPr lang="en-US" dirty="0"/>
          </a:p>
        </p:txBody>
      </p:sp>
      <p:sp>
        <p:nvSpPr>
          <p:cNvPr id="8" name="TextBox 7"/>
          <p:cNvSpPr txBox="1"/>
          <p:nvPr/>
        </p:nvSpPr>
        <p:spPr>
          <a:xfrm>
            <a:off x="762000" y="3421304"/>
            <a:ext cx="3505200" cy="861774"/>
          </a:xfrm>
          <a:prstGeom prst="rect">
            <a:avLst/>
          </a:prstGeom>
          <a:solidFill>
            <a:schemeClr val="accent2">
              <a:lumMod val="20000"/>
              <a:lumOff val="80000"/>
            </a:schemeClr>
          </a:solidFill>
          <a:ln w="38100">
            <a:solidFill>
              <a:schemeClr val="accent2">
                <a:lumMod val="75000"/>
              </a:schemeClr>
            </a:solidFill>
          </a:ln>
        </p:spPr>
        <p:txBody>
          <a:bodyPr wrap="square" rtlCol="0">
            <a:spAutoFit/>
          </a:bodyPr>
          <a:lstStyle/>
          <a:p>
            <a:pPr algn="ctr"/>
            <a:r>
              <a:rPr lang="en-US" sz="3200" b="1" dirty="0"/>
              <a:t>Common language</a:t>
            </a:r>
          </a:p>
          <a:p>
            <a:pPr algn="ctr"/>
            <a:endParaRPr lang="en-US" dirty="0"/>
          </a:p>
        </p:txBody>
      </p:sp>
      <p:sp>
        <p:nvSpPr>
          <p:cNvPr id="9" name="TextBox 8"/>
          <p:cNvSpPr txBox="1"/>
          <p:nvPr/>
        </p:nvSpPr>
        <p:spPr>
          <a:xfrm>
            <a:off x="5029200" y="2083713"/>
            <a:ext cx="3505200" cy="861774"/>
          </a:xfrm>
          <a:prstGeom prst="rect">
            <a:avLst/>
          </a:prstGeom>
          <a:solidFill>
            <a:schemeClr val="accent6">
              <a:lumMod val="20000"/>
              <a:lumOff val="80000"/>
            </a:schemeClr>
          </a:solidFill>
          <a:ln w="38100">
            <a:solidFill>
              <a:schemeClr val="accent6">
                <a:lumMod val="75000"/>
              </a:schemeClr>
            </a:solidFill>
          </a:ln>
        </p:spPr>
        <p:txBody>
          <a:bodyPr wrap="square" rtlCol="0">
            <a:spAutoFit/>
          </a:bodyPr>
          <a:lstStyle/>
          <a:p>
            <a:pPr algn="ctr"/>
            <a:r>
              <a:rPr lang="en-US" sz="3200" b="1" dirty="0"/>
              <a:t>Bring out the best</a:t>
            </a:r>
          </a:p>
          <a:p>
            <a:pPr algn="ctr"/>
            <a:endParaRPr lang="en-US" dirty="0"/>
          </a:p>
        </p:txBody>
      </p:sp>
      <p:sp>
        <p:nvSpPr>
          <p:cNvPr id="10" name="TextBox 9"/>
          <p:cNvSpPr txBox="1"/>
          <p:nvPr/>
        </p:nvSpPr>
        <p:spPr>
          <a:xfrm>
            <a:off x="5029200" y="3405538"/>
            <a:ext cx="3505200" cy="861774"/>
          </a:xfrm>
          <a:prstGeom prst="rect">
            <a:avLst/>
          </a:prstGeom>
          <a:solidFill>
            <a:schemeClr val="accent3">
              <a:lumMod val="40000"/>
              <a:lumOff val="60000"/>
            </a:schemeClr>
          </a:solidFill>
          <a:ln w="38100">
            <a:solidFill>
              <a:schemeClr val="accent3">
                <a:lumMod val="50000"/>
              </a:schemeClr>
            </a:solidFill>
          </a:ln>
        </p:spPr>
        <p:txBody>
          <a:bodyPr wrap="square" rtlCol="0">
            <a:spAutoFit/>
          </a:bodyPr>
          <a:lstStyle/>
          <a:p>
            <a:pPr algn="ctr"/>
            <a:r>
              <a:rPr lang="en-US" sz="3200" b="1" dirty="0"/>
              <a:t>Durability</a:t>
            </a:r>
          </a:p>
          <a:p>
            <a:pPr algn="ctr"/>
            <a:endParaRPr lang="en-US" dirty="0"/>
          </a:p>
        </p:txBody>
      </p:sp>
      <p:sp>
        <p:nvSpPr>
          <p:cNvPr id="11" name="TextBox 10"/>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
        <p:nvSpPr>
          <p:cNvPr id="12" name="Slide Number Placeholder 1"/>
          <p:cNvSpPr>
            <a:spLocks noGrp="1"/>
          </p:cNvSpPr>
          <p:nvPr>
            <p:ph type="sldNum" sz="quarter" idx="12"/>
          </p:nvPr>
        </p:nvSpPr>
        <p:spPr>
          <a:xfrm>
            <a:off x="8077200" y="6356351"/>
            <a:ext cx="6096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6658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69788" y="3624533"/>
            <a:ext cx="3345612" cy="2210114"/>
          </a:xfrm>
          <a:prstGeom prst="roundRect">
            <a:avLst/>
          </a:prstGeom>
          <a:solidFill>
            <a:schemeClr val="tx2">
              <a:lumMod val="20000"/>
              <a:lumOff val="8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228600" y="3624533"/>
            <a:ext cx="5112588" cy="2210114"/>
          </a:xfrm>
          <a:prstGeom prst="roundRect">
            <a:avLst/>
          </a:prstGeom>
          <a:solidFill>
            <a:schemeClr val="bg1">
              <a:lumMod val="8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p:cNvSpPr>
            <a:spLocks noGrp="1"/>
          </p:cNvSpPr>
          <p:nvPr>
            <p:ph type="title"/>
          </p:nvPr>
        </p:nvSpPr>
        <p:spPr>
          <a:xfrm>
            <a:off x="0" y="228600"/>
            <a:ext cx="9144000" cy="1143000"/>
          </a:xfrm>
        </p:spPr>
        <p:txBody>
          <a:bodyPr>
            <a:normAutofit fontScale="90000"/>
          </a:bodyPr>
          <a:lstStyle/>
          <a:p>
            <a:r>
              <a:rPr lang="en-US" sz="4000" b="1" dirty="0">
                <a:solidFill>
                  <a:schemeClr val="tx2">
                    <a:lumMod val="75000"/>
                  </a:schemeClr>
                </a:solidFill>
              </a:rPr>
              <a:t>Tactics for Building Connections: Vulnerability</a:t>
            </a:r>
            <a:endParaRPr lang="en-US" sz="4000" dirty="0"/>
          </a:p>
        </p:txBody>
      </p:sp>
      <p:sp>
        <p:nvSpPr>
          <p:cNvPr id="11" name="Content Placeholder 2"/>
          <p:cNvSpPr>
            <a:spLocks noGrp="1"/>
          </p:cNvSpPr>
          <p:nvPr>
            <p:ph idx="1"/>
          </p:nvPr>
        </p:nvSpPr>
        <p:spPr>
          <a:xfrm>
            <a:off x="457200" y="1600199"/>
            <a:ext cx="8229600" cy="990601"/>
          </a:xfrm>
        </p:spPr>
        <p:txBody>
          <a:bodyPr>
            <a:normAutofit fontScale="77500" lnSpcReduction="20000"/>
          </a:bodyPr>
          <a:lstStyle/>
          <a:p>
            <a:pPr marL="0" indent="0">
              <a:buNone/>
            </a:pPr>
            <a:r>
              <a:rPr lang="en-US" sz="4100" dirty="0"/>
              <a:t>Vulnerability ≠ Weakness</a:t>
            </a:r>
          </a:p>
          <a:p>
            <a:pPr marL="0" indent="0">
              <a:buNone/>
            </a:pPr>
            <a:r>
              <a:rPr lang="en-US" sz="4100" dirty="0"/>
              <a:t>Vulnerability = Relatability</a:t>
            </a:r>
          </a:p>
          <a:p>
            <a:pPr marL="0" indent="0">
              <a:buNone/>
            </a:pPr>
            <a:endParaRPr lang="en-US" dirty="0"/>
          </a:p>
          <a:p>
            <a:pPr marL="0" indent="0">
              <a:buNone/>
            </a:pPr>
            <a:endParaRPr lang="en-US" dirty="0"/>
          </a:p>
        </p:txBody>
      </p:sp>
      <p:sp>
        <p:nvSpPr>
          <p:cNvPr id="14" name="TextBox 13"/>
          <p:cNvSpPr txBox="1"/>
          <p:nvPr/>
        </p:nvSpPr>
        <p:spPr>
          <a:xfrm>
            <a:off x="270000" y="4843733"/>
            <a:ext cx="1642188" cy="830997"/>
          </a:xfrm>
          <a:prstGeom prst="rect">
            <a:avLst/>
          </a:prstGeom>
          <a:noFill/>
        </p:spPr>
        <p:txBody>
          <a:bodyPr wrap="square" rtlCol="0">
            <a:spAutoFit/>
          </a:bodyPr>
          <a:lstStyle/>
          <a:p>
            <a:pPr algn="ctr"/>
            <a:r>
              <a:rPr lang="en-US" sz="2400" b="1" dirty="0">
                <a:solidFill>
                  <a:schemeClr val="tx2">
                    <a:lumMod val="50000"/>
                  </a:schemeClr>
                </a:solidFill>
              </a:rPr>
              <a:t>Phatic Statements</a:t>
            </a:r>
          </a:p>
        </p:txBody>
      </p:sp>
      <p:sp>
        <p:nvSpPr>
          <p:cNvPr id="15" name="TextBox 14"/>
          <p:cNvSpPr txBox="1"/>
          <p:nvPr/>
        </p:nvSpPr>
        <p:spPr>
          <a:xfrm>
            <a:off x="1828800" y="3873237"/>
            <a:ext cx="1676400" cy="830997"/>
          </a:xfrm>
          <a:prstGeom prst="rect">
            <a:avLst/>
          </a:prstGeom>
          <a:noFill/>
        </p:spPr>
        <p:txBody>
          <a:bodyPr wrap="square" rtlCol="0">
            <a:spAutoFit/>
          </a:bodyPr>
          <a:lstStyle/>
          <a:p>
            <a:pPr algn="ctr"/>
            <a:r>
              <a:rPr lang="en-US" sz="2400" b="1" dirty="0">
                <a:solidFill>
                  <a:schemeClr val="tx2">
                    <a:lumMod val="50000"/>
                  </a:schemeClr>
                </a:solidFill>
              </a:rPr>
              <a:t>Factual Statements</a:t>
            </a:r>
          </a:p>
        </p:txBody>
      </p:sp>
      <p:sp>
        <p:nvSpPr>
          <p:cNvPr id="16" name="TextBox 15"/>
          <p:cNvSpPr txBox="1"/>
          <p:nvPr/>
        </p:nvSpPr>
        <p:spPr>
          <a:xfrm>
            <a:off x="3429000" y="4853942"/>
            <a:ext cx="1828800" cy="830997"/>
          </a:xfrm>
          <a:prstGeom prst="rect">
            <a:avLst/>
          </a:prstGeom>
          <a:noFill/>
        </p:spPr>
        <p:txBody>
          <a:bodyPr wrap="square" rtlCol="0">
            <a:spAutoFit/>
          </a:bodyPr>
          <a:lstStyle/>
          <a:p>
            <a:pPr algn="ctr"/>
            <a:r>
              <a:rPr lang="en-US" sz="2400" b="1" dirty="0">
                <a:solidFill>
                  <a:schemeClr val="tx2">
                    <a:lumMod val="50000"/>
                  </a:schemeClr>
                </a:solidFill>
              </a:rPr>
              <a:t>Evaluative Statements</a:t>
            </a:r>
          </a:p>
        </p:txBody>
      </p:sp>
      <p:sp>
        <p:nvSpPr>
          <p:cNvPr id="17" name="TextBox 16"/>
          <p:cNvSpPr txBox="1"/>
          <p:nvPr/>
        </p:nvSpPr>
        <p:spPr>
          <a:xfrm>
            <a:off x="5789426" y="3873236"/>
            <a:ext cx="1676400" cy="830997"/>
          </a:xfrm>
          <a:prstGeom prst="rect">
            <a:avLst/>
          </a:prstGeom>
          <a:noFill/>
        </p:spPr>
        <p:txBody>
          <a:bodyPr wrap="square" rtlCol="0">
            <a:spAutoFit/>
          </a:bodyPr>
          <a:lstStyle/>
          <a:p>
            <a:pPr algn="ctr"/>
            <a:r>
              <a:rPr lang="en-US" sz="2400" b="1" dirty="0">
                <a:solidFill>
                  <a:schemeClr val="tx2">
                    <a:lumMod val="50000"/>
                  </a:schemeClr>
                </a:solidFill>
              </a:rPr>
              <a:t>Gut-Level Statements</a:t>
            </a:r>
          </a:p>
        </p:txBody>
      </p:sp>
      <p:sp>
        <p:nvSpPr>
          <p:cNvPr id="18" name="TextBox 17"/>
          <p:cNvSpPr txBox="1"/>
          <p:nvPr/>
        </p:nvSpPr>
        <p:spPr>
          <a:xfrm>
            <a:off x="7231812" y="4838982"/>
            <a:ext cx="1683588" cy="830997"/>
          </a:xfrm>
          <a:prstGeom prst="rect">
            <a:avLst/>
          </a:prstGeom>
          <a:noFill/>
        </p:spPr>
        <p:txBody>
          <a:bodyPr wrap="square" rtlCol="0">
            <a:spAutoFit/>
          </a:bodyPr>
          <a:lstStyle/>
          <a:p>
            <a:pPr algn="ctr"/>
            <a:r>
              <a:rPr lang="en-US" sz="2400" b="1" dirty="0">
                <a:solidFill>
                  <a:schemeClr val="tx2">
                    <a:lumMod val="50000"/>
                  </a:schemeClr>
                </a:solidFill>
              </a:rPr>
              <a:t>Peak Statements</a:t>
            </a:r>
          </a:p>
        </p:txBody>
      </p:sp>
      <p:cxnSp>
        <p:nvCxnSpPr>
          <p:cNvPr id="19" name="Straight Arrow Connector 18"/>
          <p:cNvCxnSpPr/>
          <p:nvPr/>
        </p:nvCxnSpPr>
        <p:spPr>
          <a:xfrm>
            <a:off x="270000" y="4767533"/>
            <a:ext cx="8500188"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05318" y="2893612"/>
            <a:ext cx="2809482" cy="584775"/>
          </a:xfrm>
          <a:prstGeom prst="rect">
            <a:avLst/>
          </a:prstGeom>
          <a:noFill/>
        </p:spPr>
        <p:txBody>
          <a:bodyPr wrap="square" rtlCol="0">
            <a:spAutoFit/>
          </a:bodyPr>
          <a:lstStyle/>
          <a:p>
            <a:r>
              <a:rPr lang="en-US" sz="3200" b="1" dirty="0"/>
              <a:t>Transactional</a:t>
            </a:r>
          </a:p>
        </p:txBody>
      </p:sp>
      <p:sp>
        <p:nvSpPr>
          <p:cNvPr id="21" name="TextBox 20"/>
          <p:cNvSpPr txBox="1"/>
          <p:nvPr/>
        </p:nvSpPr>
        <p:spPr>
          <a:xfrm>
            <a:off x="6054012" y="2917391"/>
            <a:ext cx="2632788" cy="584775"/>
          </a:xfrm>
          <a:prstGeom prst="rect">
            <a:avLst/>
          </a:prstGeom>
          <a:noFill/>
        </p:spPr>
        <p:txBody>
          <a:bodyPr wrap="square" rtlCol="0">
            <a:spAutoFit/>
          </a:bodyPr>
          <a:lstStyle/>
          <a:p>
            <a:pPr algn="ctr"/>
            <a:r>
              <a:rPr lang="en-US" sz="3200" b="1" dirty="0"/>
              <a:t>Connective</a:t>
            </a:r>
          </a:p>
        </p:txBody>
      </p:sp>
      <p:sp>
        <p:nvSpPr>
          <p:cNvPr id="22" name="TextBox 21"/>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
        <p:nvSpPr>
          <p:cNvPr id="23" name="Slide Number Placeholder 1"/>
          <p:cNvSpPr>
            <a:spLocks noGrp="1"/>
          </p:cNvSpPr>
          <p:nvPr>
            <p:ph type="sldNum" sz="quarter" idx="12"/>
          </p:nvPr>
        </p:nvSpPr>
        <p:spPr>
          <a:xfrm>
            <a:off x="8077200" y="6356351"/>
            <a:ext cx="6096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3946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4" grpId="0"/>
      <p:bldP spid="15" grpId="0"/>
      <p:bldP spid="16" grpId="0"/>
      <p:bldP spid="17" grpId="0"/>
      <p:bldP spid="1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0" y="228600"/>
            <a:ext cx="9144000" cy="1143000"/>
          </a:xfrm>
        </p:spPr>
        <p:txBody>
          <a:bodyPr>
            <a:normAutofit/>
          </a:bodyPr>
          <a:lstStyle/>
          <a:p>
            <a:r>
              <a:rPr lang="en-US" sz="4000" b="1" dirty="0">
                <a:solidFill>
                  <a:schemeClr val="tx2">
                    <a:lumMod val="75000"/>
                  </a:schemeClr>
                </a:solidFill>
              </a:rPr>
              <a:t>Tactics for Building Connections: Proximity</a:t>
            </a:r>
            <a:endParaRPr lang="en-US" sz="4000" dirty="0"/>
          </a:p>
        </p:txBody>
      </p:sp>
      <p:grpSp>
        <p:nvGrpSpPr>
          <p:cNvPr id="21" name="Group 20"/>
          <p:cNvGrpSpPr/>
          <p:nvPr/>
        </p:nvGrpSpPr>
        <p:grpSpPr>
          <a:xfrm>
            <a:off x="4876800" y="3979440"/>
            <a:ext cx="3505200" cy="1595387"/>
            <a:chOff x="304800" y="1698250"/>
            <a:chExt cx="3810000" cy="894013"/>
          </a:xfrm>
          <a:solidFill>
            <a:schemeClr val="accent6"/>
          </a:solidFill>
        </p:grpSpPr>
        <p:sp>
          <p:nvSpPr>
            <p:cNvPr id="22" name="Rounded Rectangle 21"/>
            <p:cNvSpPr/>
            <p:nvPr/>
          </p:nvSpPr>
          <p:spPr>
            <a:xfrm>
              <a:off x="304800" y="1698250"/>
              <a:ext cx="3810000" cy="89401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57200" y="1903798"/>
              <a:ext cx="3505200" cy="482916"/>
            </a:xfrm>
            <a:prstGeom prst="rect">
              <a:avLst/>
            </a:prstGeom>
            <a:grpFill/>
            <a:ln w="38100">
              <a:noFill/>
            </a:ln>
          </p:spPr>
          <p:txBody>
            <a:bodyPr wrap="square" rtlCol="0">
              <a:spAutoFit/>
            </a:bodyPr>
            <a:lstStyle/>
            <a:p>
              <a:pPr algn="ctr"/>
              <a:r>
                <a:rPr lang="en-US" sz="3200" b="1" dirty="0"/>
                <a:t>Passive Contact</a:t>
              </a:r>
            </a:p>
            <a:p>
              <a:pPr algn="ctr"/>
              <a:endParaRPr lang="en-US" dirty="0"/>
            </a:p>
          </p:txBody>
        </p:sp>
      </p:grpSp>
      <p:grpSp>
        <p:nvGrpSpPr>
          <p:cNvPr id="24" name="Group 23"/>
          <p:cNvGrpSpPr/>
          <p:nvPr/>
        </p:nvGrpSpPr>
        <p:grpSpPr>
          <a:xfrm>
            <a:off x="4876800" y="2031500"/>
            <a:ext cx="3505200" cy="1595387"/>
            <a:chOff x="304800" y="1698250"/>
            <a:chExt cx="3810000" cy="894013"/>
          </a:xfrm>
          <a:solidFill>
            <a:schemeClr val="accent6">
              <a:lumMod val="60000"/>
              <a:lumOff val="40000"/>
            </a:schemeClr>
          </a:solidFill>
        </p:grpSpPr>
        <p:sp>
          <p:nvSpPr>
            <p:cNvPr id="25" name="Rounded Rectangle 24"/>
            <p:cNvSpPr/>
            <p:nvPr/>
          </p:nvSpPr>
          <p:spPr>
            <a:xfrm>
              <a:off x="304800" y="1698250"/>
              <a:ext cx="3810000" cy="89401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57200" y="1790432"/>
              <a:ext cx="3505200" cy="758868"/>
            </a:xfrm>
            <a:prstGeom prst="rect">
              <a:avLst/>
            </a:prstGeom>
            <a:grpFill/>
            <a:ln w="38100">
              <a:noFill/>
            </a:ln>
          </p:spPr>
          <p:txBody>
            <a:bodyPr wrap="square" rtlCol="0">
              <a:spAutoFit/>
            </a:bodyPr>
            <a:lstStyle/>
            <a:p>
              <a:pPr algn="ctr"/>
              <a:r>
                <a:rPr lang="en-US" sz="3200" b="1" dirty="0"/>
                <a:t>Spontaneous Communication</a:t>
              </a:r>
            </a:p>
            <a:p>
              <a:pPr algn="ctr"/>
              <a:endParaRPr lang="en-US" dirty="0"/>
            </a:p>
          </p:txBody>
        </p:sp>
      </p:grpSp>
      <p:sp>
        <p:nvSpPr>
          <p:cNvPr id="11" name="TextBox 10"/>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pic>
        <p:nvPicPr>
          <p:cNvPr id="1030" name="Picture 6" descr="http://c85c7a.medialib.glogster.com/jtlewin/media/7c/7c43298ff34d6c29c78df07250d68ad289047593/stick-figure-black.jpg"/>
          <p:cNvPicPr>
            <a:picLocks noChangeAspect="1" noChangeArrowheads="1"/>
          </p:cNvPicPr>
          <p:nvPr/>
        </p:nvPicPr>
        <p:blipFill rotWithShape="1">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17968" r="29179" b="8834"/>
          <a:stretch/>
        </p:blipFill>
        <p:spPr bwMode="auto">
          <a:xfrm>
            <a:off x="228600" y="1496767"/>
            <a:ext cx="914599" cy="15775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c85c7a.medialib.glogster.com/jtlewin/media/7c/7c43298ff34d6c29c78df07250d68ad289047593/stick-figure-black.jpg"/>
          <p:cNvPicPr>
            <a:picLocks noChangeAspect="1" noChangeArrowheads="1"/>
          </p:cNvPicPr>
          <p:nvPr/>
        </p:nvPicPr>
        <p:blipFill rotWithShape="1">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17968" r="29179" b="8834"/>
          <a:stretch/>
        </p:blipFill>
        <p:spPr bwMode="auto">
          <a:xfrm>
            <a:off x="1320551" y="3146377"/>
            <a:ext cx="914599" cy="15775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c85c7a.medialib.glogster.com/jtlewin/media/7c/7c43298ff34d6c29c78df07250d68ad289047593/stick-figure-black.jpg"/>
          <p:cNvPicPr>
            <a:picLocks noChangeAspect="1" noChangeArrowheads="1"/>
          </p:cNvPicPr>
          <p:nvPr/>
        </p:nvPicPr>
        <p:blipFill rotWithShape="1">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17968" r="29179" b="8834"/>
          <a:stretch/>
        </p:blipFill>
        <p:spPr bwMode="auto">
          <a:xfrm>
            <a:off x="2267339" y="4795988"/>
            <a:ext cx="914599" cy="15775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c85c7a.medialib.glogster.com/jtlewin/media/7c/7c43298ff34d6c29c78df07250d68ad289047593/stick-figure-black.jpg"/>
          <p:cNvPicPr>
            <a:picLocks noChangeAspect="1" noChangeArrowheads="1"/>
          </p:cNvPicPr>
          <p:nvPr/>
        </p:nvPicPr>
        <p:blipFill rotWithShape="1">
          <a:blip r:embed="rId3"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7968" r="29179" b="8834"/>
          <a:stretch/>
        </p:blipFill>
        <p:spPr bwMode="auto">
          <a:xfrm>
            <a:off x="3158667" y="1496768"/>
            <a:ext cx="914599" cy="15775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c85c7a.medialib.glogster.com/jtlewin/media/7c/7c43298ff34d6c29c78df07250d68ad289047593/stick-figure-black.jpg"/>
          <p:cNvPicPr>
            <a:picLocks noChangeAspect="1" noChangeArrowheads="1"/>
          </p:cNvPicPr>
          <p:nvPr/>
        </p:nvPicPr>
        <p:blipFill rotWithShape="1">
          <a:blip r:embed="rId3"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7968" r="29179" b="8834"/>
          <a:stretch/>
        </p:blipFill>
        <p:spPr bwMode="auto">
          <a:xfrm>
            <a:off x="3181938" y="3146378"/>
            <a:ext cx="914599" cy="15775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c85c7a.medialib.glogster.com/jtlewin/media/7c/7c43298ff34d6c29c78df07250d68ad289047593/stick-figure-black.jpg"/>
          <p:cNvPicPr>
            <a:picLocks noChangeAspect="1" noChangeArrowheads="1"/>
          </p:cNvPicPr>
          <p:nvPr/>
        </p:nvPicPr>
        <p:blipFill rotWithShape="1">
          <a:blip r:embed="rId3"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7968" r="29179" b="8834"/>
          <a:stretch/>
        </p:blipFill>
        <p:spPr bwMode="auto">
          <a:xfrm>
            <a:off x="3211823" y="4795988"/>
            <a:ext cx="914599" cy="157759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1295784" y="2196001"/>
            <a:ext cx="1752216"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124903" y="3979440"/>
            <a:ext cx="1199470"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Slide Number Placeholder 1"/>
          <p:cNvSpPr>
            <a:spLocks noGrp="1"/>
          </p:cNvSpPr>
          <p:nvPr>
            <p:ph type="sldNum" sz="quarter" idx="12"/>
          </p:nvPr>
        </p:nvSpPr>
        <p:spPr>
          <a:xfrm>
            <a:off x="8077200" y="6356351"/>
            <a:ext cx="6096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3974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86937" y="3003396"/>
            <a:ext cx="3657600" cy="6096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86937" y="3971694"/>
            <a:ext cx="3657600" cy="6096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457200" y="2012796"/>
            <a:ext cx="3657600" cy="609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p:cNvSpPr>
            <a:spLocks noGrp="1"/>
          </p:cNvSpPr>
          <p:nvPr>
            <p:ph type="title"/>
          </p:nvPr>
        </p:nvSpPr>
        <p:spPr>
          <a:xfrm>
            <a:off x="0" y="228600"/>
            <a:ext cx="9144000" cy="1143000"/>
          </a:xfrm>
        </p:spPr>
        <p:txBody>
          <a:bodyPr>
            <a:normAutofit/>
          </a:bodyPr>
          <a:lstStyle/>
          <a:p>
            <a:r>
              <a:rPr lang="en-US" sz="4000" b="1" dirty="0">
                <a:solidFill>
                  <a:schemeClr val="tx2">
                    <a:lumMod val="75000"/>
                  </a:schemeClr>
                </a:solidFill>
              </a:rPr>
              <a:t>Tactics for Building Connections: Presence</a:t>
            </a:r>
            <a:endParaRPr lang="en-US" sz="4000" dirty="0"/>
          </a:p>
        </p:txBody>
      </p:sp>
      <p:sp>
        <p:nvSpPr>
          <p:cNvPr id="11" name="TextBox 10"/>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
        <p:nvSpPr>
          <p:cNvPr id="29" name="Rounded Rectangle 28"/>
          <p:cNvSpPr/>
          <p:nvPr/>
        </p:nvSpPr>
        <p:spPr>
          <a:xfrm>
            <a:off x="533400" y="4939992"/>
            <a:ext cx="3657600" cy="6096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38200" y="1676400"/>
            <a:ext cx="3048000" cy="4031873"/>
          </a:xfrm>
          <a:prstGeom prst="rect">
            <a:avLst/>
          </a:prstGeom>
          <a:noFill/>
        </p:spPr>
        <p:txBody>
          <a:bodyPr wrap="square" rtlCol="0">
            <a:spAutoFit/>
          </a:bodyPr>
          <a:lstStyle/>
          <a:p>
            <a:pPr algn="ctr">
              <a:lnSpc>
                <a:spcPct val="200000"/>
              </a:lnSpc>
            </a:pPr>
            <a:r>
              <a:rPr lang="en-US" sz="3200" b="1" dirty="0"/>
              <a:t>Intentionality</a:t>
            </a:r>
          </a:p>
          <a:p>
            <a:pPr algn="ctr">
              <a:lnSpc>
                <a:spcPct val="200000"/>
              </a:lnSpc>
            </a:pPr>
            <a:r>
              <a:rPr lang="en-US" sz="3200" b="1" dirty="0"/>
              <a:t>Mutuality</a:t>
            </a:r>
          </a:p>
          <a:p>
            <a:pPr algn="ctr">
              <a:lnSpc>
                <a:spcPct val="200000"/>
              </a:lnSpc>
            </a:pPr>
            <a:r>
              <a:rPr lang="en-US" sz="3200" b="1" dirty="0"/>
              <a:t>Individuality</a:t>
            </a:r>
          </a:p>
          <a:p>
            <a:pPr algn="ctr">
              <a:lnSpc>
                <a:spcPct val="200000"/>
              </a:lnSpc>
            </a:pPr>
            <a:r>
              <a:rPr lang="en-US" sz="3200" b="1" dirty="0"/>
              <a:t>Attentiveness</a:t>
            </a:r>
          </a:p>
        </p:txBody>
      </p:sp>
      <p:pic>
        <p:nvPicPr>
          <p:cNvPr id="2050" name="Picture 2" descr="http://www.clipartbest.com/cliparts/McL/xrj/McLxrjaE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231857"/>
            <a:ext cx="2901652" cy="2901653"/>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1"/>
          <p:cNvSpPr>
            <a:spLocks noGrp="1"/>
          </p:cNvSpPr>
          <p:nvPr>
            <p:ph type="sldNum" sz="quarter" idx="12"/>
          </p:nvPr>
        </p:nvSpPr>
        <p:spPr>
          <a:xfrm>
            <a:off x="8077200" y="6356351"/>
            <a:ext cx="6096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3981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0" y="228600"/>
            <a:ext cx="9144000" cy="1143000"/>
          </a:xfrm>
        </p:spPr>
        <p:txBody>
          <a:bodyPr>
            <a:normAutofit/>
          </a:bodyPr>
          <a:lstStyle/>
          <a:p>
            <a:r>
              <a:rPr lang="en-US" sz="4000" b="1" dirty="0">
                <a:solidFill>
                  <a:schemeClr val="tx2">
                    <a:lumMod val="75000"/>
                  </a:schemeClr>
                </a:solidFill>
              </a:rPr>
              <a:t>Tactics for Building Connections: Similarity</a:t>
            </a:r>
            <a:endParaRPr lang="en-US" sz="4000" dirty="0"/>
          </a:p>
        </p:txBody>
      </p:sp>
      <p:grpSp>
        <p:nvGrpSpPr>
          <p:cNvPr id="21" name="Group 20"/>
          <p:cNvGrpSpPr/>
          <p:nvPr/>
        </p:nvGrpSpPr>
        <p:grpSpPr>
          <a:xfrm>
            <a:off x="609600" y="3929140"/>
            <a:ext cx="3505200" cy="1595387"/>
            <a:chOff x="304800" y="1698250"/>
            <a:chExt cx="3810000" cy="894013"/>
          </a:xfrm>
        </p:grpSpPr>
        <p:sp>
          <p:nvSpPr>
            <p:cNvPr id="22" name="Rounded Rectangle 21"/>
            <p:cNvSpPr/>
            <p:nvPr/>
          </p:nvSpPr>
          <p:spPr>
            <a:xfrm>
              <a:off x="304800" y="1698250"/>
              <a:ext cx="3810000" cy="89401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57200" y="1903798"/>
              <a:ext cx="3505200" cy="482916"/>
            </a:xfrm>
            <a:prstGeom prst="rect">
              <a:avLst/>
            </a:prstGeom>
            <a:noFill/>
            <a:ln w="38100">
              <a:noFill/>
            </a:ln>
          </p:spPr>
          <p:txBody>
            <a:bodyPr wrap="square" rtlCol="0">
              <a:spAutoFit/>
            </a:bodyPr>
            <a:lstStyle/>
            <a:p>
              <a:pPr algn="ctr"/>
              <a:r>
                <a:rPr lang="en-US" sz="3200" b="1" dirty="0"/>
                <a:t>In-Group</a:t>
              </a:r>
            </a:p>
            <a:p>
              <a:pPr algn="ctr"/>
              <a:endParaRPr lang="en-US" dirty="0"/>
            </a:p>
          </p:txBody>
        </p:sp>
      </p:grpSp>
      <p:grpSp>
        <p:nvGrpSpPr>
          <p:cNvPr id="24" name="Group 23"/>
          <p:cNvGrpSpPr/>
          <p:nvPr/>
        </p:nvGrpSpPr>
        <p:grpSpPr>
          <a:xfrm>
            <a:off x="609600" y="1981200"/>
            <a:ext cx="3505200" cy="1595387"/>
            <a:chOff x="304800" y="1698250"/>
            <a:chExt cx="3810000" cy="894013"/>
          </a:xfrm>
        </p:grpSpPr>
        <p:sp>
          <p:nvSpPr>
            <p:cNvPr id="25" name="Rounded Rectangle 24"/>
            <p:cNvSpPr/>
            <p:nvPr/>
          </p:nvSpPr>
          <p:spPr>
            <a:xfrm>
              <a:off x="304800" y="1698250"/>
              <a:ext cx="3810000" cy="89401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57200" y="1790432"/>
              <a:ext cx="3505200" cy="758868"/>
            </a:xfrm>
            <a:prstGeom prst="rect">
              <a:avLst/>
            </a:prstGeom>
            <a:noFill/>
            <a:ln w="38100">
              <a:noFill/>
            </a:ln>
          </p:spPr>
          <p:txBody>
            <a:bodyPr wrap="square" rtlCol="0">
              <a:spAutoFit/>
            </a:bodyPr>
            <a:lstStyle/>
            <a:p>
              <a:pPr algn="ctr"/>
              <a:r>
                <a:rPr lang="en-US" sz="3200" b="1" dirty="0"/>
                <a:t>Quantity over Quality</a:t>
              </a:r>
            </a:p>
            <a:p>
              <a:pPr algn="ctr"/>
              <a:endParaRPr lang="en-US" dirty="0"/>
            </a:p>
          </p:txBody>
        </p:sp>
      </p:grpSp>
      <p:pic>
        <p:nvPicPr>
          <p:cNvPr id="21506" name="Picture 2" descr="http://images.clipartpanda.com/guy-clipart-yTo6dp8T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873" y="2814633"/>
            <a:ext cx="2323783" cy="296262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images.clipartpanda.com/guy-clipart-yTo6dp8T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25049" y="1676400"/>
            <a:ext cx="2347842" cy="29626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
        <p:nvSpPr>
          <p:cNvPr id="12" name="Slide Number Placeholder 1"/>
          <p:cNvSpPr>
            <a:spLocks noGrp="1"/>
          </p:cNvSpPr>
          <p:nvPr>
            <p:ph type="sldNum" sz="quarter" idx="12"/>
          </p:nvPr>
        </p:nvSpPr>
        <p:spPr>
          <a:xfrm>
            <a:off x="8077200" y="6356351"/>
            <a:ext cx="6096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6848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0" y="228600"/>
            <a:ext cx="9144000" cy="1143000"/>
          </a:xfrm>
        </p:spPr>
        <p:txBody>
          <a:bodyPr>
            <a:normAutofit fontScale="90000"/>
          </a:bodyPr>
          <a:lstStyle/>
          <a:p>
            <a:r>
              <a:rPr lang="en-US" sz="4000" b="1" dirty="0">
                <a:solidFill>
                  <a:schemeClr val="tx2">
                    <a:lumMod val="75000"/>
                  </a:schemeClr>
                </a:solidFill>
              </a:rPr>
              <a:t>Tactics for Building Connections: Safe Space</a:t>
            </a:r>
            <a:endParaRPr lang="en-US" sz="4000" dirty="0"/>
          </a:p>
        </p:txBody>
      </p:sp>
      <p:grpSp>
        <p:nvGrpSpPr>
          <p:cNvPr id="13" name="Group 12"/>
          <p:cNvGrpSpPr/>
          <p:nvPr/>
        </p:nvGrpSpPr>
        <p:grpSpPr>
          <a:xfrm>
            <a:off x="4724400" y="3929140"/>
            <a:ext cx="3505200" cy="1595387"/>
            <a:chOff x="304800" y="1698250"/>
            <a:chExt cx="3810000" cy="894013"/>
          </a:xfrm>
        </p:grpSpPr>
        <p:sp>
          <p:nvSpPr>
            <p:cNvPr id="14" name="Rounded Rectangle 13"/>
            <p:cNvSpPr/>
            <p:nvPr/>
          </p:nvSpPr>
          <p:spPr>
            <a:xfrm>
              <a:off x="304800" y="1698250"/>
              <a:ext cx="3810000" cy="894013"/>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457200" y="1903798"/>
              <a:ext cx="3505200" cy="482916"/>
            </a:xfrm>
            <a:prstGeom prst="rect">
              <a:avLst/>
            </a:prstGeom>
            <a:noFill/>
            <a:ln w="38100">
              <a:noFill/>
            </a:ln>
          </p:spPr>
          <p:txBody>
            <a:bodyPr wrap="square" rtlCol="0">
              <a:spAutoFit/>
            </a:bodyPr>
            <a:lstStyle/>
            <a:p>
              <a:pPr algn="ctr"/>
              <a:r>
                <a:rPr lang="en-US" sz="3200" b="1" dirty="0"/>
                <a:t>Framing</a:t>
              </a:r>
            </a:p>
            <a:p>
              <a:pPr algn="ctr"/>
              <a:endParaRPr lang="en-US" dirty="0"/>
            </a:p>
          </p:txBody>
        </p:sp>
      </p:grpSp>
      <p:grpSp>
        <p:nvGrpSpPr>
          <p:cNvPr id="16" name="Group 15"/>
          <p:cNvGrpSpPr/>
          <p:nvPr/>
        </p:nvGrpSpPr>
        <p:grpSpPr>
          <a:xfrm>
            <a:off x="4724400" y="1981200"/>
            <a:ext cx="3505200" cy="1595387"/>
            <a:chOff x="304800" y="1698250"/>
            <a:chExt cx="3810000" cy="894013"/>
          </a:xfrm>
        </p:grpSpPr>
        <p:sp>
          <p:nvSpPr>
            <p:cNvPr id="17" name="Rounded Rectangle 16"/>
            <p:cNvSpPr/>
            <p:nvPr/>
          </p:nvSpPr>
          <p:spPr>
            <a:xfrm>
              <a:off x="304800" y="1698250"/>
              <a:ext cx="3810000" cy="894013"/>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57200" y="1790432"/>
              <a:ext cx="3505200" cy="758868"/>
            </a:xfrm>
            <a:prstGeom prst="rect">
              <a:avLst/>
            </a:prstGeom>
            <a:noFill/>
            <a:ln w="38100">
              <a:noFill/>
            </a:ln>
          </p:spPr>
          <p:txBody>
            <a:bodyPr wrap="square" rtlCol="0">
              <a:spAutoFit/>
            </a:bodyPr>
            <a:lstStyle/>
            <a:p>
              <a:pPr algn="ctr"/>
              <a:r>
                <a:rPr lang="en-US" sz="3200" b="1" dirty="0"/>
                <a:t>Common Challenges</a:t>
              </a:r>
            </a:p>
            <a:p>
              <a:pPr algn="ctr"/>
              <a:endParaRPr lang="en-US" dirty="0"/>
            </a:p>
          </p:txBody>
        </p:sp>
      </p:grpSp>
      <p:pic>
        <p:nvPicPr>
          <p:cNvPr id="1026" name="Picture 2" descr="http://goodnewsplanet.com/wp-content/uploads/2015/07/tumblr_mwwm6nPSwV1rfwfq9o1_4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45701"/>
            <a:ext cx="3162300" cy="31623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
        <p:nvSpPr>
          <p:cNvPr id="11" name="Slide Number Placeholder 1"/>
          <p:cNvSpPr>
            <a:spLocks noGrp="1"/>
          </p:cNvSpPr>
          <p:nvPr>
            <p:ph type="sldNum" sz="quarter" idx="12"/>
          </p:nvPr>
        </p:nvSpPr>
        <p:spPr>
          <a:xfrm>
            <a:off x="8077200" y="6356351"/>
            <a:ext cx="6096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1041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0" y="228600"/>
            <a:ext cx="9144000" cy="1143000"/>
          </a:xfrm>
        </p:spPr>
        <p:txBody>
          <a:bodyPr>
            <a:normAutofit/>
          </a:bodyPr>
          <a:lstStyle/>
          <a:p>
            <a:r>
              <a:rPr lang="en-US" sz="4000" b="1" dirty="0">
                <a:solidFill>
                  <a:schemeClr val="tx2">
                    <a:lumMod val="75000"/>
                  </a:schemeClr>
                </a:solidFill>
              </a:rPr>
              <a:t>Empowering Others to Act</a:t>
            </a:r>
            <a:endParaRPr lang="en-US" sz="4000" dirty="0"/>
          </a:p>
        </p:txBody>
      </p:sp>
      <p:pic>
        <p:nvPicPr>
          <p:cNvPr id="2050" name="Picture 2" descr="https://encrypted-tbn0.gstatic.com/images?q=tbn:ANd9GcTUoHYy-8N097Eul0EhdER6_6vzolOOEys5B67ULQkbA2aj1u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2057400"/>
            <a:ext cx="4191000" cy="31392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
        <p:nvSpPr>
          <p:cNvPr id="8" name="Oval 7"/>
          <p:cNvSpPr/>
          <p:nvPr/>
        </p:nvSpPr>
        <p:spPr>
          <a:xfrm>
            <a:off x="7924800" y="5334000"/>
            <a:ext cx="833028" cy="833028"/>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9" name="Slide Number Placeholder 1"/>
          <p:cNvSpPr>
            <a:spLocks noGrp="1"/>
          </p:cNvSpPr>
          <p:nvPr>
            <p:ph type="sldNum" sz="quarter" idx="12"/>
          </p:nvPr>
        </p:nvSpPr>
        <p:spPr>
          <a:xfrm>
            <a:off x="8077200" y="6356351"/>
            <a:ext cx="6096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8699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60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Step Six</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endParaRPr>
          </a:p>
        </p:txBody>
      </p:sp>
      <p:sp>
        <p:nvSpPr>
          <p:cNvPr id="25" name="Content Placeholder 2"/>
          <p:cNvSpPr>
            <a:spLocks noGrp="1"/>
          </p:cNvSpPr>
          <p:nvPr>
            <p:ph idx="1"/>
          </p:nvPr>
        </p:nvSpPr>
        <p:spPr>
          <a:xfrm>
            <a:off x="457200" y="1498387"/>
            <a:ext cx="8229600" cy="4826214"/>
          </a:xfrm>
        </p:spPr>
        <p:txBody>
          <a:bodyPr>
            <a:normAutofit/>
          </a:bodyPr>
          <a:lstStyle/>
          <a:p>
            <a:pPr marL="257175" indent="-257175">
              <a:buAutoNum type="arabicPeriod"/>
            </a:pPr>
            <a:r>
              <a:rPr lang="en-US" sz="2800" dirty="0"/>
              <a:t> Create a sense of urgency.</a:t>
            </a:r>
          </a:p>
          <a:p>
            <a:pPr marL="257175" indent="-257175">
              <a:buAutoNum type="arabicPeriod"/>
            </a:pPr>
            <a:r>
              <a:rPr lang="en-US" sz="2800" dirty="0"/>
              <a:t> Pull together the guiding team.</a:t>
            </a:r>
          </a:p>
          <a:p>
            <a:pPr marL="257175" indent="-257175">
              <a:buAutoNum type="arabicPeriod"/>
            </a:pPr>
            <a:r>
              <a:rPr lang="en-US" sz="2800" dirty="0"/>
              <a:t> Develop the change vision and strategy.</a:t>
            </a:r>
          </a:p>
          <a:p>
            <a:pPr marL="257175" indent="-257175">
              <a:buAutoNum type="arabicPeriod"/>
            </a:pPr>
            <a:r>
              <a:rPr lang="en-US" sz="2800" dirty="0"/>
              <a:t> Communicate for understanding and buy-in.</a:t>
            </a:r>
          </a:p>
          <a:p>
            <a:pPr marL="257175" indent="-257175">
              <a:buAutoNum type="arabicPeriod"/>
            </a:pPr>
            <a:r>
              <a:rPr lang="en-US" sz="2800" dirty="0"/>
              <a:t> Empower others to act.</a:t>
            </a:r>
          </a:p>
          <a:p>
            <a:pPr marL="257175" indent="-257175">
              <a:buAutoNum type="arabicPeriod"/>
            </a:pPr>
            <a:r>
              <a:rPr lang="en-US" sz="2800" b="1" dirty="0"/>
              <a:t> Produce short-term wins.</a:t>
            </a:r>
          </a:p>
          <a:p>
            <a:pPr marL="257175" indent="-257175">
              <a:buAutoNum type="arabicPeriod"/>
            </a:pPr>
            <a:r>
              <a:rPr lang="en-US" sz="2800" dirty="0">
                <a:solidFill>
                  <a:schemeClr val="bg1">
                    <a:lumMod val="75000"/>
                  </a:schemeClr>
                </a:solidFill>
              </a:rPr>
              <a:t> Don’t let up.</a:t>
            </a:r>
          </a:p>
          <a:p>
            <a:pPr marL="257175" indent="-257175">
              <a:buAutoNum type="arabicPeriod"/>
            </a:pPr>
            <a:r>
              <a:rPr lang="en-US" sz="2800" dirty="0">
                <a:solidFill>
                  <a:schemeClr val="bg1">
                    <a:lumMod val="75000"/>
                  </a:schemeClr>
                </a:solidFill>
              </a:rPr>
              <a:t> Create a new culture.</a:t>
            </a:r>
          </a:p>
          <a:p>
            <a:pPr marL="0" indent="0">
              <a:buNone/>
            </a:pPr>
            <a:endParaRPr lang="en-US" dirty="0"/>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5638800"/>
            <a:ext cx="495997" cy="680195"/>
          </a:xfrm>
          <a:prstGeom prst="rect">
            <a:avLst/>
          </a:prstGeom>
        </p:spPr>
      </p:pic>
      <p:grpSp>
        <p:nvGrpSpPr>
          <p:cNvPr id="27" name="Group 26"/>
          <p:cNvGrpSpPr/>
          <p:nvPr/>
        </p:nvGrpSpPr>
        <p:grpSpPr>
          <a:xfrm>
            <a:off x="226977" y="6049901"/>
            <a:ext cx="5338888" cy="282321"/>
            <a:chOff x="226977" y="6220871"/>
            <a:chExt cx="5338888" cy="282321"/>
          </a:xfrm>
        </p:grpSpPr>
        <p:sp>
          <p:nvSpPr>
            <p:cNvPr id="28" name="Freeform 13"/>
            <p:cNvSpPr>
              <a:spLocks/>
            </p:cNvSpPr>
            <p:nvPr/>
          </p:nvSpPr>
          <p:spPr bwMode="auto">
            <a:xfrm rot="5400000">
              <a:off x="226977" y="626347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9" name="Freeform 13"/>
            <p:cNvSpPr>
              <a:spLocks/>
            </p:cNvSpPr>
            <p:nvPr/>
          </p:nvSpPr>
          <p:spPr bwMode="auto">
            <a:xfrm rot="5400000">
              <a:off x="586740" y="626347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0" name="Freeform 29"/>
            <p:cNvSpPr>
              <a:spLocks/>
            </p:cNvSpPr>
            <p:nvPr/>
          </p:nvSpPr>
          <p:spPr bwMode="auto">
            <a:xfrm rot="5400000">
              <a:off x="784860" y="6345314"/>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1" name="Freeform 30"/>
            <p:cNvSpPr>
              <a:spLocks/>
            </p:cNvSpPr>
            <p:nvPr/>
          </p:nvSpPr>
          <p:spPr bwMode="auto">
            <a:xfrm rot="5400000">
              <a:off x="412393" y="635384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2" name="Freeform 13"/>
            <p:cNvSpPr>
              <a:spLocks/>
            </p:cNvSpPr>
            <p:nvPr/>
          </p:nvSpPr>
          <p:spPr bwMode="auto">
            <a:xfrm rot="5400000">
              <a:off x="980049" y="6263123"/>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4" name="Freeform 33"/>
            <p:cNvSpPr>
              <a:spLocks/>
            </p:cNvSpPr>
            <p:nvPr/>
          </p:nvSpPr>
          <p:spPr bwMode="auto">
            <a:xfrm rot="5400000">
              <a:off x="1173480" y="6354527"/>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5" name="Freeform 13"/>
            <p:cNvSpPr>
              <a:spLocks/>
            </p:cNvSpPr>
            <p:nvPr/>
          </p:nvSpPr>
          <p:spPr bwMode="auto">
            <a:xfrm rot="5400000">
              <a:off x="1356360" y="6263123"/>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6" name="Freeform 13"/>
            <p:cNvSpPr>
              <a:spLocks/>
            </p:cNvSpPr>
            <p:nvPr/>
          </p:nvSpPr>
          <p:spPr bwMode="auto">
            <a:xfrm rot="5400000">
              <a:off x="1533965" y="6349849"/>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7" name="Freeform 13"/>
            <p:cNvSpPr>
              <a:spLocks/>
            </p:cNvSpPr>
            <p:nvPr/>
          </p:nvSpPr>
          <p:spPr bwMode="auto">
            <a:xfrm rot="5400000">
              <a:off x="1701768" y="625114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2" name="Freeform 51"/>
            <p:cNvSpPr>
              <a:spLocks/>
            </p:cNvSpPr>
            <p:nvPr/>
          </p:nvSpPr>
          <p:spPr bwMode="auto">
            <a:xfrm rot="5400000">
              <a:off x="1853678" y="6349849"/>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3" name="Freeform 13"/>
            <p:cNvSpPr>
              <a:spLocks/>
            </p:cNvSpPr>
            <p:nvPr/>
          </p:nvSpPr>
          <p:spPr bwMode="auto">
            <a:xfrm rot="5400000">
              <a:off x="2005655" y="622887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4" name="Freeform 13"/>
            <p:cNvSpPr>
              <a:spLocks/>
            </p:cNvSpPr>
            <p:nvPr/>
          </p:nvSpPr>
          <p:spPr bwMode="auto">
            <a:xfrm rot="5400000">
              <a:off x="2171592" y="635384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5" name="Freeform 13"/>
            <p:cNvSpPr>
              <a:spLocks/>
            </p:cNvSpPr>
            <p:nvPr/>
          </p:nvSpPr>
          <p:spPr bwMode="auto">
            <a:xfrm rot="5400000">
              <a:off x="2337529" y="622887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6" name="Freeform 13"/>
            <p:cNvSpPr>
              <a:spLocks/>
            </p:cNvSpPr>
            <p:nvPr/>
          </p:nvSpPr>
          <p:spPr bwMode="auto">
            <a:xfrm rot="5400000">
              <a:off x="2496446" y="6344797"/>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7" name="Freeform 13"/>
            <p:cNvSpPr>
              <a:spLocks/>
            </p:cNvSpPr>
            <p:nvPr/>
          </p:nvSpPr>
          <p:spPr bwMode="auto">
            <a:xfrm rot="5400000">
              <a:off x="2723597" y="622887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8" name="Freeform 13"/>
            <p:cNvSpPr>
              <a:spLocks/>
            </p:cNvSpPr>
            <p:nvPr/>
          </p:nvSpPr>
          <p:spPr bwMode="auto">
            <a:xfrm rot="5400000">
              <a:off x="2869687" y="636603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9" name="Freeform 13"/>
            <p:cNvSpPr>
              <a:spLocks/>
            </p:cNvSpPr>
            <p:nvPr/>
          </p:nvSpPr>
          <p:spPr bwMode="auto">
            <a:xfrm rot="5400000">
              <a:off x="3052783" y="622887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0" name="Freeform 13"/>
            <p:cNvSpPr>
              <a:spLocks/>
            </p:cNvSpPr>
            <p:nvPr/>
          </p:nvSpPr>
          <p:spPr bwMode="auto">
            <a:xfrm rot="5400000">
              <a:off x="3223136" y="6331703"/>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1" name="Freeform 13"/>
            <p:cNvSpPr>
              <a:spLocks/>
            </p:cNvSpPr>
            <p:nvPr/>
          </p:nvSpPr>
          <p:spPr bwMode="auto">
            <a:xfrm rot="5400000">
              <a:off x="3430622" y="622887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2" name="Freeform 13"/>
            <p:cNvSpPr>
              <a:spLocks/>
            </p:cNvSpPr>
            <p:nvPr/>
          </p:nvSpPr>
          <p:spPr bwMode="auto">
            <a:xfrm rot="5400000">
              <a:off x="3626388" y="635384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3" name="Freeform 13"/>
            <p:cNvSpPr>
              <a:spLocks/>
            </p:cNvSpPr>
            <p:nvPr/>
          </p:nvSpPr>
          <p:spPr bwMode="auto">
            <a:xfrm rot="5400000">
              <a:off x="3819231" y="625114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4" name="Freeform 13"/>
            <p:cNvSpPr>
              <a:spLocks/>
            </p:cNvSpPr>
            <p:nvPr/>
          </p:nvSpPr>
          <p:spPr bwMode="auto">
            <a:xfrm rot="5400000">
              <a:off x="3988143" y="6331703"/>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5" name="Freeform 13"/>
            <p:cNvSpPr>
              <a:spLocks/>
            </p:cNvSpPr>
            <p:nvPr/>
          </p:nvSpPr>
          <p:spPr bwMode="auto">
            <a:xfrm rot="5400000">
              <a:off x="4180986" y="622887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6" name="Freeform 13"/>
            <p:cNvSpPr>
              <a:spLocks/>
            </p:cNvSpPr>
            <p:nvPr/>
          </p:nvSpPr>
          <p:spPr bwMode="auto">
            <a:xfrm rot="5400000">
              <a:off x="4350557" y="634004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7" name="Freeform 13"/>
            <p:cNvSpPr>
              <a:spLocks/>
            </p:cNvSpPr>
            <p:nvPr/>
          </p:nvSpPr>
          <p:spPr bwMode="auto">
            <a:xfrm rot="5400000">
              <a:off x="4525914" y="6220871"/>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8" name="Freeform 13"/>
            <p:cNvSpPr>
              <a:spLocks/>
            </p:cNvSpPr>
            <p:nvPr/>
          </p:nvSpPr>
          <p:spPr bwMode="auto">
            <a:xfrm rot="5400000">
              <a:off x="4668739" y="6347658"/>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9" name="Freeform 13"/>
            <p:cNvSpPr>
              <a:spLocks/>
            </p:cNvSpPr>
            <p:nvPr/>
          </p:nvSpPr>
          <p:spPr bwMode="auto">
            <a:xfrm rot="5400000">
              <a:off x="4860040" y="6233959"/>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0" name="Freeform 13"/>
            <p:cNvSpPr>
              <a:spLocks/>
            </p:cNvSpPr>
            <p:nvPr/>
          </p:nvSpPr>
          <p:spPr bwMode="auto">
            <a:xfrm rot="5400000">
              <a:off x="5047090" y="634506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1" name="Freeform 13"/>
            <p:cNvSpPr>
              <a:spLocks/>
            </p:cNvSpPr>
            <p:nvPr/>
          </p:nvSpPr>
          <p:spPr bwMode="auto">
            <a:xfrm rot="5400000">
              <a:off x="5236265" y="6249609"/>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2" name="Freeform 13"/>
            <p:cNvSpPr>
              <a:spLocks/>
            </p:cNvSpPr>
            <p:nvPr/>
          </p:nvSpPr>
          <p:spPr bwMode="auto">
            <a:xfrm rot="5400000">
              <a:off x="5428705" y="6328137"/>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sp>
        <p:nvSpPr>
          <p:cNvPr id="38" name="TextBox 37"/>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Tree>
    <p:extLst>
      <p:ext uri="{BB962C8B-B14F-4D97-AF65-F5344CB8AC3E}">
        <p14:creationId xmlns:p14="http://schemas.microsoft.com/office/powerpoint/2010/main" val="2850756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Step Seven</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sysClr val="windowText" lastClr="000000"/>
              </a:solidFill>
              <a:effectLst/>
              <a:uLnTx/>
              <a:uFillTx/>
            </a:endParaRPr>
          </a:p>
        </p:txBody>
      </p:sp>
      <p:sp>
        <p:nvSpPr>
          <p:cNvPr id="38" name="Content Placeholder 2"/>
          <p:cNvSpPr>
            <a:spLocks noGrp="1"/>
          </p:cNvSpPr>
          <p:nvPr>
            <p:ph idx="1"/>
          </p:nvPr>
        </p:nvSpPr>
        <p:spPr>
          <a:xfrm>
            <a:off x="457200" y="1498387"/>
            <a:ext cx="8229600" cy="4826213"/>
          </a:xfrm>
        </p:spPr>
        <p:txBody>
          <a:bodyPr>
            <a:normAutofit/>
          </a:bodyPr>
          <a:lstStyle/>
          <a:p>
            <a:pPr marL="257175" indent="-257175">
              <a:buAutoNum type="arabicPeriod"/>
            </a:pPr>
            <a:r>
              <a:rPr lang="en-US" sz="2800" dirty="0"/>
              <a:t> Create a sense of urgency.</a:t>
            </a:r>
          </a:p>
          <a:p>
            <a:pPr marL="257175" indent="-257175">
              <a:buAutoNum type="arabicPeriod"/>
            </a:pPr>
            <a:r>
              <a:rPr lang="en-US" sz="2800" dirty="0"/>
              <a:t> Pull together the guiding team.</a:t>
            </a:r>
          </a:p>
          <a:p>
            <a:pPr marL="257175" indent="-257175">
              <a:buAutoNum type="arabicPeriod"/>
            </a:pPr>
            <a:r>
              <a:rPr lang="en-US" sz="2800" dirty="0"/>
              <a:t> Develop the change vision and strategy.</a:t>
            </a:r>
          </a:p>
          <a:p>
            <a:pPr marL="257175" indent="-257175">
              <a:buAutoNum type="arabicPeriod"/>
            </a:pPr>
            <a:r>
              <a:rPr lang="en-US" sz="2800" dirty="0"/>
              <a:t> Communicate for understanding and buy-in.</a:t>
            </a:r>
          </a:p>
          <a:p>
            <a:pPr marL="257175" indent="-257175">
              <a:buAutoNum type="arabicPeriod"/>
            </a:pPr>
            <a:r>
              <a:rPr lang="en-US" sz="2800" dirty="0"/>
              <a:t> Empower others to act.</a:t>
            </a:r>
          </a:p>
          <a:p>
            <a:pPr marL="257175" indent="-257175">
              <a:buAutoNum type="arabicPeriod"/>
            </a:pPr>
            <a:r>
              <a:rPr lang="en-US" sz="2800" dirty="0"/>
              <a:t> Produce short-term wins.</a:t>
            </a:r>
          </a:p>
          <a:p>
            <a:pPr marL="257175" indent="-257175">
              <a:buAutoNum type="arabicPeriod"/>
            </a:pPr>
            <a:r>
              <a:rPr lang="en-US" sz="2800" b="1" dirty="0"/>
              <a:t> Don’t let up.</a:t>
            </a:r>
          </a:p>
          <a:p>
            <a:pPr marL="257175" indent="-257175">
              <a:buAutoNum type="arabicPeriod"/>
            </a:pPr>
            <a:r>
              <a:rPr lang="en-US" sz="2800" dirty="0">
                <a:solidFill>
                  <a:schemeClr val="bg1">
                    <a:lumMod val="75000"/>
                  </a:schemeClr>
                </a:solidFill>
              </a:rPr>
              <a:t> Create a new culture.</a:t>
            </a:r>
          </a:p>
          <a:p>
            <a:pPr marL="257175" indent="-257175">
              <a:buAutoNum type="arabicPeriod"/>
            </a:pPr>
            <a:endParaRPr lang="en-US" b="1" dirty="0"/>
          </a:p>
          <a:p>
            <a:pPr marL="0" indent="0">
              <a:buNone/>
            </a:pPr>
            <a:endParaRPr lang="en-US" dirty="0"/>
          </a:p>
          <a:p>
            <a:pPr marL="0" indent="0">
              <a:buNone/>
            </a:pPr>
            <a:endParaRPr lang="en-US" dirty="0"/>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689434" y="5562600"/>
            <a:ext cx="495997" cy="680195"/>
          </a:xfrm>
          <a:prstGeom prst="rect">
            <a:avLst/>
          </a:prstGeom>
        </p:spPr>
      </p:pic>
      <p:sp>
        <p:nvSpPr>
          <p:cNvPr id="40" name="Freeform 13"/>
          <p:cNvSpPr>
            <a:spLocks/>
          </p:cNvSpPr>
          <p:nvPr/>
        </p:nvSpPr>
        <p:spPr bwMode="auto">
          <a:xfrm rot="5400000">
            <a:off x="5607674" y="5986723"/>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nvGrpSpPr>
          <p:cNvPr id="41" name="Group 40"/>
          <p:cNvGrpSpPr/>
          <p:nvPr/>
        </p:nvGrpSpPr>
        <p:grpSpPr>
          <a:xfrm>
            <a:off x="226977" y="6006244"/>
            <a:ext cx="6416302" cy="292694"/>
            <a:chOff x="226977" y="6210498"/>
            <a:chExt cx="6416302" cy="292694"/>
          </a:xfrm>
        </p:grpSpPr>
        <p:grpSp>
          <p:nvGrpSpPr>
            <p:cNvPr id="42" name="Group 41"/>
            <p:cNvGrpSpPr/>
            <p:nvPr/>
          </p:nvGrpSpPr>
          <p:grpSpPr>
            <a:xfrm>
              <a:off x="226977" y="6220871"/>
              <a:ext cx="5338888" cy="282321"/>
              <a:chOff x="226977" y="6220871"/>
              <a:chExt cx="5338888" cy="282321"/>
            </a:xfrm>
          </p:grpSpPr>
          <p:sp>
            <p:nvSpPr>
              <p:cNvPr id="48" name="Freeform 13"/>
              <p:cNvSpPr>
                <a:spLocks/>
              </p:cNvSpPr>
              <p:nvPr/>
            </p:nvSpPr>
            <p:spPr bwMode="auto">
              <a:xfrm rot="5400000">
                <a:off x="226977" y="626347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9" name="Freeform 13"/>
              <p:cNvSpPr>
                <a:spLocks/>
              </p:cNvSpPr>
              <p:nvPr/>
            </p:nvSpPr>
            <p:spPr bwMode="auto">
              <a:xfrm rot="5400000">
                <a:off x="586740" y="626347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0" name="Freeform 49"/>
              <p:cNvSpPr>
                <a:spLocks/>
              </p:cNvSpPr>
              <p:nvPr/>
            </p:nvSpPr>
            <p:spPr bwMode="auto">
              <a:xfrm rot="5400000">
                <a:off x="784860" y="6345314"/>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1" name="Freeform 50"/>
              <p:cNvSpPr>
                <a:spLocks/>
              </p:cNvSpPr>
              <p:nvPr/>
            </p:nvSpPr>
            <p:spPr bwMode="auto">
              <a:xfrm rot="5400000">
                <a:off x="412393" y="635384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3" name="Freeform 13"/>
              <p:cNvSpPr>
                <a:spLocks/>
              </p:cNvSpPr>
              <p:nvPr/>
            </p:nvSpPr>
            <p:spPr bwMode="auto">
              <a:xfrm rot="5400000">
                <a:off x="980049" y="6263123"/>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4" name="Freeform 73"/>
              <p:cNvSpPr>
                <a:spLocks/>
              </p:cNvSpPr>
              <p:nvPr/>
            </p:nvSpPr>
            <p:spPr bwMode="auto">
              <a:xfrm rot="5400000">
                <a:off x="1173480" y="6354527"/>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5" name="Freeform 13"/>
              <p:cNvSpPr>
                <a:spLocks/>
              </p:cNvSpPr>
              <p:nvPr/>
            </p:nvSpPr>
            <p:spPr bwMode="auto">
              <a:xfrm rot="5400000">
                <a:off x="1356360" y="6263123"/>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6" name="Freeform 13"/>
              <p:cNvSpPr>
                <a:spLocks/>
              </p:cNvSpPr>
              <p:nvPr/>
            </p:nvSpPr>
            <p:spPr bwMode="auto">
              <a:xfrm rot="5400000">
                <a:off x="1533965" y="6349849"/>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7" name="Freeform 76"/>
              <p:cNvSpPr>
                <a:spLocks/>
              </p:cNvSpPr>
              <p:nvPr/>
            </p:nvSpPr>
            <p:spPr bwMode="auto">
              <a:xfrm rot="5400000">
                <a:off x="1701768" y="625114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8" name="Freeform 77"/>
              <p:cNvSpPr>
                <a:spLocks/>
              </p:cNvSpPr>
              <p:nvPr/>
            </p:nvSpPr>
            <p:spPr bwMode="auto">
              <a:xfrm rot="5400000">
                <a:off x="1853678" y="6349849"/>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9" name="Freeform 13"/>
              <p:cNvSpPr>
                <a:spLocks/>
              </p:cNvSpPr>
              <p:nvPr/>
            </p:nvSpPr>
            <p:spPr bwMode="auto">
              <a:xfrm rot="5400000">
                <a:off x="2005655" y="622887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80" name="Freeform 13"/>
              <p:cNvSpPr>
                <a:spLocks/>
              </p:cNvSpPr>
              <p:nvPr/>
            </p:nvSpPr>
            <p:spPr bwMode="auto">
              <a:xfrm rot="5400000">
                <a:off x="2171592" y="635384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81" name="Freeform 13"/>
              <p:cNvSpPr>
                <a:spLocks/>
              </p:cNvSpPr>
              <p:nvPr/>
            </p:nvSpPr>
            <p:spPr bwMode="auto">
              <a:xfrm rot="5400000">
                <a:off x="2337529" y="622887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82" name="Freeform 13"/>
              <p:cNvSpPr>
                <a:spLocks/>
              </p:cNvSpPr>
              <p:nvPr/>
            </p:nvSpPr>
            <p:spPr bwMode="auto">
              <a:xfrm rot="5400000">
                <a:off x="2496446" y="6344797"/>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83" name="Freeform 13"/>
              <p:cNvSpPr>
                <a:spLocks/>
              </p:cNvSpPr>
              <p:nvPr/>
            </p:nvSpPr>
            <p:spPr bwMode="auto">
              <a:xfrm rot="5400000">
                <a:off x="2723597" y="622887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84" name="Freeform 13"/>
              <p:cNvSpPr>
                <a:spLocks/>
              </p:cNvSpPr>
              <p:nvPr/>
            </p:nvSpPr>
            <p:spPr bwMode="auto">
              <a:xfrm rot="5400000">
                <a:off x="2869687" y="636603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85" name="Freeform 13"/>
              <p:cNvSpPr>
                <a:spLocks/>
              </p:cNvSpPr>
              <p:nvPr/>
            </p:nvSpPr>
            <p:spPr bwMode="auto">
              <a:xfrm rot="5400000">
                <a:off x="3052783" y="622887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86" name="Freeform 13"/>
              <p:cNvSpPr>
                <a:spLocks/>
              </p:cNvSpPr>
              <p:nvPr/>
            </p:nvSpPr>
            <p:spPr bwMode="auto">
              <a:xfrm rot="5400000">
                <a:off x="3223136" y="6331703"/>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87" name="Freeform 13"/>
              <p:cNvSpPr>
                <a:spLocks/>
              </p:cNvSpPr>
              <p:nvPr/>
            </p:nvSpPr>
            <p:spPr bwMode="auto">
              <a:xfrm rot="5400000">
                <a:off x="3430622" y="622887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88" name="Freeform 13"/>
              <p:cNvSpPr>
                <a:spLocks/>
              </p:cNvSpPr>
              <p:nvPr/>
            </p:nvSpPr>
            <p:spPr bwMode="auto">
              <a:xfrm rot="5400000">
                <a:off x="3626388" y="635384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89" name="Freeform 13"/>
              <p:cNvSpPr>
                <a:spLocks/>
              </p:cNvSpPr>
              <p:nvPr/>
            </p:nvSpPr>
            <p:spPr bwMode="auto">
              <a:xfrm rot="5400000">
                <a:off x="3819231" y="625114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0" name="Freeform 13"/>
              <p:cNvSpPr>
                <a:spLocks/>
              </p:cNvSpPr>
              <p:nvPr/>
            </p:nvSpPr>
            <p:spPr bwMode="auto">
              <a:xfrm rot="5400000">
                <a:off x="3988143" y="6331703"/>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1" name="Freeform 13"/>
              <p:cNvSpPr>
                <a:spLocks/>
              </p:cNvSpPr>
              <p:nvPr/>
            </p:nvSpPr>
            <p:spPr bwMode="auto">
              <a:xfrm rot="5400000">
                <a:off x="4180986" y="622887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2" name="Freeform 13"/>
              <p:cNvSpPr>
                <a:spLocks/>
              </p:cNvSpPr>
              <p:nvPr/>
            </p:nvSpPr>
            <p:spPr bwMode="auto">
              <a:xfrm rot="5400000">
                <a:off x="4350557" y="634004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3" name="Freeform 13"/>
              <p:cNvSpPr>
                <a:spLocks/>
              </p:cNvSpPr>
              <p:nvPr/>
            </p:nvSpPr>
            <p:spPr bwMode="auto">
              <a:xfrm rot="5400000">
                <a:off x="4525914" y="6220871"/>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4" name="Freeform 13"/>
              <p:cNvSpPr>
                <a:spLocks/>
              </p:cNvSpPr>
              <p:nvPr/>
            </p:nvSpPr>
            <p:spPr bwMode="auto">
              <a:xfrm rot="5400000">
                <a:off x="4668739" y="6347658"/>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5" name="Freeform 13"/>
              <p:cNvSpPr>
                <a:spLocks/>
              </p:cNvSpPr>
              <p:nvPr/>
            </p:nvSpPr>
            <p:spPr bwMode="auto">
              <a:xfrm rot="5400000">
                <a:off x="4860040" y="6233959"/>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6" name="Freeform 13"/>
              <p:cNvSpPr>
                <a:spLocks/>
              </p:cNvSpPr>
              <p:nvPr/>
            </p:nvSpPr>
            <p:spPr bwMode="auto">
              <a:xfrm rot="5400000">
                <a:off x="5047090" y="634506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7" name="Freeform 13"/>
              <p:cNvSpPr>
                <a:spLocks/>
              </p:cNvSpPr>
              <p:nvPr/>
            </p:nvSpPr>
            <p:spPr bwMode="auto">
              <a:xfrm rot="5400000">
                <a:off x="5236265" y="6249609"/>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8" name="Freeform 13"/>
              <p:cNvSpPr>
                <a:spLocks/>
              </p:cNvSpPr>
              <p:nvPr/>
            </p:nvSpPr>
            <p:spPr bwMode="auto">
              <a:xfrm rot="5400000">
                <a:off x="5428705" y="6328137"/>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sp>
          <p:nvSpPr>
            <p:cNvPr id="43" name="Freeform 13"/>
            <p:cNvSpPr>
              <a:spLocks/>
            </p:cNvSpPr>
            <p:nvPr/>
          </p:nvSpPr>
          <p:spPr bwMode="auto">
            <a:xfrm rot="5400000">
              <a:off x="6146227" y="634004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4" name="Freeform 13"/>
            <p:cNvSpPr>
              <a:spLocks/>
            </p:cNvSpPr>
            <p:nvPr/>
          </p:nvSpPr>
          <p:spPr bwMode="auto">
            <a:xfrm rot="5400000">
              <a:off x="6399168" y="6210498"/>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5" name="Freeform 13"/>
            <p:cNvSpPr>
              <a:spLocks/>
            </p:cNvSpPr>
            <p:nvPr/>
          </p:nvSpPr>
          <p:spPr bwMode="auto">
            <a:xfrm rot="5400000">
              <a:off x="6009067" y="6210498"/>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6" name="Freeform 13"/>
            <p:cNvSpPr>
              <a:spLocks/>
            </p:cNvSpPr>
            <p:nvPr/>
          </p:nvSpPr>
          <p:spPr bwMode="auto">
            <a:xfrm rot="5400000">
              <a:off x="5776604" y="6331266"/>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7" name="Freeform 13"/>
            <p:cNvSpPr>
              <a:spLocks/>
            </p:cNvSpPr>
            <p:nvPr/>
          </p:nvSpPr>
          <p:spPr bwMode="auto">
            <a:xfrm rot="5400000">
              <a:off x="6506119" y="635280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sp>
        <p:nvSpPr>
          <p:cNvPr id="53" name="TextBox 52"/>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
        <p:nvSpPr>
          <p:cNvPr id="54" name="Oval 53"/>
          <p:cNvSpPr/>
          <p:nvPr/>
        </p:nvSpPr>
        <p:spPr>
          <a:xfrm>
            <a:off x="8012869" y="5363713"/>
            <a:ext cx="840658" cy="840658"/>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Tree>
    <p:extLst>
      <p:ext uri="{BB962C8B-B14F-4D97-AF65-F5344CB8AC3E}">
        <p14:creationId xmlns:p14="http://schemas.microsoft.com/office/powerpoint/2010/main" val="133602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1)">
                                      <p:cBhvr>
                                        <p:cTn id="7" dur="120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Learning Objective</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Content Placeholder 1"/>
          <p:cNvSpPr>
            <a:spLocks noGrp="1"/>
          </p:cNvSpPr>
          <p:nvPr>
            <p:ph idx="1"/>
          </p:nvPr>
        </p:nvSpPr>
        <p:spPr>
          <a:xfrm>
            <a:off x="4267200" y="3733799"/>
            <a:ext cx="4419600" cy="1752601"/>
          </a:xfrm>
        </p:spPr>
        <p:txBody>
          <a:bodyPr>
            <a:normAutofit/>
          </a:bodyPr>
          <a:lstStyle/>
          <a:p>
            <a:pPr marL="0" indent="0" algn="ctr">
              <a:buNone/>
            </a:pPr>
            <a:r>
              <a:rPr lang="en-US" sz="3000" dirty="0"/>
              <a:t>Review and practice John Kotter’s eight steps to building a successful team.</a:t>
            </a:r>
          </a:p>
        </p:txBody>
      </p:sp>
      <p:pic>
        <p:nvPicPr>
          <p:cNvPr id="3" name="Picture 2" descr="http://cliparts.co/cliparts/6ir/o5R/6iro5R7yT.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27" y="1431500"/>
            <a:ext cx="5301127" cy="53011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Tree>
    <p:extLst>
      <p:ext uri="{BB962C8B-B14F-4D97-AF65-F5344CB8AC3E}">
        <p14:creationId xmlns:p14="http://schemas.microsoft.com/office/powerpoint/2010/main" val="2439656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Step Eight</a:t>
            </a:r>
            <a:endParaRPr lang="en-US" sz="4000" dirty="0"/>
          </a:p>
        </p:txBody>
      </p:sp>
      <p:sp>
        <p:nvSpPr>
          <p:cNvPr id="52" name="Content Placeholder 2"/>
          <p:cNvSpPr txBox="1">
            <a:spLocks/>
          </p:cNvSpPr>
          <p:nvPr/>
        </p:nvSpPr>
        <p:spPr>
          <a:xfrm>
            <a:off x="476513" y="1498386"/>
            <a:ext cx="8229600" cy="49024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indent="-257175">
              <a:buFont typeface="Arial" pitchFamily="34" charset="0"/>
              <a:buAutoNum type="arabicPeriod"/>
            </a:pPr>
            <a:r>
              <a:rPr lang="en-US" sz="2800" dirty="0"/>
              <a:t> Create a sense of urgency.</a:t>
            </a:r>
          </a:p>
          <a:p>
            <a:pPr marL="257175" indent="-257175">
              <a:buFont typeface="Arial" pitchFamily="34" charset="0"/>
              <a:buAutoNum type="arabicPeriod"/>
            </a:pPr>
            <a:r>
              <a:rPr lang="en-US" sz="2800" dirty="0"/>
              <a:t> Pull together the guiding team.</a:t>
            </a:r>
          </a:p>
          <a:p>
            <a:pPr marL="257175" indent="-257175">
              <a:buFont typeface="Arial" pitchFamily="34" charset="0"/>
              <a:buAutoNum type="arabicPeriod"/>
            </a:pPr>
            <a:r>
              <a:rPr lang="en-US" sz="2800" dirty="0"/>
              <a:t> Develop the change vision and strategy.</a:t>
            </a:r>
          </a:p>
          <a:p>
            <a:pPr marL="257175" indent="-257175">
              <a:buFont typeface="Arial" pitchFamily="34" charset="0"/>
              <a:buAutoNum type="arabicPeriod"/>
            </a:pPr>
            <a:r>
              <a:rPr lang="en-US" sz="2800" dirty="0"/>
              <a:t> Communicate for understanding and buy-in.</a:t>
            </a:r>
          </a:p>
          <a:p>
            <a:pPr marL="257175" indent="-257175">
              <a:buFont typeface="Arial" pitchFamily="34" charset="0"/>
              <a:buAutoNum type="arabicPeriod"/>
            </a:pPr>
            <a:r>
              <a:rPr lang="en-US" sz="2800" dirty="0"/>
              <a:t> Empower others to act.</a:t>
            </a:r>
          </a:p>
          <a:p>
            <a:pPr marL="257175" indent="-257175">
              <a:buFont typeface="Arial" pitchFamily="34" charset="0"/>
              <a:buAutoNum type="arabicPeriod"/>
            </a:pPr>
            <a:r>
              <a:rPr lang="en-US" sz="2800" dirty="0"/>
              <a:t> Produce short-term wins.</a:t>
            </a:r>
          </a:p>
          <a:p>
            <a:pPr marL="257175" indent="-257175">
              <a:buFont typeface="Arial" pitchFamily="34" charset="0"/>
              <a:buAutoNum type="arabicPeriod"/>
            </a:pPr>
            <a:r>
              <a:rPr lang="en-US" sz="2800" dirty="0"/>
              <a:t> Don’t let up.</a:t>
            </a:r>
          </a:p>
          <a:p>
            <a:pPr marL="257175" indent="-257175">
              <a:buFont typeface="Arial" pitchFamily="34" charset="0"/>
              <a:buAutoNum type="arabicPeriod"/>
            </a:pPr>
            <a:r>
              <a:rPr lang="en-US" sz="2800" b="1" dirty="0"/>
              <a:t> Create a new culture.</a:t>
            </a:r>
          </a:p>
          <a:p>
            <a:pPr marL="0" indent="0">
              <a:buFont typeface="Arial" pitchFamily="34" charset="0"/>
              <a:buNone/>
            </a:pPr>
            <a:endParaRPr lang="en-US" dirty="0"/>
          </a:p>
        </p:txBody>
      </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91713" y="5486400"/>
            <a:ext cx="495997" cy="680195"/>
          </a:xfrm>
          <a:prstGeom prst="rect">
            <a:avLst/>
          </a:prstGeom>
        </p:spPr>
      </p:pic>
      <p:grpSp>
        <p:nvGrpSpPr>
          <p:cNvPr id="54" name="Group 53"/>
          <p:cNvGrpSpPr/>
          <p:nvPr/>
        </p:nvGrpSpPr>
        <p:grpSpPr>
          <a:xfrm>
            <a:off x="202741" y="6048911"/>
            <a:ext cx="6416302" cy="292694"/>
            <a:chOff x="226977" y="6210498"/>
            <a:chExt cx="6416302" cy="292694"/>
          </a:xfrm>
        </p:grpSpPr>
        <p:grpSp>
          <p:nvGrpSpPr>
            <p:cNvPr id="55" name="Group 54"/>
            <p:cNvGrpSpPr/>
            <p:nvPr/>
          </p:nvGrpSpPr>
          <p:grpSpPr>
            <a:xfrm>
              <a:off x="226977" y="6220871"/>
              <a:ext cx="5338888" cy="282321"/>
              <a:chOff x="226977" y="6220871"/>
              <a:chExt cx="5338888" cy="282321"/>
            </a:xfrm>
          </p:grpSpPr>
          <p:sp>
            <p:nvSpPr>
              <p:cNvPr id="61" name="Freeform 13"/>
              <p:cNvSpPr>
                <a:spLocks/>
              </p:cNvSpPr>
              <p:nvPr/>
            </p:nvSpPr>
            <p:spPr bwMode="auto">
              <a:xfrm rot="5400000">
                <a:off x="226977" y="626347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2" name="Freeform 13"/>
              <p:cNvSpPr>
                <a:spLocks/>
              </p:cNvSpPr>
              <p:nvPr/>
            </p:nvSpPr>
            <p:spPr bwMode="auto">
              <a:xfrm rot="5400000">
                <a:off x="586740" y="626347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3" name="Freeform 62"/>
              <p:cNvSpPr>
                <a:spLocks/>
              </p:cNvSpPr>
              <p:nvPr/>
            </p:nvSpPr>
            <p:spPr bwMode="auto">
              <a:xfrm rot="5400000">
                <a:off x="784860" y="6345314"/>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4" name="Freeform 63"/>
              <p:cNvSpPr>
                <a:spLocks/>
              </p:cNvSpPr>
              <p:nvPr/>
            </p:nvSpPr>
            <p:spPr bwMode="auto">
              <a:xfrm rot="5400000">
                <a:off x="412393" y="635384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5" name="Freeform 13"/>
              <p:cNvSpPr>
                <a:spLocks/>
              </p:cNvSpPr>
              <p:nvPr/>
            </p:nvSpPr>
            <p:spPr bwMode="auto">
              <a:xfrm rot="5400000">
                <a:off x="980049" y="6263123"/>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6" name="Freeform 65"/>
              <p:cNvSpPr>
                <a:spLocks/>
              </p:cNvSpPr>
              <p:nvPr/>
            </p:nvSpPr>
            <p:spPr bwMode="auto">
              <a:xfrm rot="5400000">
                <a:off x="1173480" y="6354527"/>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7" name="Freeform 13"/>
              <p:cNvSpPr>
                <a:spLocks/>
              </p:cNvSpPr>
              <p:nvPr/>
            </p:nvSpPr>
            <p:spPr bwMode="auto">
              <a:xfrm rot="5400000">
                <a:off x="1356360" y="6263123"/>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8" name="Freeform 13"/>
              <p:cNvSpPr>
                <a:spLocks/>
              </p:cNvSpPr>
              <p:nvPr/>
            </p:nvSpPr>
            <p:spPr bwMode="auto">
              <a:xfrm rot="5400000">
                <a:off x="1533965" y="6349849"/>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9" name="Freeform 68"/>
              <p:cNvSpPr>
                <a:spLocks/>
              </p:cNvSpPr>
              <p:nvPr/>
            </p:nvSpPr>
            <p:spPr bwMode="auto">
              <a:xfrm rot="5400000">
                <a:off x="1701768" y="625114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0" name="Freeform 69"/>
              <p:cNvSpPr>
                <a:spLocks/>
              </p:cNvSpPr>
              <p:nvPr/>
            </p:nvSpPr>
            <p:spPr bwMode="auto">
              <a:xfrm rot="5400000">
                <a:off x="1853678" y="6349849"/>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1" name="Freeform 13"/>
              <p:cNvSpPr>
                <a:spLocks/>
              </p:cNvSpPr>
              <p:nvPr/>
            </p:nvSpPr>
            <p:spPr bwMode="auto">
              <a:xfrm rot="5400000">
                <a:off x="2005655" y="622887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2" name="Freeform 13"/>
              <p:cNvSpPr>
                <a:spLocks/>
              </p:cNvSpPr>
              <p:nvPr/>
            </p:nvSpPr>
            <p:spPr bwMode="auto">
              <a:xfrm rot="5400000">
                <a:off x="2171592" y="635384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00" name="Freeform 13"/>
              <p:cNvSpPr>
                <a:spLocks/>
              </p:cNvSpPr>
              <p:nvPr/>
            </p:nvSpPr>
            <p:spPr bwMode="auto">
              <a:xfrm rot="5400000">
                <a:off x="2337529" y="622887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01" name="Freeform 13"/>
              <p:cNvSpPr>
                <a:spLocks/>
              </p:cNvSpPr>
              <p:nvPr/>
            </p:nvSpPr>
            <p:spPr bwMode="auto">
              <a:xfrm rot="5400000">
                <a:off x="2496446" y="6344797"/>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02" name="Freeform 13"/>
              <p:cNvSpPr>
                <a:spLocks/>
              </p:cNvSpPr>
              <p:nvPr/>
            </p:nvSpPr>
            <p:spPr bwMode="auto">
              <a:xfrm rot="5400000">
                <a:off x="2723597" y="622887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03" name="Freeform 13"/>
              <p:cNvSpPr>
                <a:spLocks/>
              </p:cNvSpPr>
              <p:nvPr/>
            </p:nvSpPr>
            <p:spPr bwMode="auto">
              <a:xfrm rot="5400000">
                <a:off x="2869687" y="636603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04" name="Freeform 13"/>
              <p:cNvSpPr>
                <a:spLocks/>
              </p:cNvSpPr>
              <p:nvPr/>
            </p:nvSpPr>
            <p:spPr bwMode="auto">
              <a:xfrm rot="5400000">
                <a:off x="3052783" y="622887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05" name="Freeform 13"/>
              <p:cNvSpPr>
                <a:spLocks/>
              </p:cNvSpPr>
              <p:nvPr/>
            </p:nvSpPr>
            <p:spPr bwMode="auto">
              <a:xfrm rot="5400000">
                <a:off x="3223136" y="6331703"/>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06" name="Freeform 13"/>
              <p:cNvSpPr>
                <a:spLocks/>
              </p:cNvSpPr>
              <p:nvPr/>
            </p:nvSpPr>
            <p:spPr bwMode="auto">
              <a:xfrm rot="5400000">
                <a:off x="3430622" y="622887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07" name="Freeform 13"/>
              <p:cNvSpPr>
                <a:spLocks/>
              </p:cNvSpPr>
              <p:nvPr/>
            </p:nvSpPr>
            <p:spPr bwMode="auto">
              <a:xfrm rot="5400000">
                <a:off x="3626388" y="635384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08" name="Freeform 13"/>
              <p:cNvSpPr>
                <a:spLocks/>
              </p:cNvSpPr>
              <p:nvPr/>
            </p:nvSpPr>
            <p:spPr bwMode="auto">
              <a:xfrm rot="5400000">
                <a:off x="3819231" y="625114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09" name="Freeform 13"/>
              <p:cNvSpPr>
                <a:spLocks/>
              </p:cNvSpPr>
              <p:nvPr/>
            </p:nvSpPr>
            <p:spPr bwMode="auto">
              <a:xfrm rot="5400000">
                <a:off x="3988143" y="6331703"/>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10" name="Freeform 13"/>
              <p:cNvSpPr>
                <a:spLocks/>
              </p:cNvSpPr>
              <p:nvPr/>
            </p:nvSpPr>
            <p:spPr bwMode="auto">
              <a:xfrm rot="5400000">
                <a:off x="4180986" y="622887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11" name="Freeform 13"/>
              <p:cNvSpPr>
                <a:spLocks/>
              </p:cNvSpPr>
              <p:nvPr/>
            </p:nvSpPr>
            <p:spPr bwMode="auto">
              <a:xfrm rot="5400000">
                <a:off x="4350557" y="634004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12" name="Freeform 13"/>
              <p:cNvSpPr>
                <a:spLocks/>
              </p:cNvSpPr>
              <p:nvPr/>
            </p:nvSpPr>
            <p:spPr bwMode="auto">
              <a:xfrm rot="5400000">
                <a:off x="4525914" y="6220871"/>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13" name="Freeform 13"/>
              <p:cNvSpPr>
                <a:spLocks/>
              </p:cNvSpPr>
              <p:nvPr/>
            </p:nvSpPr>
            <p:spPr bwMode="auto">
              <a:xfrm rot="5400000">
                <a:off x="4668739" y="6347658"/>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14" name="Freeform 13"/>
              <p:cNvSpPr>
                <a:spLocks/>
              </p:cNvSpPr>
              <p:nvPr/>
            </p:nvSpPr>
            <p:spPr bwMode="auto">
              <a:xfrm rot="5400000">
                <a:off x="4860040" y="6233959"/>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15" name="Freeform 13"/>
              <p:cNvSpPr>
                <a:spLocks/>
              </p:cNvSpPr>
              <p:nvPr/>
            </p:nvSpPr>
            <p:spPr bwMode="auto">
              <a:xfrm rot="5400000">
                <a:off x="5047090" y="634506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16" name="Freeform 13"/>
              <p:cNvSpPr>
                <a:spLocks/>
              </p:cNvSpPr>
              <p:nvPr/>
            </p:nvSpPr>
            <p:spPr bwMode="auto">
              <a:xfrm rot="5400000">
                <a:off x="5236265" y="6249609"/>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17" name="Freeform 13"/>
              <p:cNvSpPr>
                <a:spLocks/>
              </p:cNvSpPr>
              <p:nvPr/>
            </p:nvSpPr>
            <p:spPr bwMode="auto">
              <a:xfrm rot="5400000">
                <a:off x="5428705" y="6328137"/>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sp>
          <p:nvSpPr>
            <p:cNvPr id="56" name="Freeform 13"/>
            <p:cNvSpPr>
              <a:spLocks/>
            </p:cNvSpPr>
            <p:nvPr/>
          </p:nvSpPr>
          <p:spPr bwMode="auto">
            <a:xfrm rot="5400000">
              <a:off x="6146227" y="634004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7" name="Freeform 13"/>
            <p:cNvSpPr>
              <a:spLocks/>
            </p:cNvSpPr>
            <p:nvPr/>
          </p:nvSpPr>
          <p:spPr bwMode="auto">
            <a:xfrm rot="5400000">
              <a:off x="6399168" y="6210498"/>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8" name="Freeform 13"/>
            <p:cNvSpPr>
              <a:spLocks/>
            </p:cNvSpPr>
            <p:nvPr/>
          </p:nvSpPr>
          <p:spPr bwMode="auto">
            <a:xfrm rot="5400000">
              <a:off x="6009067" y="6210498"/>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9" name="Freeform 13"/>
            <p:cNvSpPr>
              <a:spLocks/>
            </p:cNvSpPr>
            <p:nvPr/>
          </p:nvSpPr>
          <p:spPr bwMode="auto">
            <a:xfrm rot="5400000">
              <a:off x="5776604" y="6331266"/>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0" name="Freeform 13"/>
            <p:cNvSpPr>
              <a:spLocks/>
            </p:cNvSpPr>
            <p:nvPr/>
          </p:nvSpPr>
          <p:spPr bwMode="auto">
            <a:xfrm rot="5400000">
              <a:off x="6506119" y="635280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sp>
        <p:nvSpPr>
          <p:cNvPr id="118" name="Freeform 13"/>
          <p:cNvSpPr>
            <a:spLocks/>
          </p:cNvSpPr>
          <p:nvPr/>
        </p:nvSpPr>
        <p:spPr bwMode="auto">
          <a:xfrm rot="5400000">
            <a:off x="5626987" y="6038577"/>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19" name="Freeform 13"/>
          <p:cNvSpPr>
            <a:spLocks/>
          </p:cNvSpPr>
          <p:nvPr/>
        </p:nvSpPr>
        <p:spPr bwMode="auto">
          <a:xfrm rot="5400000">
            <a:off x="7175481" y="6022586"/>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20" name="Freeform 13"/>
          <p:cNvSpPr>
            <a:spLocks/>
          </p:cNvSpPr>
          <p:nvPr/>
        </p:nvSpPr>
        <p:spPr bwMode="auto">
          <a:xfrm rot="5400000">
            <a:off x="7251973" y="6161867"/>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21" name="Freeform 13"/>
          <p:cNvSpPr>
            <a:spLocks/>
          </p:cNvSpPr>
          <p:nvPr/>
        </p:nvSpPr>
        <p:spPr bwMode="auto">
          <a:xfrm rot="5400000">
            <a:off x="6761850" y="6058098"/>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22" name="Freeform 13"/>
          <p:cNvSpPr>
            <a:spLocks/>
          </p:cNvSpPr>
          <p:nvPr/>
        </p:nvSpPr>
        <p:spPr bwMode="auto">
          <a:xfrm rot="5400000">
            <a:off x="6928326" y="6171654"/>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23" name="Freeform 13"/>
          <p:cNvSpPr>
            <a:spLocks/>
          </p:cNvSpPr>
          <p:nvPr/>
        </p:nvSpPr>
        <p:spPr bwMode="auto">
          <a:xfrm rot="5400000">
            <a:off x="7483597" y="6007892"/>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24" name="Freeform 13"/>
          <p:cNvSpPr>
            <a:spLocks/>
          </p:cNvSpPr>
          <p:nvPr/>
        </p:nvSpPr>
        <p:spPr bwMode="auto">
          <a:xfrm rot="5400000">
            <a:off x="7621924" y="6161867"/>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1" name="TextBox 50"/>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
        <p:nvSpPr>
          <p:cNvPr id="73" name="Oval 72"/>
          <p:cNvSpPr/>
          <p:nvPr/>
        </p:nvSpPr>
        <p:spPr>
          <a:xfrm>
            <a:off x="8048139" y="4588855"/>
            <a:ext cx="897545" cy="897545"/>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74" name="Slide Number Placeholder 1"/>
          <p:cNvSpPr>
            <a:spLocks noGrp="1"/>
          </p:cNvSpPr>
          <p:nvPr>
            <p:ph type="sldNum" sz="quarter" idx="12"/>
          </p:nvPr>
        </p:nvSpPr>
        <p:spPr>
          <a:xfrm>
            <a:off x="8077200" y="6356351"/>
            <a:ext cx="6096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6846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heel(1)">
                                      <p:cBhvr>
                                        <p:cTn id="7" dur="120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Action Planner for MCLs</a:t>
            </a:r>
            <a:endParaRPr lang="en-US" sz="4000" dirty="0"/>
          </a:p>
        </p:txBody>
      </p:sp>
      <p:sp>
        <p:nvSpPr>
          <p:cNvPr id="51" name="TextBox 50"/>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
        <p:nvSpPr>
          <p:cNvPr id="74" name="Slide Number Placeholder 1"/>
          <p:cNvSpPr>
            <a:spLocks noGrp="1"/>
          </p:cNvSpPr>
          <p:nvPr>
            <p:ph type="sldNum" sz="quarter" idx="12"/>
          </p:nvPr>
        </p:nvSpPr>
        <p:spPr>
          <a:xfrm>
            <a:off x="8077200" y="6356351"/>
            <a:ext cx="6096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75" name="Content Placeholder 5"/>
          <p:cNvPicPr>
            <a:picLocks noGrp="1" noChangeAspect="1"/>
          </p:cNvPicPr>
          <p:nvPr>
            <p:ph idx="1"/>
          </p:nvPr>
        </p:nvPicPr>
        <p:blipFill>
          <a:blip r:embed="rId3"/>
          <a:stretch>
            <a:fillRect/>
          </a:stretch>
        </p:blipFill>
        <p:spPr>
          <a:xfrm>
            <a:off x="985837" y="1701006"/>
            <a:ext cx="7172325" cy="43243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5132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914400"/>
            <a:ext cx="8229600" cy="5943599"/>
          </a:xfrm>
        </p:spPr>
        <p:txBody>
          <a:bodyPr>
            <a:normAutofit fontScale="85000" lnSpcReduction="20000"/>
          </a:bodyPr>
          <a:lstStyle/>
          <a:p>
            <a:r>
              <a:rPr lang="en-US" sz="2800" i="1" dirty="0"/>
              <a:t>Our Iceberg Is Melting: Changing and Succeeding Under Any Conditions </a:t>
            </a:r>
            <a:r>
              <a:rPr lang="en-US" sz="2800" dirty="0"/>
              <a:t>by John Kotter</a:t>
            </a:r>
          </a:p>
          <a:p>
            <a:r>
              <a:rPr lang="en-US" sz="2800" i="1" dirty="0"/>
              <a:t>Click, </a:t>
            </a:r>
            <a:r>
              <a:rPr lang="en-US" sz="2800" dirty="0"/>
              <a:t>by </a:t>
            </a:r>
            <a:r>
              <a:rPr lang="en-US" sz="2800" dirty="0" err="1"/>
              <a:t>Ori</a:t>
            </a:r>
            <a:r>
              <a:rPr lang="en-US" sz="2800" dirty="0"/>
              <a:t> </a:t>
            </a:r>
            <a:r>
              <a:rPr lang="en-US" sz="2800" dirty="0" err="1"/>
              <a:t>Brafman</a:t>
            </a:r>
            <a:r>
              <a:rPr lang="en-US" sz="2800" dirty="0"/>
              <a:t> and Rom </a:t>
            </a:r>
            <a:r>
              <a:rPr lang="en-US" sz="2800" dirty="0" err="1"/>
              <a:t>Brafman</a:t>
            </a:r>
            <a:endParaRPr lang="en-US" sz="2800" dirty="0"/>
          </a:p>
          <a:p>
            <a:r>
              <a:rPr lang="en-US" sz="2800" i="1" dirty="0"/>
              <a:t>Creating Safe Spaces for Communication,</a:t>
            </a:r>
            <a:r>
              <a:rPr lang="en-US" sz="2800" dirty="0"/>
              <a:t> by Julia </a:t>
            </a:r>
            <a:r>
              <a:rPr lang="en-US" sz="2800" dirty="0" err="1"/>
              <a:t>Chaitin</a:t>
            </a:r>
            <a:r>
              <a:rPr lang="en-US" sz="2800" dirty="0"/>
              <a:t>, retrievable at </a:t>
            </a:r>
            <a:r>
              <a:rPr lang="en-US" sz="2800" dirty="0">
                <a:hlinkClick r:id="rId2"/>
              </a:rPr>
              <a:t>http://www.beyondintractability.org/essay/safe-spaces</a:t>
            </a:r>
            <a:r>
              <a:rPr lang="en-US" sz="2800" dirty="0"/>
              <a:t> </a:t>
            </a:r>
          </a:p>
          <a:p>
            <a:r>
              <a:rPr lang="en-US" sz="2800" dirty="0"/>
              <a:t>Richardson, Joan (1999).  Norms put the ‘Golden Rule’ into Practice for Groups. </a:t>
            </a:r>
            <a:r>
              <a:rPr lang="en-US" sz="2800" i="1" dirty="0"/>
              <a:t>National Staff Development Council</a:t>
            </a:r>
            <a:r>
              <a:rPr lang="en-US" sz="2800" dirty="0"/>
              <a:t>. Retrieved from </a:t>
            </a:r>
            <a:r>
              <a:rPr lang="en-US" sz="2800" u="sng" dirty="0">
                <a:hlinkClick r:id="rId3"/>
              </a:rPr>
              <a:t>http://learningforward.org/docs/tools-for-learning-schools/tools8-99.pdf?sfvrsn</a:t>
            </a:r>
            <a:endParaRPr lang="en-US" sz="2800" dirty="0"/>
          </a:p>
          <a:p>
            <a:r>
              <a:rPr lang="en-US" sz="2800" dirty="0"/>
              <a:t>Warnock, Jim (2008).  Norm Development Handbook. Retrieved from </a:t>
            </a:r>
            <a:r>
              <a:rPr lang="en-US" sz="2800" u="sng" dirty="0">
                <a:hlinkClick r:id="rId4"/>
              </a:rPr>
              <a:t>http://www.data4ss.org/downloads/conditions_for_professional_learning/norms.pdf</a:t>
            </a:r>
            <a:endParaRPr lang="en-US" sz="2800" dirty="0"/>
          </a:p>
          <a:p>
            <a:r>
              <a:rPr lang="en-US" sz="2800" dirty="0" err="1"/>
              <a:t>Heathfield</a:t>
            </a:r>
            <a:r>
              <a:rPr lang="en-US" sz="2800" dirty="0"/>
              <a:t>, Suzanne.  Team Norms Sample.  Retrieved from </a:t>
            </a:r>
            <a:r>
              <a:rPr lang="en-US" sz="2800" u="sng" dirty="0">
                <a:hlinkClick r:id="rId5"/>
              </a:rPr>
              <a:t>http://humanresources.about.com/od/teambuilding/qt/norms_sample.htm</a:t>
            </a:r>
            <a:r>
              <a:rPr lang="en-US" sz="2800" dirty="0"/>
              <a:t>.</a:t>
            </a:r>
          </a:p>
        </p:txBody>
      </p:sp>
      <p:sp>
        <p:nvSpPr>
          <p:cNvPr id="9" name="Title 8"/>
          <p:cNvSpPr>
            <a:spLocks noGrp="1"/>
          </p:cNvSpPr>
          <p:nvPr>
            <p:ph type="title"/>
          </p:nvPr>
        </p:nvSpPr>
        <p:spPr/>
        <p:txBody>
          <a:bodyPr>
            <a:noAutofit/>
          </a:bodyPr>
          <a:lstStyle/>
          <a:p>
            <a:r>
              <a:rPr lang="en-US" b="1" dirty="0">
                <a:solidFill>
                  <a:srgbClr val="1F497D"/>
                </a:solidFill>
              </a:rPr>
              <a:t>Resources</a:t>
            </a:r>
          </a:p>
        </p:txBody>
      </p:sp>
      <p:sp>
        <p:nvSpPr>
          <p:cNvPr id="4" name="TextBox 3"/>
          <p:cNvSpPr txBox="1"/>
          <p:nvPr/>
        </p:nvSpPr>
        <p:spPr>
          <a:xfrm>
            <a:off x="228600" y="6443246"/>
            <a:ext cx="6324600" cy="338554"/>
          </a:xfrm>
          <a:prstGeom prst="rect">
            <a:avLst/>
          </a:prstGeom>
          <a:noFill/>
        </p:spPr>
        <p:txBody>
          <a:bodyPr wrap="square" rtlCol="0">
            <a:spAutoFit/>
          </a:bodyPr>
          <a:lstStyle/>
          <a:p>
            <a:r>
              <a:rPr lang="en-US" sz="1600" dirty="0"/>
              <a:t>© 2016 Public Impact		             OpportunityCulture.org</a:t>
            </a:r>
          </a:p>
        </p:txBody>
      </p:sp>
    </p:spTree>
    <p:extLst>
      <p:ext uri="{BB962C8B-B14F-4D97-AF65-F5344CB8AC3E}">
        <p14:creationId xmlns:p14="http://schemas.microsoft.com/office/powerpoint/2010/main" val="3110490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0" y="228600"/>
            <a:ext cx="9144000" cy="1143000"/>
          </a:xfrm>
        </p:spPr>
        <p:txBody>
          <a:bodyPr>
            <a:normAutofit fontScale="90000"/>
          </a:bodyPr>
          <a:lstStyle/>
          <a:p>
            <a:r>
              <a:rPr lang="en-US" sz="4000" b="1" dirty="0">
                <a:solidFill>
                  <a:schemeClr val="tx2">
                    <a:lumMod val="75000"/>
                  </a:schemeClr>
                </a:solidFill>
              </a:rPr>
              <a:t>Steps to Building a Team Focused on Success</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8" name="Picture 2" descr="http://share.publicimpact.com/Consulting%20Tools/Reach%20Extension%20Tools/Graphics--Extending%20the%20Reach/Infographic%20Components%20For%20Presentations/High-Resolution%20PNG%20files/06c.ladder_red_tal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3433"/>
          <a:stretch/>
        </p:blipFill>
        <p:spPr bwMode="auto">
          <a:xfrm>
            <a:off x="152400" y="1231107"/>
            <a:ext cx="1857953" cy="508788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
          <p:cNvSpPr txBox="1">
            <a:spLocks/>
          </p:cNvSpPr>
          <p:nvPr/>
        </p:nvSpPr>
        <p:spPr>
          <a:xfrm>
            <a:off x="2243061" y="1524000"/>
            <a:ext cx="6672339" cy="50292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7175" indent="-257175">
              <a:buAutoNum type="arabicPeriod"/>
            </a:pPr>
            <a:r>
              <a:rPr lang="en-US" sz="2800" dirty="0"/>
              <a:t> Create a sense of urgency.</a:t>
            </a:r>
          </a:p>
          <a:p>
            <a:pPr marL="257175" indent="-257175">
              <a:buAutoNum type="arabicPeriod"/>
            </a:pPr>
            <a:r>
              <a:rPr lang="en-US" sz="2800" dirty="0"/>
              <a:t> Pull together the guiding team.</a:t>
            </a:r>
          </a:p>
          <a:p>
            <a:pPr marL="257175" indent="-257175">
              <a:buAutoNum type="arabicPeriod"/>
            </a:pPr>
            <a:r>
              <a:rPr lang="en-US" sz="2800" dirty="0"/>
              <a:t> Develop the change vision and strategy.</a:t>
            </a:r>
          </a:p>
          <a:p>
            <a:pPr marL="257175" indent="-257175">
              <a:buAutoNum type="arabicPeriod"/>
            </a:pPr>
            <a:r>
              <a:rPr lang="en-US" sz="2800" dirty="0"/>
              <a:t> Communicate for understanding and buy-in.</a:t>
            </a:r>
          </a:p>
          <a:p>
            <a:pPr marL="257175" indent="-257175">
              <a:buAutoNum type="arabicPeriod"/>
            </a:pPr>
            <a:r>
              <a:rPr lang="en-US" sz="2800" dirty="0"/>
              <a:t> Empower others to act.</a:t>
            </a:r>
          </a:p>
          <a:p>
            <a:pPr marL="257175" indent="-257175">
              <a:buAutoNum type="arabicPeriod"/>
            </a:pPr>
            <a:r>
              <a:rPr lang="en-US" sz="2800" dirty="0"/>
              <a:t> Produce short-term wins.</a:t>
            </a:r>
          </a:p>
          <a:p>
            <a:pPr marL="257175" indent="-257175">
              <a:buAutoNum type="arabicPeriod"/>
            </a:pPr>
            <a:r>
              <a:rPr lang="en-US" sz="2800" dirty="0"/>
              <a:t> Don’t let up.</a:t>
            </a:r>
          </a:p>
          <a:p>
            <a:pPr marL="257175" indent="-257175">
              <a:buAutoNum type="arabicPeriod"/>
            </a:pPr>
            <a:r>
              <a:rPr lang="en-US" sz="2800" dirty="0"/>
              <a:t> Create a new culture.</a:t>
            </a:r>
          </a:p>
          <a:p>
            <a:pPr marL="257175" indent="-257175">
              <a:buAutoNum type="arabicPeriod"/>
            </a:pPr>
            <a:endParaRPr lang="en-US" sz="2800" dirty="0"/>
          </a:p>
          <a:p>
            <a:pPr marL="0" indent="0">
              <a:buNone/>
            </a:pPr>
            <a:r>
              <a:rPr lang="en-US" sz="1600" dirty="0"/>
              <a:t>	Source: </a:t>
            </a:r>
            <a:r>
              <a:rPr lang="en-US" sz="1600" i="1" dirty="0"/>
              <a:t>Our Iceberg Is Melting: Changing and Succeeding Under 	Any Conditions </a:t>
            </a:r>
            <a:r>
              <a:rPr lang="en-US" sz="1600" dirty="0"/>
              <a:t>by John </a:t>
            </a:r>
            <a:r>
              <a:rPr lang="en-US" sz="1600" dirty="0" err="1"/>
              <a:t>Kotter</a:t>
            </a:r>
            <a:endParaRPr lang="en-US" sz="1400" dirty="0"/>
          </a:p>
          <a:p>
            <a:pPr marL="0" indent="0">
              <a:buNone/>
            </a:pPr>
            <a:endParaRPr lang="en-US" sz="2800" b="1"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667000" y="5638800"/>
            <a:ext cx="495997" cy="680195"/>
          </a:xfrm>
          <a:prstGeom prst="rect">
            <a:avLst/>
          </a:prstGeom>
        </p:spPr>
      </p:pic>
      <p:sp>
        <p:nvSpPr>
          <p:cNvPr id="10" name="TextBox 9"/>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Tree>
    <p:extLst>
      <p:ext uri="{BB962C8B-B14F-4D97-AF65-F5344CB8AC3E}">
        <p14:creationId xmlns:p14="http://schemas.microsoft.com/office/powerpoint/2010/main" val="355620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Step One</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8" name="Content Placeholder 2"/>
          <p:cNvSpPr>
            <a:spLocks noGrp="1"/>
          </p:cNvSpPr>
          <p:nvPr>
            <p:ph idx="1"/>
          </p:nvPr>
        </p:nvSpPr>
        <p:spPr>
          <a:xfrm>
            <a:off x="457200" y="1601789"/>
            <a:ext cx="8229600" cy="4722812"/>
          </a:xfrm>
        </p:spPr>
        <p:txBody>
          <a:bodyPr/>
          <a:lstStyle/>
          <a:p>
            <a:pPr marL="257175" indent="-257175">
              <a:buAutoNum type="arabicPeriod"/>
            </a:pPr>
            <a:r>
              <a:rPr lang="en-US" sz="2800" b="1" dirty="0"/>
              <a:t> Create a sense of urgency.</a:t>
            </a:r>
          </a:p>
          <a:p>
            <a:pPr marL="257175" indent="-257175">
              <a:buAutoNum type="arabicPeriod"/>
            </a:pPr>
            <a:r>
              <a:rPr lang="en-US" sz="2800" dirty="0">
                <a:solidFill>
                  <a:schemeClr val="bg1">
                    <a:lumMod val="75000"/>
                  </a:schemeClr>
                </a:solidFill>
              </a:rPr>
              <a:t> Pull together the guiding team.</a:t>
            </a:r>
          </a:p>
          <a:p>
            <a:pPr marL="257175" indent="-257175">
              <a:buAutoNum type="arabicPeriod"/>
            </a:pPr>
            <a:r>
              <a:rPr lang="en-US" sz="2800" dirty="0">
                <a:solidFill>
                  <a:schemeClr val="bg1">
                    <a:lumMod val="75000"/>
                  </a:schemeClr>
                </a:solidFill>
              </a:rPr>
              <a:t> Develop the change vision and strategy.</a:t>
            </a:r>
          </a:p>
          <a:p>
            <a:pPr marL="257175" indent="-257175">
              <a:buAutoNum type="arabicPeriod"/>
            </a:pPr>
            <a:r>
              <a:rPr lang="en-US" sz="2800" dirty="0">
                <a:solidFill>
                  <a:schemeClr val="bg1">
                    <a:lumMod val="75000"/>
                  </a:schemeClr>
                </a:solidFill>
              </a:rPr>
              <a:t> Communicate for understanding and buy-in.</a:t>
            </a:r>
          </a:p>
          <a:p>
            <a:pPr marL="257175" indent="-257175">
              <a:buAutoNum type="arabicPeriod"/>
            </a:pPr>
            <a:r>
              <a:rPr lang="en-US" sz="2800" dirty="0">
                <a:solidFill>
                  <a:schemeClr val="bg1">
                    <a:lumMod val="75000"/>
                  </a:schemeClr>
                </a:solidFill>
              </a:rPr>
              <a:t> Empower others to act.</a:t>
            </a:r>
          </a:p>
          <a:p>
            <a:pPr marL="257175" indent="-257175">
              <a:buAutoNum type="arabicPeriod"/>
            </a:pPr>
            <a:r>
              <a:rPr lang="en-US" sz="2800" dirty="0">
                <a:solidFill>
                  <a:schemeClr val="bg1">
                    <a:lumMod val="75000"/>
                  </a:schemeClr>
                </a:solidFill>
              </a:rPr>
              <a:t> Produce short-term wins.</a:t>
            </a:r>
          </a:p>
          <a:p>
            <a:pPr marL="257175" indent="-257175">
              <a:buAutoNum type="arabicPeriod"/>
            </a:pPr>
            <a:r>
              <a:rPr lang="en-US" sz="2800" dirty="0">
                <a:solidFill>
                  <a:schemeClr val="bg1">
                    <a:lumMod val="75000"/>
                  </a:schemeClr>
                </a:solidFill>
              </a:rPr>
              <a:t> Don’t let up.</a:t>
            </a:r>
          </a:p>
          <a:p>
            <a:pPr marL="257175" indent="-257175">
              <a:buAutoNum type="arabicPeriod"/>
            </a:pPr>
            <a:r>
              <a:rPr lang="en-US" sz="2800" dirty="0">
                <a:solidFill>
                  <a:schemeClr val="bg1">
                    <a:lumMod val="75000"/>
                  </a:schemeClr>
                </a:solidFill>
              </a:rPr>
              <a:t> Create a new culture.</a:t>
            </a:r>
          </a:p>
          <a:p>
            <a:pPr marL="0" indent="0">
              <a:buNone/>
            </a:pPr>
            <a:endParaRPr lang="en-US" b="1" dirty="0"/>
          </a:p>
          <a:p>
            <a:pPr marL="0" indent="0">
              <a:buNone/>
            </a:pP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9201" y="5786065"/>
            <a:ext cx="495997" cy="680195"/>
          </a:xfrm>
          <a:prstGeom prst="rect">
            <a:avLst/>
          </a:prstGeom>
        </p:spPr>
      </p:pic>
      <p:sp>
        <p:nvSpPr>
          <p:cNvPr id="10" name="TextBox 9"/>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
        <p:nvSpPr>
          <p:cNvPr id="11" name="Oval 10"/>
          <p:cNvSpPr/>
          <p:nvPr/>
        </p:nvSpPr>
        <p:spPr>
          <a:xfrm>
            <a:off x="7934632" y="5338697"/>
            <a:ext cx="894735" cy="894735"/>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Tree>
    <p:extLst>
      <p:ext uri="{BB962C8B-B14F-4D97-AF65-F5344CB8AC3E}">
        <p14:creationId xmlns:p14="http://schemas.microsoft.com/office/powerpoint/2010/main" val="419132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60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Step Two</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Content Placeholder 2"/>
          <p:cNvSpPr>
            <a:spLocks noGrp="1"/>
          </p:cNvSpPr>
          <p:nvPr>
            <p:ph idx="1"/>
          </p:nvPr>
        </p:nvSpPr>
        <p:spPr>
          <a:xfrm>
            <a:off x="457200" y="1601789"/>
            <a:ext cx="8229600" cy="4722812"/>
          </a:xfrm>
        </p:spPr>
        <p:txBody>
          <a:bodyPr>
            <a:normAutofit/>
          </a:bodyPr>
          <a:lstStyle/>
          <a:p>
            <a:pPr marL="257175" indent="-257175">
              <a:buAutoNum type="arabicPeriod"/>
            </a:pPr>
            <a:r>
              <a:rPr lang="en-US" sz="2800" dirty="0"/>
              <a:t> Create a sense of urgency.</a:t>
            </a:r>
          </a:p>
          <a:p>
            <a:pPr marL="257175" indent="-257175">
              <a:buAutoNum type="arabicPeriod"/>
            </a:pPr>
            <a:r>
              <a:rPr lang="en-US" sz="2800" dirty="0"/>
              <a:t> </a:t>
            </a:r>
            <a:r>
              <a:rPr lang="en-US" sz="2800" b="1" dirty="0"/>
              <a:t>Pull together the guiding team.</a:t>
            </a:r>
            <a:endParaRPr lang="en-US" sz="2800" b="1" dirty="0">
              <a:solidFill>
                <a:schemeClr val="bg1">
                  <a:lumMod val="75000"/>
                </a:schemeClr>
              </a:solidFill>
            </a:endParaRPr>
          </a:p>
          <a:p>
            <a:pPr marL="257175" indent="-257175">
              <a:buAutoNum type="arabicPeriod"/>
            </a:pPr>
            <a:r>
              <a:rPr lang="en-US" sz="2800" dirty="0">
                <a:solidFill>
                  <a:schemeClr val="bg1">
                    <a:lumMod val="75000"/>
                  </a:schemeClr>
                </a:solidFill>
              </a:rPr>
              <a:t> Develop the change vision and strategy.</a:t>
            </a:r>
          </a:p>
          <a:p>
            <a:pPr marL="257175" indent="-257175">
              <a:buAutoNum type="arabicPeriod"/>
            </a:pPr>
            <a:r>
              <a:rPr lang="en-US" sz="2800" dirty="0">
                <a:solidFill>
                  <a:schemeClr val="bg1">
                    <a:lumMod val="75000"/>
                  </a:schemeClr>
                </a:solidFill>
              </a:rPr>
              <a:t> Communicate for understanding and buy-in.</a:t>
            </a:r>
          </a:p>
          <a:p>
            <a:pPr marL="257175" indent="-257175">
              <a:buAutoNum type="arabicPeriod"/>
            </a:pPr>
            <a:r>
              <a:rPr lang="en-US" sz="2800" dirty="0">
                <a:solidFill>
                  <a:schemeClr val="bg1">
                    <a:lumMod val="75000"/>
                  </a:schemeClr>
                </a:solidFill>
              </a:rPr>
              <a:t> Empower others to act.</a:t>
            </a:r>
          </a:p>
          <a:p>
            <a:pPr marL="257175" indent="-257175">
              <a:buAutoNum type="arabicPeriod"/>
            </a:pPr>
            <a:r>
              <a:rPr lang="en-US" sz="2800" dirty="0">
                <a:solidFill>
                  <a:schemeClr val="bg1">
                    <a:lumMod val="75000"/>
                  </a:schemeClr>
                </a:solidFill>
              </a:rPr>
              <a:t> Produce short-term wins.</a:t>
            </a:r>
          </a:p>
          <a:p>
            <a:pPr marL="257175" indent="-257175">
              <a:buAutoNum type="arabicPeriod"/>
            </a:pPr>
            <a:r>
              <a:rPr lang="en-US" sz="2800" dirty="0">
                <a:solidFill>
                  <a:schemeClr val="bg1">
                    <a:lumMod val="75000"/>
                  </a:schemeClr>
                </a:solidFill>
              </a:rPr>
              <a:t> Don’t let up.</a:t>
            </a:r>
          </a:p>
          <a:p>
            <a:pPr marL="257175" indent="-257175">
              <a:buAutoNum type="arabicPeriod"/>
            </a:pPr>
            <a:r>
              <a:rPr lang="en-US" sz="2800" dirty="0">
                <a:solidFill>
                  <a:schemeClr val="bg1">
                    <a:lumMod val="75000"/>
                  </a:schemeClr>
                </a:solidFill>
              </a:rPr>
              <a:t> Create a new culture.</a:t>
            </a:r>
          </a:p>
          <a:p>
            <a:pPr marL="0" indent="0">
              <a:buNone/>
            </a:pP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90600" y="5786065"/>
            <a:ext cx="495997" cy="680195"/>
          </a:xfrm>
          <a:prstGeom prst="rect">
            <a:avLst/>
          </a:prstGeom>
        </p:spPr>
      </p:pic>
      <p:sp>
        <p:nvSpPr>
          <p:cNvPr id="13" name="Freeform 13"/>
          <p:cNvSpPr>
            <a:spLocks/>
          </p:cNvSpPr>
          <p:nvPr/>
        </p:nvSpPr>
        <p:spPr bwMode="auto">
          <a:xfrm rot="5400000">
            <a:off x="226977" y="6263475"/>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4" name="Freeform 13"/>
          <p:cNvSpPr>
            <a:spLocks/>
          </p:cNvSpPr>
          <p:nvPr/>
        </p:nvSpPr>
        <p:spPr bwMode="auto">
          <a:xfrm rot="5400000">
            <a:off x="784860" y="6345314"/>
            <a:ext cx="137160" cy="137160"/>
          </a:xfrm>
          <a:custGeom>
            <a:avLst/>
            <a:gdLst>
              <a:gd name="T0" fmla="*/ 576263 w 644"/>
              <a:gd name="T1" fmla="*/ 663575 h 498"/>
              <a:gd name="T2" fmla="*/ 454025 w 644"/>
              <a:gd name="T3" fmla="*/ 277813 h 498"/>
              <a:gd name="T4" fmla="*/ 423863 w 644"/>
              <a:gd name="T5" fmla="*/ 73025 h 498"/>
              <a:gd name="T6" fmla="*/ 438150 w 644"/>
              <a:gd name="T7" fmla="*/ 11113 h 498"/>
              <a:gd name="T8" fmla="*/ 506413 w 644"/>
              <a:gd name="T9" fmla="*/ 142875 h 498"/>
              <a:gd name="T10" fmla="*/ 568325 w 644"/>
              <a:gd name="T11" fmla="*/ 328613 h 498"/>
              <a:gd name="T12" fmla="*/ 592138 w 644"/>
              <a:gd name="T13" fmla="*/ 457200 h 498"/>
              <a:gd name="T14" fmla="*/ 615950 w 644"/>
              <a:gd name="T15" fmla="*/ 609600 h 498"/>
              <a:gd name="T16" fmla="*/ 623888 w 644"/>
              <a:gd name="T17" fmla="*/ 673100 h 498"/>
              <a:gd name="T18" fmla="*/ 682625 w 644"/>
              <a:gd name="T19" fmla="*/ 657225 h 498"/>
              <a:gd name="T20" fmla="*/ 785813 w 644"/>
              <a:gd name="T21" fmla="*/ 506413 h 498"/>
              <a:gd name="T22" fmla="*/ 900113 w 644"/>
              <a:gd name="T23" fmla="*/ 376238 h 498"/>
              <a:gd name="T24" fmla="*/ 971550 w 644"/>
              <a:gd name="T25" fmla="*/ 301625 h 498"/>
              <a:gd name="T26" fmla="*/ 1009650 w 644"/>
              <a:gd name="T27" fmla="*/ 290513 h 498"/>
              <a:gd name="T28" fmla="*/ 1019175 w 644"/>
              <a:gd name="T29" fmla="*/ 304800 h 498"/>
              <a:gd name="T30" fmla="*/ 987425 w 644"/>
              <a:gd name="T31" fmla="*/ 376238 h 498"/>
              <a:gd name="T32" fmla="*/ 915988 w 644"/>
              <a:gd name="T33" fmla="*/ 487363 h 498"/>
              <a:gd name="T34" fmla="*/ 825500 w 644"/>
              <a:gd name="T35" fmla="*/ 585788 h 498"/>
              <a:gd name="T36" fmla="*/ 742950 w 644"/>
              <a:gd name="T37" fmla="*/ 668338 h 498"/>
              <a:gd name="T38" fmla="*/ 657225 w 644"/>
              <a:gd name="T39" fmla="*/ 706438 h 498"/>
              <a:gd name="T40" fmla="*/ 642938 w 644"/>
              <a:gd name="T41" fmla="*/ 725488 h 498"/>
              <a:gd name="T42" fmla="*/ 625475 w 644"/>
              <a:gd name="T43" fmla="*/ 766763 h 498"/>
              <a:gd name="T44" fmla="*/ 585788 w 644"/>
              <a:gd name="T45" fmla="*/ 790575 h 498"/>
              <a:gd name="T46" fmla="*/ 552450 w 644"/>
              <a:gd name="T47" fmla="*/ 766763 h 498"/>
              <a:gd name="T48" fmla="*/ 534988 w 644"/>
              <a:gd name="T49" fmla="*/ 749300 h 498"/>
              <a:gd name="T50" fmla="*/ 461963 w 644"/>
              <a:gd name="T51" fmla="*/ 744538 h 498"/>
              <a:gd name="T52" fmla="*/ 309563 w 644"/>
              <a:gd name="T53" fmla="*/ 687388 h 498"/>
              <a:gd name="T54" fmla="*/ 87313 w 644"/>
              <a:gd name="T55" fmla="*/ 596900 h 498"/>
              <a:gd name="T56" fmla="*/ 15875 w 644"/>
              <a:gd name="T57" fmla="*/ 547688 h 498"/>
              <a:gd name="T58" fmla="*/ 20638 w 644"/>
              <a:gd name="T59" fmla="*/ 514350 h 498"/>
              <a:gd name="T60" fmla="*/ 139700 w 644"/>
              <a:gd name="T61" fmla="*/ 542925 h 498"/>
              <a:gd name="T62" fmla="*/ 287338 w 644"/>
              <a:gd name="T63" fmla="*/ 604838 h 498"/>
              <a:gd name="T64" fmla="*/ 377825 w 644"/>
              <a:gd name="T65" fmla="*/ 661988 h 498"/>
              <a:gd name="T66" fmla="*/ 461963 w 644"/>
              <a:gd name="T67" fmla="*/ 690563 h 498"/>
              <a:gd name="T68" fmla="*/ 561975 w 644"/>
              <a:gd name="T69" fmla="*/ 704850 h 498"/>
              <a:gd name="T70" fmla="*/ 576263 w 644"/>
              <a:gd name="T71" fmla="*/ 663575 h 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4" h="498">
                <a:moveTo>
                  <a:pt x="363" y="418"/>
                </a:moveTo>
                <a:cubicBezTo>
                  <a:pt x="352" y="373"/>
                  <a:pt x="302" y="237"/>
                  <a:pt x="286" y="175"/>
                </a:cubicBezTo>
                <a:cubicBezTo>
                  <a:pt x="270" y="113"/>
                  <a:pt x="269" y="74"/>
                  <a:pt x="267" y="46"/>
                </a:cubicBezTo>
                <a:cubicBezTo>
                  <a:pt x="265" y="18"/>
                  <a:pt x="267" y="0"/>
                  <a:pt x="276" y="7"/>
                </a:cubicBezTo>
                <a:cubicBezTo>
                  <a:pt x="285" y="14"/>
                  <a:pt x="305" y="57"/>
                  <a:pt x="319" y="90"/>
                </a:cubicBezTo>
                <a:cubicBezTo>
                  <a:pt x="333" y="123"/>
                  <a:pt x="349" y="174"/>
                  <a:pt x="358" y="207"/>
                </a:cubicBezTo>
                <a:cubicBezTo>
                  <a:pt x="367" y="240"/>
                  <a:pt x="368" y="259"/>
                  <a:pt x="373" y="288"/>
                </a:cubicBezTo>
                <a:cubicBezTo>
                  <a:pt x="378" y="317"/>
                  <a:pt x="385" y="361"/>
                  <a:pt x="388" y="384"/>
                </a:cubicBezTo>
                <a:cubicBezTo>
                  <a:pt x="391" y="407"/>
                  <a:pt x="386" y="419"/>
                  <a:pt x="393" y="424"/>
                </a:cubicBezTo>
                <a:cubicBezTo>
                  <a:pt x="400" y="429"/>
                  <a:pt x="413" y="431"/>
                  <a:pt x="430" y="414"/>
                </a:cubicBezTo>
                <a:cubicBezTo>
                  <a:pt x="447" y="397"/>
                  <a:pt x="472" y="348"/>
                  <a:pt x="495" y="319"/>
                </a:cubicBezTo>
                <a:cubicBezTo>
                  <a:pt x="518" y="290"/>
                  <a:pt x="548" y="259"/>
                  <a:pt x="567" y="237"/>
                </a:cubicBezTo>
                <a:cubicBezTo>
                  <a:pt x="586" y="215"/>
                  <a:pt x="601" y="199"/>
                  <a:pt x="612" y="190"/>
                </a:cubicBezTo>
                <a:cubicBezTo>
                  <a:pt x="623" y="181"/>
                  <a:pt x="631" y="183"/>
                  <a:pt x="636" y="183"/>
                </a:cubicBezTo>
                <a:cubicBezTo>
                  <a:pt x="641" y="183"/>
                  <a:pt x="644" y="183"/>
                  <a:pt x="642" y="192"/>
                </a:cubicBezTo>
                <a:cubicBezTo>
                  <a:pt x="640" y="201"/>
                  <a:pt x="633" y="218"/>
                  <a:pt x="622" y="237"/>
                </a:cubicBezTo>
                <a:cubicBezTo>
                  <a:pt x="611" y="256"/>
                  <a:pt x="594" y="285"/>
                  <a:pt x="577" y="307"/>
                </a:cubicBezTo>
                <a:cubicBezTo>
                  <a:pt x="560" y="329"/>
                  <a:pt x="538" y="350"/>
                  <a:pt x="520" y="369"/>
                </a:cubicBezTo>
                <a:cubicBezTo>
                  <a:pt x="502" y="388"/>
                  <a:pt x="486" y="408"/>
                  <a:pt x="468" y="421"/>
                </a:cubicBezTo>
                <a:cubicBezTo>
                  <a:pt x="450" y="434"/>
                  <a:pt x="424" y="439"/>
                  <a:pt x="414" y="445"/>
                </a:cubicBezTo>
                <a:cubicBezTo>
                  <a:pt x="404" y="451"/>
                  <a:pt x="408" y="451"/>
                  <a:pt x="405" y="457"/>
                </a:cubicBezTo>
                <a:cubicBezTo>
                  <a:pt x="402" y="463"/>
                  <a:pt x="400" y="476"/>
                  <a:pt x="394" y="483"/>
                </a:cubicBezTo>
                <a:cubicBezTo>
                  <a:pt x="388" y="490"/>
                  <a:pt x="377" y="498"/>
                  <a:pt x="369" y="498"/>
                </a:cubicBezTo>
                <a:cubicBezTo>
                  <a:pt x="361" y="498"/>
                  <a:pt x="353" y="487"/>
                  <a:pt x="348" y="483"/>
                </a:cubicBezTo>
                <a:cubicBezTo>
                  <a:pt x="343" y="479"/>
                  <a:pt x="346" y="474"/>
                  <a:pt x="337" y="472"/>
                </a:cubicBezTo>
                <a:cubicBezTo>
                  <a:pt x="328" y="470"/>
                  <a:pt x="315" y="475"/>
                  <a:pt x="291" y="469"/>
                </a:cubicBezTo>
                <a:cubicBezTo>
                  <a:pt x="267" y="463"/>
                  <a:pt x="234" y="448"/>
                  <a:pt x="195" y="433"/>
                </a:cubicBezTo>
                <a:cubicBezTo>
                  <a:pt x="156" y="418"/>
                  <a:pt x="86" y="391"/>
                  <a:pt x="55" y="376"/>
                </a:cubicBezTo>
                <a:cubicBezTo>
                  <a:pt x="24" y="361"/>
                  <a:pt x="17" y="354"/>
                  <a:pt x="10" y="345"/>
                </a:cubicBezTo>
                <a:cubicBezTo>
                  <a:pt x="3" y="336"/>
                  <a:pt x="0" y="325"/>
                  <a:pt x="13" y="324"/>
                </a:cubicBezTo>
                <a:cubicBezTo>
                  <a:pt x="26" y="323"/>
                  <a:pt x="60" y="333"/>
                  <a:pt x="88" y="342"/>
                </a:cubicBezTo>
                <a:cubicBezTo>
                  <a:pt x="116" y="351"/>
                  <a:pt x="156" y="369"/>
                  <a:pt x="181" y="381"/>
                </a:cubicBezTo>
                <a:cubicBezTo>
                  <a:pt x="206" y="393"/>
                  <a:pt x="220" y="408"/>
                  <a:pt x="238" y="417"/>
                </a:cubicBezTo>
                <a:cubicBezTo>
                  <a:pt x="256" y="426"/>
                  <a:pt x="272" y="431"/>
                  <a:pt x="291" y="435"/>
                </a:cubicBezTo>
                <a:cubicBezTo>
                  <a:pt x="310" y="439"/>
                  <a:pt x="342" y="447"/>
                  <a:pt x="354" y="444"/>
                </a:cubicBezTo>
                <a:cubicBezTo>
                  <a:pt x="366" y="441"/>
                  <a:pt x="361" y="423"/>
                  <a:pt x="363" y="418"/>
                </a:cubicBezTo>
                <a:close/>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 name="TextBox 8"/>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
        <p:nvSpPr>
          <p:cNvPr id="15" name="Oval 14"/>
          <p:cNvSpPr/>
          <p:nvPr/>
        </p:nvSpPr>
        <p:spPr>
          <a:xfrm>
            <a:off x="8077200" y="5297577"/>
            <a:ext cx="944562" cy="944562"/>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Tree>
    <p:extLst>
      <p:ext uri="{BB962C8B-B14F-4D97-AF65-F5344CB8AC3E}">
        <p14:creationId xmlns:p14="http://schemas.microsoft.com/office/powerpoint/2010/main" val="180234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300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Activity Debrief</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1" name="Content Placeholder 1"/>
          <p:cNvSpPr txBox="1">
            <a:spLocks/>
          </p:cNvSpPr>
          <p:nvPr/>
        </p:nvSpPr>
        <p:spPr>
          <a:xfrm>
            <a:off x="2514600" y="1828800"/>
            <a:ext cx="6400800" cy="3352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AutoNum type="arabicPeriod"/>
            </a:pPr>
            <a:r>
              <a:rPr lang="en-US" sz="2800" dirty="0"/>
              <a:t>What problems did you run into as you were mingling with other guests?</a:t>
            </a:r>
          </a:p>
          <a:p>
            <a:pPr marL="514350" indent="-514350">
              <a:buAutoNum type="arabicPeriod"/>
            </a:pPr>
            <a:r>
              <a:rPr lang="en-US" sz="2800" dirty="0"/>
              <a:t>How would your interactions have been different if your norms were written on your shirt?</a:t>
            </a:r>
          </a:p>
        </p:txBody>
      </p:sp>
      <p:pic>
        <p:nvPicPr>
          <p:cNvPr id="16" name="Picture 2" descr="http://share.publicimpact.com/Consulting%20Tools/Reach%20Extension%20Tools/Graphics--Extending%20the%20Reach/Infographic%20Components%20For%20Presentations/High-Resolution%20PNG%20files/06c.ladder_red_tal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3433"/>
          <a:stretch/>
        </p:blipFill>
        <p:spPr bwMode="auto">
          <a:xfrm>
            <a:off x="304800" y="914400"/>
            <a:ext cx="1993914" cy="54602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Tree>
    <p:extLst>
      <p:ext uri="{BB962C8B-B14F-4D97-AF65-F5344CB8AC3E}">
        <p14:creationId xmlns:p14="http://schemas.microsoft.com/office/powerpoint/2010/main" val="84110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What is a Norm?</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16" name="Picture 2" descr="http://share.publicimpact.com/Consulting%20Tools/Reach%20Extension%20Tools/Graphics--Extending%20the%20Reach/Infographic%20Components%20For%20Presentations/High-Resolution%20PNG%20files/06c.ladder_red_tal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3433"/>
          <a:stretch/>
        </p:blipFill>
        <p:spPr bwMode="auto">
          <a:xfrm>
            <a:off x="304800" y="914400"/>
            <a:ext cx="1993914" cy="546020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p:cNvSpPr txBox="1">
            <a:spLocks/>
          </p:cNvSpPr>
          <p:nvPr/>
        </p:nvSpPr>
        <p:spPr>
          <a:xfrm>
            <a:off x="2514600" y="1371600"/>
            <a:ext cx="6400800" cy="518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srgbClr val="000000"/>
              </a:solidFill>
              <a:ea typeface="Calibri"/>
              <a:cs typeface="Calibri"/>
            </a:endParaRPr>
          </a:p>
          <a:p>
            <a:pPr marL="0" indent="0">
              <a:buNone/>
            </a:pPr>
            <a:r>
              <a:rPr lang="en-US" sz="2800" dirty="0">
                <a:solidFill>
                  <a:srgbClr val="000000"/>
                </a:solidFill>
                <a:ea typeface="Calibri"/>
                <a:cs typeface="Calibri"/>
              </a:rPr>
              <a:t>Norms are </a:t>
            </a:r>
            <a:r>
              <a:rPr lang="en-US" sz="2800" b="1" dirty="0">
                <a:solidFill>
                  <a:schemeClr val="accent1">
                    <a:lumMod val="75000"/>
                  </a:schemeClr>
                </a:solidFill>
                <a:ea typeface="Calibri"/>
                <a:cs typeface="Calibri"/>
              </a:rPr>
              <a:t>shared expectations </a:t>
            </a:r>
            <a:r>
              <a:rPr lang="en-US" sz="2800" dirty="0">
                <a:solidFill>
                  <a:srgbClr val="000000"/>
                </a:solidFill>
                <a:ea typeface="Calibri"/>
                <a:cs typeface="Calibri"/>
              </a:rPr>
              <a:t>regarding:</a:t>
            </a:r>
          </a:p>
          <a:p>
            <a:r>
              <a:rPr lang="en-US" sz="2800" dirty="0">
                <a:solidFill>
                  <a:srgbClr val="000000"/>
                </a:solidFill>
                <a:ea typeface="Calibri"/>
                <a:cs typeface="Calibri"/>
              </a:rPr>
              <a:t>Logistics</a:t>
            </a:r>
          </a:p>
          <a:p>
            <a:r>
              <a:rPr lang="en-US" sz="2800" dirty="0">
                <a:solidFill>
                  <a:srgbClr val="000000"/>
                </a:solidFill>
                <a:ea typeface="Calibri"/>
                <a:cs typeface="Calibri"/>
              </a:rPr>
              <a:t>Roles/Responsibilities</a:t>
            </a:r>
          </a:p>
          <a:p>
            <a:r>
              <a:rPr lang="en-US" sz="2800" dirty="0">
                <a:solidFill>
                  <a:srgbClr val="000000"/>
                </a:solidFill>
                <a:ea typeface="Calibri"/>
                <a:cs typeface="Calibri"/>
              </a:rPr>
              <a:t>Behavior</a:t>
            </a:r>
          </a:p>
          <a:p>
            <a:pPr marL="0" indent="0">
              <a:buNone/>
            </a:pPr>
            <a:endParaRPr lang="en-US" sz="2800" b="1" dirty="0"/>
          </a:p>
        </p:txBody>
      </p:sp>
      <p:sp>
        <p:nvSpPr>
          <p:cNvPr id="8" name="TextBox 7"/>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Tree>
    <p:extLst>
      <p:ext uri="{BB962C8B-B14F-4D97-AF65-F5344CB8AC3E}">
        <p14:creationId xmlns:p14="http://schemas.microsoft.com/office/powerpoint/2010/main" val="2695098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Five Types of Behavior Norms</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
        <p:nvSpPr>
          <p:cNvPr id="8" name="Content Placeholder 5"/>
          <p:cNvSpPr>
            <a:spLocks noGrp="1"/>
          </p:cNvSpPr>
          <p:nvPr>
            <p:ph idx="1"/>
          </p:nvPr>
        </p:nvSpPr>
        <p:spPr>
          <a:xfrm>
            <a:off x="457200" y="2195511"/>
            <a:ext cx="8382000" cy="3519488"/>
          </a:xfrm>
        </p:spPr>
        <p:txBody>
          <a:bodyPr>
            <a:normAutofit/>
          </a:bodyPr>
          <a:lstStyle/>
          <a:p>
            <a:r>
              <a:rPr lang="en-US" sz="2800" dirty="0"/>
              <a:t>Communication</a:t>
            </a:r>
          </a:p>
          <a:p>
            <a:r>
              <a:rPr lang="en-US" sz="2800" dirty="0"/>
              <a:t>Participation</a:t>
            </a:r>
          </a:p>
          <a:p>
            <a:r>
              <a:rPr lang="en-US" sz="2800" dirty="0"/>
              <a:t>Relationships</a:t>
            </a:r>
          </a:p>
          <a:p>
            <a:r>
              <a:rPr lang="en-US" sz="2800" dirty="0"/>
              <a:t>Challenges/Disagreements</a:t>
            </a:r>
          </a:p>
          <a:p>
            <a:r>
              <a:rPr lang="en-US" sz="2800" dirty="0"/>
              <a:t>Celebrations</a:t>
            </a:r>
          </a:p>
          <a:p>
            <a:pPr marL="0" indent="0">
              <a:buNone/>
            </a:pPr>
            <a:endParaRPr lang="en-US" sz="4000" dirty="0"/>
          </a:p>
          <a:p>
            <a:pPr lvl="0"/>
            <a:endParaRPr lang="en-US" sz="4000" dirty="0"/>
          </a:p>
        </p:txBody>
      </p:sp>
      <p:pic>
        <p:nvPicPr>
          <p:cNvPr id="2050" name="Picture 2" descr="http://images.clipartpanda.com/communication-clipart-effective-communication-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2941" y="2209799"/>
            <a:ext cx="3443859" cy="3505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6375012"/>
            <a:ext cx="6324600" cy="338554"/>
          </a:xfrm>
          <a:prstGeom prst="rect">
            <a:avLst/>
          </a:prstGeom>
          <a:noFill/>
        </p:spPr>
        <p:txBody>
          <a:bodyPr wrap="square" rtlCol="0">
            <a:spAutoFit/>
          </a:bodyPr>
          <a:lstStyle/>
          <a:p>
            <a:r>
              <a:rPr lang="en-US" sz="1600" dirty="0"/>
              <a:t>© 2016 Public Impact		             OpportunityCulture.org</a:t>
            </a:r>
          </a:p>
        </p:txBody>
      </p:sp>
    </p:spTree>
    <p:extLst>
      <p:ext uri="{BB962C8B-B14F-4D97-AF65-F5344CB8AC3E}">
        <p14:creationId xmlns:p14="http://schemas.microsoft.com/office/powerpoint/2010/main" val="129963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bf88c96-2400-42d8-8ed9-06e8d33894c2">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A43AA103397748BFD4F884437AE62F" ma:contentTypeVersion="10" ma:contentTypeDescription="Create a new document." ma:contentTypeScope="" ma:versionID="32abf52b28e9756ebe92a8350d982586">
  <xsd:schema xmlns:xsd="http://www.w3.org/2001/XMLSchema" xmlns:xs="http://www.w3.org/2001/XMLSchema" xmlns:p="http://schemas.microsoft.com/office/2006/metadata/properties" xmlns:ns2="fbf88c96-2400-42d8-8ed9-06e8d33894c2" xmlns:ns3="f6b3f15d-861b-4600-8c21-ae04f1a06088" targetNamespace="http://schemas.microsoft.com/office/2006/metadata/properties" ma:root="true" ma:fieldsID="bb72b0f1bca3bfab8277a387123e877d" ns2:_="" ns3:_="">
    <xsd:import namespace="fbf88c96-2400-42d8-8ed9-06e8d33894c2"/>
    <xsd:import namespace="f6b3f15d-861b-4600-8c21-ae04f1a06088"/>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88c96-2400-42d8-8ed9-06e8d33894c2"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6b3f15d-861b-4600-8c21-ae04f1a0608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268F8A-3001-4AB9-8A23-FD92170C1295}">
  <ds:schemaRefs>
    <ds:schemaRef ds:uri="http://schemas.microsoft.com/sharepoint/v3/contenttype/forms"/>
  </ds:schemaRefs>
</ds:datastoreItem>
</file>

<file path=customXml/itemProps2.xml><?xml version="1.0" encoding="utf-8"?>
<ds:datastoreItem xmlns:ds="http://schemas.openxmlformats.org/officeDocument/2006/customXml" ds:itemID="{1AC607DC-29C5-4BB7-9B05-99BB8A56481A}">
  <ds:schemaRefs>
    <ds:schemaRef ds:uri="http://schemas.microsoft.com/office/2006/documentManagement/types"/>
    <ds:schemaRef ds:uri="f6b3f15d-861b-4600-8c21-ae04f1a06088"/>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fbf88c96-2400-42d8-8ed9-06e8d33894c2"/>
    <ds:schemaRef ds:uri="http://www.w3.org/XML/1998/namespace"/>
  </ds:schemaRefs>
</ds:datastoreItem>
</file>

<file path=customXml/itemProps3.xml><?xml version="1.0" encoding="utf-8"?>
<ds:datastoreItem xmlns:ds="http://schemas.openxmlformats.org/officeDocument/2006/customXml" ds:itemID="{1B054027-EE6E-4AE4-B648-DBEED9F0E5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88c96-2400-42d8-8ed9-06e8d33894c2"/>
    <ds:schemaRef ds:uri="f6b3f15d-861b-4600-8c21-ae04f1a060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19614</TotalTime>
  <Words>7851</Words>
  <Application>Microsoft Office PowerPoint</Application>
  <PresentationFormat>On-screen Show (4:3)</PresentationFormat>
  <Paragraphs>812</Paragraphs>
  <Slides>32</Slides>
  <Notes>31</Notes>
  <HiddenSlides>0</HiddenSlides>
  <MMClips>2</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32</vt:i4>
      </vt:variant>
    </vt:vector>
  </HeadingPairs>
  <TitlesOfParts>
    <vt:vector size="38" baseType="lpstr">
      <vt:lpstr>Arial</vt:lpstr>
      <vt:lpstr>Calibri</vt:lpstr>
      <vt:lpstr>Garamond</vt:lpstr>
      <vt:lpstr>Office Theme</vt:lpstr>
      <vt:lpstr>Blue Design</vt:lpstr>
      <vt:lpstr>PPT template</vt:lpstr>
      <vt:lpstr>PowerPoint Presentation</vt:lpstr>
      <vt:lpstr>Hopes and Fears</vt:lpstr>
      <vt:lpstr>Learning Objective</vt:lpstr>
      <vt:lpstr>Steps to Building a Team Focused on Success</vt:lpstr>
      <vt:lpstr>Step One</vt:lpstr>
      <vt:lpstr>Step Two</vt:lpstr>
      <vt:lpstr>Activity Debrief</vt:lpstr>
      <vt:lpstr>What is a Norm?</vt:lpstr>
      <vt:lpstr>Five Types of Behavior Norms</vt:lpstr>
      <vt:lpstr>Norms for Behavior</vt:lpstr>
      <vt:lpstr>Norms for Behavior</vt:lpstr>
      <vt:lpstr>Norms for Behavior</vt:lpstr>
      <vt:lpstr>Norms for Behavior</vt:lpstr>
      <vt:lpstr>Norms for Behavior</vt:lpstr>
      <vt:lpstr>Practice: Selecting Group Norms</vt:lpstr>
      <vt:lpstr>Setting Norms for MCL Team</vt:lpstr>
      <vt:lpstr>Step Three</vt:lpstr>
      <vt:lpstr>Step Four</vt:lpstr>
      <vt:lpstr>Step Five</vt:lpstr>
      <vt:lpstr>Connections</vt:lpstr>
      <vt:lpstr>The Power of Connections</vt:lpstr>
      <vt:lpstr>Tactics for Building Connections: Vulnerability</vt:lpstr>
      <vt:lpstr>Tactics for Building Connections: Proximity</vt:lpstr>
      <vt:lpstr>Tactics for Building Connections: Presence</vt:lpstr>
      <vt:lpstr>Tactics for Building Connections: Similarity</vt:lpstr>
      <vt:lpstr>Tactics for Building Connections: Safe Space</vt:lpstr>
      <vt:lpstr>Empowering Others to Act</vt:lpstr>
      <vt:lpstr>Step Six</vt:lpstr>
      <vt:lpstr>Step Seven</vt:lpstr>
      <vt:lpstr>Step Eight</vt:lpstr>
      <vt:lpstr>Action Planner for MCLs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Beverley Tyndall</cp:lastModifiedBy>
  <cp:revision>404</cp:revision>
  <dcterms:created xsi:type="dcterms:W3CDTF">2014-01-21T13:55:53Z</dcterms:created>
  <dcterms:modified xsi:type="dcterms:W3CDTF">2017-06-20T16:45:27Z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0x010100ACA43AA103397748BFD4F884437AE62F</vt:lpwstr>
  </property>
</Properties>
</file>