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59" r:id="rId7"/>
    <p:sldId id="260" r:id="rId8"/>
    <p:sldId id="294" r:id="rId9"/>
    <p:sldId id="263" r:id="rId10"/>
    <p:sldId id="264" r:id="rId11"/>
    <p:sldId id="266" r:id="rId12"/>
    <p:sldId id="291" r:id="rId13"/>
    <p:sldId id="275" r:id="rId14"/>
    <p:sldId id="289" r:id="rId15"/>
    <p:sldId id="281" r:id="rId16"/>
    <p:sldId id="285" r:id="rId17"/>
    <p:sldId id="286" r:id="rId18"/>
    <p:sldId id="287" r:id="rId19"/>
    <p:sldId id="288" r:id="rId20"/>
    <p:sldId id="282" r:id="rId21"/>
    <p:sldId id="292" r:id="rId22"/>
    <p:sldId id="273" r:id="rId23"/>
    <p:sldId id="293" r:id="rId24"/>
    <p:sldId id="26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Han" initials="" lastIdx="31" clrIdx="0"/>
  <p:cmAuthor id="7" name="Robyn Fender" initials="RF" lastIdx="16" clrIdx="7">
    <p:extLst/>
  </p:cmAuthor>
  <p:cmAuthor id="1" name="Rob" initials="R" lastIdx="1" clrIdx="1"/>
  <p:cmAuthor id="8" name="Lucy Steiner" initials="LS" lastIdx="5" clrIdx="8">
    <p:extLst/>
  </p:cmAuthor>
  <p:cmAuthor id="2" name="Nita" initials="N" lastIdx="18" clrIdx="2"/>
  <p:cmAuthor id="3" name="Nita Losoponkul" initials="NL" lastIdx="37" clrIdx="3">
    <p:extLst/>
  </p:cmAuthor>
  <p:cmAuthor id="4" name="Julia Fisher" initials="JF" lastIdx="56" clrIdx="4">
    <p:extLst/>
  </p:cmAuthor>
  <p:cmAuthor id="5" name="Kendall King" initials="KK" lastIdx="18" clrIdx="5">
    <p:extLst/>
  </p:cmAuthor>
  <p:cmAuthor id="6" name="Cassie Lutterloh" initials="CL" lastIdx="4"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2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6" autoAdjust="0"/>
    <p:restoredTop sz="62607" autoAdjust="0"/>
  </p:normalViewPr>
  <p:slideViewPr>
    <p:cSldViewPr>
      <p:cViewPr varScale="1">
        <p:scale>
          <a:sx n="58" d="100"/>
          <a:sy n="58" d="100"/>
        </p:scale>
        <p:origin x="1986" y="72"/>
      </p:cViewPr>
      <p:guideLst>
        <p:guide orient="horz" pos="2160"/>
        <p:guide pos="2880"/>
      </p:guideLst>
    </p:cSldViewPr>
  </p:slideViewPr>
  <p:outlineViewPr>
    <p:cViewPr>
      <p:scale>
        <a:sx n="33" d="100"/>
        <a:sy n="33" d="100"/>
      </p:scale>
      <p:origin x="0" y="-9660"/>
    </p:cViewPr>
  </p:outlineViewPr>
  <p:notesTextViewPr>
    <p:cViewPr>
      <p:scale>
        <a:sx n="100" d="100"/>
        <a:sy n="100" d="100"/>
      </p:scale>
      <p:origin x="0" y="0"/>
    </p:cViewPr>
  </p:notesTextViewPr>
  <p:sorterViewPr>
    <p:cViewPr>
      <p:scale>
        <a:sx n="100" d="100"/>
        <a:sy n="100" d="100"/>
      </p:scale>
      <p:origin x="0" y="-24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25956-2BA7-489C-AA72-4D37A7B79E9B}" type="datetimeFigureOut">
              <a:rPr lang="en-US" smtClean="0"/>
              <a:pPr/>
              <a:t>6/26/2017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0F6AD-62DB-4E88-B2AF-467A2D33D623}" type="slidenum">
              <a:rPr lang="en-US" smtClean="0"/>
              <a:pPr/>
              <a:t>‹#›</a:t>
            </a:fld>
            <a:endParaRPr lang="en-US"/>
          </a:p>
        </p:txBody>
      </p:sp>
    </p:spTree>
    <p:extLst>
      <p:ext uri="{BB962C8B-B14F-4D97-AF65-F5344CB8AC3E}">
        <p14:creationId xmlns:p14="http://schemas.microsoft.com/office/powerpoint/2010/main" val="196585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 Id="rId4" Type="http://schemas.openxmlformats.org/officeDocument/2006/relationships/hyperlink" Target="https://en.wikipedia.org/wiki/Heliotropis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 Id="rId4" Type="http://schemas.openxmlformats.org/officeDocument/2006/relationships/hyperlink" Target="https://www.jigsaw.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u="none" baseline="0" dirty="0"/>
              <a:t>Notes about this session:</a:t>
            </a:r>
            <a:endParaRPr lang="en-US" b="0" i="0" u="none" baseline="0" dirty="0"/>
          </a:p>
          <a:p>
            <a:pPr marL="171450" indent="-171450">
              <a:buFont typeface="Arial" panose="020B0604020202020204" pitchFamily="34" charset="0"/>
              <a:buChar char="•"/>
            </a:pPr>
            <a:r>
              <a:rPr lang="en-US" dirty="0"/>
              <a:t>This session is intended</a:t>
            </a:r>
            <a:r>
              <a:rPr lang="en-US" baseline="0" dirty="0"/>
              <a:t> to help understand how the RA role supports differentiation, and practice strategies.</a:t>
            </a:r>
          </a:p>
          <a:p>
            <a:endParaRPr lang="en-US" dirty="0"/>
          </a:p>
          <a:p>
            <a:pPr marL="0" indent="0">
              <a:buFont typeface="Arial" panose="020B0604020202020204" pitchFamily="34" charset="0"/>
              <a:buNone/>
            </a:pPr>
            <a:r>
              <a:rPr lang="en-US" b="1" i="1" u="none" baseline="0" dirty="0"/>
              <a:t>Advance preparation for this session:</a:t>
            </a:r>
            <a:endParaRPr lang="en-US" b="0" i="0" u="none" baseline="0" dirty="0"/>
          </a:p>
          <a:p>
            <a:pPr marL="171450" indent="-171450">
              <a:buFont typeface="Arial" panose="020B0604020202020204" pitchFamily="34" charset="0"/>
              <a:buChar char="•"/>
            </a:pPr>
            <a:r>
              <a:rPr lang="en-US" b="0" i="0" u="none" baseline="0" dirty="0"/>
              <a:t>Please print out or make electronically available:</a:t>
            </a:r>
          </a:p>
          <a:p>
            <a:pPr marL="457200" indent="-171450">
              <a:buFont typeface="Arial" panose="020B0604020202020204" pitchFamily="34" charset="0"/>
              <a:buChar char="•"/>
            </a:pPr>
            <a:r>
              <a:rPr lang="en-US" b="0" i="0" u="none" baseline="0" dirty="0"/>
              <a:t>Handout—Jigsaw Puzzle Differentiation Activity—print out 1 color copy for every 4 participants</a:t>
            </a:r>
          </a:p>
          <a:p>
            <a:pPr marL="4572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Create “home group packets”—1 packet for every 4 participants. E</a:t>
            </a:r>
            <a:r>
              <a:rPr lang="en-US" b="0" i="0" baseline="0" dirty="0"/>
              <a:t>ach home group packet will need 1 handout for each of the following “puzzle piece” areas: Environment, Readiness, Learning Profile, and Interest. Note that the handouts are the same as slides 11-15. If the total number of participants is not divisible by 4, then include groups of 5 and two people in a group will pair up to both focus on one puzzle piece. </a:t>
            </a:r>
            <a:endParaRPr lang="en-US" b="1"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Please print out or make electronically available enough copies for each attendee:</a:t>
            </a:r>
          </a:p>
          <a:p>
            <a:pPr marL="457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Handout—Differentiation Think-Pair-Share</a:t>
            </a:r>
          </a:p>
          <a:p>
            <a:endParaRPr lang="en-US" b="1" i="1" dirty="0"/>
          </a:p>
          <a:p>
            <a:r>
              <a:rPr lang="en-US" b="1" i="1" dirty="0"/>
              <a:t>Materials needed</a:t>
            </a:r>
            <a:r>
              <a:rPr lang="en-US" b="1" i="1" baseline="0" dirty="0"/>
              <a:t>:</a:t>
            </a:r>
          </a:p>
          <a:p>
            <a:pPr marL="171450" indent="-171450">
              <a:buFont typeface="Arial" panose="020B0604020202020204" pitchFamily="34" charset="0"/>
              <a:buChar char="•"/>
            </a:pPr>
            <a:r>
              <a:rPr lang="en-US" b="0" i="0" baseline="0" dirty="0"/>
              <a:t>Posters labeled Environment, Readiness, Learning Profile, or Interest; write questions on slide 17 on each poster</a:t>
            </a:r>
          </a:p>
          <a:p>
            <a:pPr marL="171450" indent="-171450">
              <a:buFont typeface="Arial" panose="020B0604020202020204" pitchFamily="34" charset="0"/>
              <a:buChar char="•"/>
            </a:pPr>
            <a:r>
              <a:rPr lang="en-US" b="0" i="0" baseline="0" dirty="0"/>
              <a:t>Markers</a:t>
            </a:r>
          </a:p>
          <a:p>
            <a:pPr marL="171450" indent="-171450">
              <a:buFont typeface="Arial" panose="020B0604020202020204" pitchFamily="34" charset="0"/>
              <a:buChar char="•"/>
            </a:pPr>
            <a:r>
              <a:rPr lang="en-US" b="0" i="0" baseline="0" dirty="0"/>
              <a:t>Sticky notes</a:t>
            </a:r>
          </a:p>
          <a:p>
            <a:pPr marL="171450" indent="-171450">
              <a:buFont typeface="Arial" panose="020B0604020202020204" pitchFamily="34" charset="0"/>
              <a:buChar char="•"/>
            </a:pPr>
            <a:r>
              <a:rPr lang="en-US" b="0" i="0" baseline="0" dirty="0"/>
              <a:t>Poster at front of room for exit tickets</a:t>
            </a:r>
          </a:p>
          <a:p>
            <a:pPr marL="0" indent="0">
              <a:buFont typeface="Arial" panose="020B0604020202020204" pitchFamily="34" charset="0"/>
              <a:buNone/>
            </a:pPr>
            <a:endParaRPr lang="en-US" b="0" i="0" dirty="0"/>
          </a:p>
          <a:p>
            <a:r>
              <a:rPr lang="en-US" b="1" i="1" dirty="0"/>
              <a:t>Estimated</a:t>
            </a:r>
            <a:r>
              <a:rPr lang="en-US" b="1" i="1" baseline="0" dirty="0"/>
              <a:t> time: 1 minute</a:t>
            </a:r>
            <a:endParaRPr lang="en-US" b="1" i="1" dirty="0"/>
          </a:p>
          <a:p>
            <a:endParaRPr lang="en-US" b="1" i="1" dirty="0"/>
          </a:p>
          <a:p>
            <a:r>
              <a:rPr lang="en-US" b="1" i="1" dirty="0"/>
              <a:t>Facilitator says </a:t>
            </a:r>
            <a:r>
              <a:rPr lang="en-US" b="1" i="1" u="none" baseline="0" dirty="0"/>
              <a:t>(throughout the slides, put this in your own words)</a:t>
            </a:r>
            <a:r>
              <a:rPr lang="en-US" b="1" i="1" dirty="0"/>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reach</a:t>
            </a:r>
            <a:r>
              <a:rPr lang="en-US" sz="1200" kern="1200" baseline="0" dirty="0">
                <a:solidFill>
                  <a:schemeClr val="tx1"/>
                </a:solidFill>
                <a:effectLst/>
                <a:latin typeface="+mn-lt"/>
                <a:ea typeface="+mn-ea"/>
                <a:cs typeface="+mn-cs"/>
              </a:rPr>
              <a:t> associate</a:t>
            </a:r>
            <a:r>
              <a:rPr lang="en-US" sz="1200" kern="1200" dirty="0">
                <a:solidFill>
                  <a:schemeClr val="tx1"/>
                </a:solidFill>
                <a:effectLst/>
                <a:latin typeface="+mn-lt"/>
                <a:ea typeface="+mn-ea"/>
                <a:cs typeface="+mn-cs"/>
              </a:rPr>
              <a:t> role has the potential to greatly accelerate student learning</a:t>
            </a:r>
            <a:r>
              <a:rPr lang="en-US" sz="1200" kern="1200" baseline="0" dirty="0">
                <a:solidFill>
                  <a:schemeClr val="tx1"/>
                </a:solidFill>
                <a:effectLst/>
                <a:latin typeface="+mn-lt"/>
                <a:ea typeface="+mn-ea"/>
                <a:cs typeface="+mn-cs"/>
              </a:rPr>
              <a:t>, especially by supporting differentiated instruction in the classroom for teams of teachers. The reach associate makes it possible for MCLs and teams of teachers to carry out the differentiation that they plan for when developing lessons to help all students.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Before we begin, I want to emphasize again the importance of how different the</a:t>
            </a:r>
            <a:r>
              <a:rPr lang="en-US" sz="1200" kern="1200" baseline="0" dirty="0">
                <a:solidFill>
                  <a:schemeClr val="tx1"/>
                </a:solidFill>
                <a:effectLst/>
                <a:latin typeface="+mn-lt"/>
                <a:ea typeface="+mn-ea"/>
                <a:cs typeface="+mn-cs"/>
              </a:rPr>
              <a:t> reach associate role looks in every school and classroom. Some reach associates implement lesson plans, developed by the team teacher, to a whole class for an hour. Other reach associates pull small groups of students for more practice on specific benchmarks, depending on interim assessments. Still others are growing in their teaching practice as an aspiring teacher and are coached very closely by a teacher-leader, or MCL.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hope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a:t>
            </a:r>
            <a:r>
              <a:rPr lang="en-US" sz="1200" kern="1200" baseline="0" dirty="0">
                <a:solidFill>
                  <a:schemeClr val="tx1"/>
                </a:solidFill>
                <a:effectLst/>
                <a:latin typeface="+mn-lt"/>
                <a:ea typeface="+mn-ea"/>
                <a:cs typeface="+mn-cs"/>
              </a:rPr>
              <a:t> during this session about differentiation, </a:t>
            </a:r>
            <a:r>
              <a:rPr lang="en-US" sz="1200" i="1" kern="1200" baseline="0" dirty="0">
                <a:solidFill>
                  <a:schemeClr val="tx1"/>
                </a:solidFill>
                <a:effectLst/>
                <a:latin typeface="+mn-lt"/>
                <a:ea typeface="+mn-ea"/>
                <a:cs typeface="+mn-cs"/>
              </a:rPr>
              <a:t>we </a:t>
            </a:r>
            <a:r>
              <a:rPr lang="en-US" sz="1200" kern="1200" baseline="0" dirty="0">
                <a:solidFill>
                  <a:schemeClr val="tx1"/>
                </a:solidFill>
                <a:effectLst/>
                <a:latin typeface="+mn-lt"/>
                <a:ea typeface="+mn-ea"/>
                <a:cs typeface="+mn-cs"/>
              </a:rPr>
              <a:t>have differentiated so that you gain a better understanding of what differentiation is, and get some tools to support you as you support differentiation in the classroom. </a:t>
            </a:r>
            <a:endParaRPr lang="en-US" dirty="0"/>
          </a:p>
          <a:p>
            <a:endParaRPr lang="en-US"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2246847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Objective of this slide: </a:t>
            </a:r>
            <a:r>
              <a:rPr lang="en-US" b="0" i="0" baseline="0" dirty="0"/>
              <a:t>to get an overview of the “Jigsaw” steps for this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r>
              <a:rPr lang="en-US" b="1" i="1" baseline="0" dirty="0"/>
              <a:t>Estimated time: 2 minutes</a:t>
            </a:r>
          </a:p>
          <a:p>
            <a:endParaRPr lang="en-US" b="1" i="1" baseline="0" dirty="0"/>
          </a:p>
          <a:p>
            <a:r>
              <a:rPr lang="en-US" b="1" i="1" baseline="0" dirty="0"/>
              <a:t>Materials needed: </a:t>
            </a:r>
            <a:r>
              <a:rPr lang="en-US" b="0" i="0" baseline="0" dirty="0"/>
              <a:t>For Step 2, the handouts are the slides 10-14 in this deck, which are available as either paper or electronic handouts to accompany the slide deck. </a:t>
            </a:r>
          </a:p>
          <a:p>
            <a:endParaRPr lang="en-US" b="1" i="1" baseline="0" dirty="0"/>
          </a:p>
          <a:p>
            <a:r>
              <a:rPr lang="en-US" b="1" i="1" baseline="0" dirty="0"/>
              <a:t>Facilitator says:</a:t>
            </a:r>
          </a:p>
          <a:p>
            <a:pPr marL="171450" indent="-171450">
              <a:buFont typeface="Arial" panose="020B0604020202020204" pitchFamily="34" charset="0"/>
              <a:buChar char="•"/>
            </a:pPr>
            <a:r>
              <a:rPr lang="en-US" b="0" i="0" baseline="0" dirty="0"/>
              <a:t>Before we begin with the jigsaw activity, I’ll model for you all the importance of “frontloading” in </a:t>
            </a:r>
            <a:r>
              <a:rPr lang="en-US" b="0" i="0" baseline="0" dirty="0" err="1"/>
              <a:t>jigsawing</a:t>
            </a:r>
            <a:r>
              <a:rPr lang="en-US" b="0" i="0" baseline="0" dirty="0"/>
              <a:t>. That means providing very clear preparation and directions to students at the beginning of the activity to help it go as smoothly as possible. Of course, you will refine this as time goes on, learning lessons from each attempt. After a few jigsaw lessons, students (and adults!) learn the system and fall into an efficient routine.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go through the steps of the jigsaw</a:t>
            </a:r>
            <a:r>
              <a:rPr lang="en-US" sz="1200" kern="1200" baseline="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dirty="0"/>
              <a:t>STEP 1: </a:t>
            </a:r>
            <a:r>
              <a:rPr lang="en-US" sz="1200" dirty="0"/>
              <a:t>Choose your puzzle piece</a:t>
            </a:r>
          </a:p>
          <a:p>
            <a:pPr marL="171450" indent="-171450">
              <a:buFont typeface="Arial" panose="020B0604020202020204" pitchFamily="34" charset="0"/>
              <a:buChar char="•"/>
            </a:pPr>
            <a:r>
              <a:rPr lang="en-US" sz="1200" b="1" dirty="0"/>
              <a:t>STEP 2: </a:t>
            </a:r>
            <a:r>
              <a:rPr lang="en-US" sz="1200" b="0" dirty="0"/>
              <a:t>Read</a:t>
            </a:r>
            <a:r>
              <a:rPr lang="en-US" sz="1200" b="0" baseline="0" dirty="0"/>
              <a:t> over the handout </a:t>
            </a:r>
            <a:r>
              <a:rPr lang="en-US" sz="1200" dirty="0"/>
              <a:t>and complete the response activity </a:t>
            </a:r>
          </a:p>
          <a:p>
            <a:pPr marL="171450" indent="-171450">
              <a:buFont typeface="Arial" panose="020B0604020202020204" pitchFamily="34" charset="0"/>
              <a:buChar char="•"/>
            </a:pPr>
            <a:r>
              <a:rPr lang="en-US" sz="1200" b="1" dirty="0"/>
              <a:t>STEP 3</a:t>
            </a:r>
            <a:r>
              <a:rPr lang="en-US" sz="1200" dirty="0"/>
              <a:t>: Join your puzzle piece group and answer guiding</a:t>
            </a:r>
            <a:r>
              <a:rPr lang="en-US" sz="1200" baseline="0" dirty="0"/>
              <a:t> questions</a:t>
            </a:r>
            <a:endParaRPr lang="en-US" sz="1200" dirty="0"/>
          </a:p>
          <a:p>
            <a:pPr marL="171450" indent="-171450">
              <a:buFont typeface="Arial" panose="020B0604020202020204" pitchFamily="34" charset="0"/>
              <a:buChar char="•"/>
            </a:pPr>
            <a:r>
              <a:rPr lang="en-US" sz="1200" b="1" dirty="0"/>
              <a:t>STEP 4: </a:t>
            </a:r>
            <a:r>
              <a:rPr lang="en-US" sz="1200" dirty="0"/>
              <a:t>Return to your home group and share </a:t>
            </a:r>
          </a:p>
          <a:p>
            <a:pPr marL="0" indent="0">
              <a:buFont typeface="Arial" panose="020B0604020202020204" pitchFamily="34" charset="0"/>
              <a:buNone/>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Any questions so far? Or suggestions from those who have done jigsaw before?</a:t>
            </a:r>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10</a:t>
            </a:fld>
            <a:endParaRPr lang="en-US"/>
          </a:p>
        </p:txBody>
      </p:sp>
    </p:spTree>
    <p:extLst>
      <p:ext uri="{BB962C8B-B14F-4D97-AF65-F5344CB8AC3E}">
        <p14:creationId xmlns:p14="http://schemas.microsoft.com/office/powerpoint/2010/main" val="381197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Objective of this slide: </a:t>
            </a:r>
            <a:r>
              <a:rPr lang="en-US" b="0" i="0" baseline="0" dirty="0"/>
              <a:t>Participants select a puzzle piece, or content area: Environment, Readiness, Learning Profiles,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r>
              <a:rPr lang="en-US" b="1" i="1" baseline="0" dirty="0"/>
              <a:t>Estimated time: 2 minute</a:t>
            </a:r>
          </a:p>
          <a:p>
            <a:endParaRPr lang="en-US" b="1" i="1" baseline="0" dirty="0"/>
          </a:p>
          <a:p>
            <a:r>
              <a:rPr lang="en-US" b="1" i="1" baseline="0" dirty="0"/>
              <a:t>Materials needed:</a:t>
            </a:r>
            <a:r>
              <a:rPr lang="en-US" b="0" i="0" baseline="0" dirty="0"/>
              <a:t> Home group packets including one each of the following handouts 1) jigsaw puzzle pieces, 2) Environment, 3) Readiness, 4) Learning Profiles, 5) Interest. You will need 1 home group packet for every 4 participants. If the total number of participants is not divisible by 4, then include groups of 5 and two people in a group will pair up to both focus on one puzzle piece. </a:t>
            </a:r>
            <a:endParaRPr lang="en-US" b="1" i="1" baseline="0" dirty="0"/>
          </a:p>
          <a:p>
            <a:endParaRPr lang="en-US" b="1" i="1" baseline="0" dirty="0"/>
          </a:p>
          <a:p>
            <a:r>
              <a:rPr lang="en-US" b="1" i="1" baseline="0" dirty="0"/>
              <a:t>Facilitator says: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get into </a:t>
            </a:r>
            <a:r>
              <a:rPr lang="en-US" sz="1200" kern="1200" baseline="0" dirty="0">
                <a:solidFill>
                  <a:schemeClr val="tx1"/>
                </a:solidFill>
                <a:effectLst/>
                <a:latin typeface="+mn-lt"/>
                <a:ea typeface="+mn-ea"/>
                <a:cs typeface="+mn-cs"/>
              </a:rPr>
              <a:t>groups of 4—this will be your “home group.” If we can’t divvy up into a group of 4, then it’s better to have a group of 5, with two people pairing up to focus on one puzzle piece. </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Then each of you will choose a different-colored puzzle piece that you would like to explore during this jigsaw activity. </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Today, we have four pieces, connected to what we can consider when supporting differentiated instruction in the classroom.  </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Pink = environment</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Light blue = learning profiles</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Orange = readiness</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Dark blue = interest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Let’s get started! </a:t>
            </a:r>
            <a:r>
              <a:rPr lang="en-US" sz="1200" kern="1200" dirty="0">
                <a:solidFill>
                  <a:schemeClr val="tx1"/>
                </a:solidFill>
                <a:effectLst/>
                <a:latin typeface="+mn-lt"/>
                <a:ea typeface="+mn-ea"/>
                <a:cs typeface="+mn-cs"/>
              </a:rPr>
              <a:t>Choose your puzzle piece! 1 minute, 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Narrate when 20 seconds remaining.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11</a:t>
            </a:fld>
            <a:endParaRPr lang="en-US"/>
          </a:p>
        </p:txBody>
      </p:sp>
    </p:spTree>
    <p:extLst>
      <p:ext uri="{BB962C8B-B14F-4D97-AF65-F5344CB8AC3E}">
        <p14:creationId xmlns:p14="http://schemas.microsoft.com/office/powerpoint/2010/main" val="1035352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Objective of this slide:</a:t>
            </a:r>
            <a:r>
              <a:rPr lang="en-US" b="0" i="0" baseline="0" dirty="0"/>
              <a:t> Participants read their puzzle piece handout individually and complete the response activity.</a:t>
            </a:r>
          </a:p>
          <a:p>
            <a:endParaRPr lang="en-US" b="0" i="0" baseline="0" dirty="0"/>
          </a:p>
          <a:p>
            <a:r>
              <a:rPr lang="en-US" b="1" i="1" baseline="0" dirty="0"/>
              <a:t>Estimated time: 10 minutes</a:t>
            </a:r>
          </a:p>
          <a:p>
            <a:endParaRPr lang="en-US"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baseline="0" dirty="0"/>
              <a:t>Materials needed:</a:t>
            </a:r>
            <a:r>
              <a:rPr lang="en-US" b="0" i="0" baseline="0" dirty="0"/>
              <a:t> Home group packets including one each of the following handouts 1) jigsaw puzzle pieces, 2) Environment, 3) Readiness, 4) Learning Profiles, 5) Interest. </a:t>
            </a:r>
            <a:endParaRPr lang="en-US"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baseline="0" dirty="0"/>
              <a:t>Facilitator says: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For step 2, each participant will read their puzzle piece handout individually and brainstorm examples.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Can I have a volunteer to repeat the directions back to the group? (Provide clarity if there’s confusion)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I’m going to walk around and pass out the handout for your specific puzzle piece. When you have your handout, go ahead and begin. You have 8 minutes, go!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Narrate when 2 minutes remaining.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baseline="0"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12</a:t>
            </a:fld>
            <a:endParaRPr lang="en-US"/>
          </a:p>
        </p:txBody>
      </p:sp>
    </p:spTree>
    <p:extLst>
      <p:ext uri="{BB962C8B-B14F-4D97-AF65-F5344CB8AC3E}">
        <p14:creationId xmlns:p14="http://schemas.microsoft.com/office/powerpoint/2010/main" val="166107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Objective of this slide: </a:t>
            </a:r>
            <a:r>
              <a:rPr lang="en-US" b="0" i="0" baseline="0" dirty="0"/>
              <a:t>to outline what to consider when differentiating instruction and brainstorm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t>Facilitator note: </a:t>
            </a:r>
            <a:r>
              <a:rPr lang="en-US" b="0" i="0" baseline="0" dirty="0"/>
              <a:t>This slide is one of the handouts to participants, and you can choose to display during the small-group exercise. </a:t>
            </a:r>
            <a:endParaRPr lang="en-US" b="1" i="0" baseline="0" dirty="0"/>
          </a:p>
          <a:p>
            <a:endParaRPr lang="en-US" b="1" i="1" baseline="0" dirty="0"/>
          </a:p>
          <a:p>
            <a:r>
              <a:rPr lang="en-US" b="1" i="1" baseline="0" dirty="0"/>
              <a:t>Facilitator will circulate around the room and help participants with the following guidance:</a:t>
            </a:r>
          </a:p>
          <a:p>
            <a:pPr marL="171450" indent="-171450">
              <a:buFont typeface="Arial" panose="020B0604020202020204" pitchFamily="34" charset="0"/>
              <a:buChar char="•"/>
            </a:pPr>
            <a:endParaRPr lang="en-US" b="0" i="0" baseline="0" dirty="0"/>
          </a:p>
          <a:p>
            <a:pPr marL="171450" indent="-171450">
              <a:buFont typeface="Arial" panose="020B0604020202020204" pitchFamily="34" charset="0"/>
              <a:buChar char="•"/>
            </a:pPr>
            <a:r>
              <a:rPr lang="en-US" b="0" i="0" baseline="0" dirty="0"/>
              <a:t>What to consider when differentiating instruction? </a:t>
            </a:r>
          </a:p>
          <a:p>
            <a:pPr marL="171450" indent="-171450">
              <a:buFont typeface="Arial" panose="020B0604020202020204" pitchFamily="34" charset="0"/>
              <a:buChar char="•"/>
            </a:pPr>
            <a:r>
              <a:rPr lang="en-US" b="0" i="0" baseline="0" dirty="0"/>
              <a:t>Let’s look at the students’ comfort in the classroom’s physical environment.</a:t>
            </a:r>
          </a:p>
          <a:p>
            <a:pPr marL="171450" indent="-171450">
              <a:buFont typeface="Arial" panose="020B0604020202020204" pitchFamily="34" charset="0"/>
              <a:buChar char="•"/>
            </a:pPr>
            <a:r>
              <a:rPr lang="en-US" b="0" i="0" baseline="0" dirty="0"/>
              <a:t>Some students may be introverted and thrive in individual desks; extroverted students may benefit from group tables to discuss concepts. </a:t>
            </a:r>
          </a:p>
          <a:p>
            <a:pPr marL="171450" indent="-171450">
              <a:buFont typeface="Arial" panose="020B0604020202020204" pitchFamily="34" charset="0"/>
              <a:buChar char="•"/>
            </a:pPr>
            <a:r>
              <a:rPr lang="en-US" b="0" i="0" baseline="0" dirty="0"/>
              <a:t>What are some other examples? </a:t>
            </a:r>
          </a:p>
          <a:p>
            <a:pPr marL="628650" lvl="1" indent="-171450">
              <a:buFont typeface="Arial" panose="020B0604020202020204" pitchFamily="34" charset="0"/>
              <a:buChar char="•"/>
            </a:pPr>
            <a:r>
              <a:rPr lang="en-US" b="0" i="0" baseline="0" dirty="0"/>
              <a:t>[Other examples: some students may need a change in environment to focus, and do better on the carpet, near the teacher’s desk, or on computers—whereas some students may not thrive there.] </a:t>
            </a:r>
          </a:p>
          <a:p>
            <a:pPr marL="171450" indent="-171450">
              <a:buFont typeface="Arial" panose="020B0604020202020204" pitchFamily="34" charset="0"/>
              <a:buChar char="•"/>
            </a:pPr>
            <a:r>
              <a:rPr lang="en-US" b="0" i="0" baseline="0" dirty="0"/>
              <a:t>What you can do is be observant, listen to your students, and think about the classroom’s physical environment and what each student may need to thrive in the classroom. </a:t>
            </a:r>
          </a:p>
          <a:p>
            <a:pPr marL="171450" indent="-171450">
              <a:buFont typeface="Arial" panose="020B0604020202020204" pitchFamily="34" charset="0"/>
              <a:buChar char="•"/>
            </a:pPr>
            <a:r>
              <a:rPr lang="en-US" b="0" i="0" baseline="0" dirty="0"/>
              <a:t>What are some other examples of physical environments that students may or may not thrive in? </a:t>
            </a:r>
          </a:p>
          <a:p>
            <a:pPr marL="628650" lvl="1" indent="-171450">
              <a:buFont typeface="Arial" panose="020B0604020202020204" pitchFamily="34" charset="0"/>
              <a:buChar char="•"/>
            </a:pPr>
            <a:r>
              <a:rPr lang="en-US" b="0" i="0" baseline="0" dirty="0"/>
              <a:t>[Noise, light, yoga balls, standing desks, outside, in the hallway, in a resource room setting]</a:t>
            </a:r>
          </a:p>
        </p:txBody>
      </p:sp>
      <p:sp>
        <p:nvSpPr>
          <p:cNvPr id="4" name="Slide Number Placeholder 3"/>
          <p:cNvSpPr>
            <a:spLocks noGrp="1"/>
          </p:cNvSpPr>
          <p:nvPr>
            <p:ph type="sldNum" sz="quarter" idx="10"/>
          </p:nvPr>
        </p:nvSpPr>
        <p:spPr/>
        <p:txBody>
          <a:bodyPr/>
          <a:lstStyle/>
          <a:p>
            <a:fld id="{1DE0F6AD-62DB-4E88-B2AF-467A2D33D623}" type="slidenum">
              <a:rPr lang="en-US" smtClean="0"/>
              <a:pPr/>
              <a:t>13</a:t>
            </a:fld>
            <a:endParaRPr lang="en-US"/>
          </a:p>
        </p:txBody>
      </p:sp>
    </p:spTree>
    <p:extLst>
      <p:ext uri="{BB962C8B-B14F-4D97-AF65-F5344CB8AC3E}">
        <p14:creationId xmlns:p14="http://schemas.microsoft.com/office/powerpoint/2010/main" val="3412994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Objective of this slide: </a:t>
            </a:r>
            <a:r>
              <a:rPr lang="en-US" b="0" i="0" baseline="0" dirty="0"/>
              <a:t>to outline what to consider when differentiating instruction and brainstorm examples.</a:t>
            </a:r>
          </a:p>
          <a:p>
            <a:endParaRPr lang="en-US" b="1"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baseline="0" dirty="0"/>
              <a:t>Facilitator note: </a:t>
            </a:r>
            <a:r>
              <a:rPr lang="en-US" b="0" i="0" baseline="0" dirty="0"/>
              <a:t>This slide is one of the handouts to participants, and you can choose to display during the small-group exercise. </a:t>
            </a:r>
            <a:endParaRPr lang="en-US" b="1"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baseline="0" dirty="0"/>
              <a:t>Facilitator will circulate around the room and help participants with the following guidance:</a:t>
            </a:r>
          </a:p>
          <a:p>
            <a:pPr marL="0" indent="0">
              <a:buFont typeface="Arial" panose="020B0604020202020204" pitchFamily="34" charset="0"/>
              <a:buNone/>
            </a:pPr>
            <a:endParaRPr lang="en-US" b="0"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What else to consider when differentiating instruction? </a:t>
            </a:r>
          </a:p>
          <a:p>
            <a:pPr marL="171450" indent="-171450">
              <a:buFont typeface="Arial" panose="020B0604020202020204" pitchFamily="34" charset="0"/>
              <a:buChar char="•"/>
            </a:pPr>
            <a:r>
              <a:rPr lang="en-US" b="0" i="0" baseline="0" dirty="0"/>
              <a:t>Let’s look at students’ readiness—perceptions of themselves and the curriculum (true or not, it’s how they see themselves), students’ physical state, and students’ academic readiness.</a:t>
            </a:r>
          </a:p>
          <a:p>
            <a:pPr marL="171450" indent="-171450">
              <a:buFont typeface="Arial" panose="020B0604020202020204" pitchFamily="34" charset="0"/>
              <a:buChar char="•"/>
            </a:pPr>
            <a:r>
              <a:rPr lang="en-US" b="0" i="0" baseline="0" dirty="0"/>
              <a:t>Perceptions are important. Students may have negative or overly positive perception of their capabilities. Students may also have a fixed mindset in that they don’t believe that they can grow or get better. As educators, what can we do to differentiate instruction when students fall into this negative mindset?</a:t>
            </a:r>
          </a:p>
          <a:p>
            <a:pPr marL="628650" lvl="1" indent="-171450">
              <a:buFont typeface="Arial" panose="020B0604020202020204" pitchFamily="34" charset="0"/>
              <a:buChar char="•"/>
            </a:pPr>
            <a:r>
              <a:rPr lang="en-US" b="0" i="0" baseline="0" dirty="0"/>
              <a:t>[Listen for: We can work with students individually to help them realize their potential and self-worth through informal conversations, positive narration, feedback around growth as a result of hard work, completing tasks, and not giving up. If other resources or professionals are available at the school, bring in additional staff to help the student have a positive, growth mindset]</a:t>
            </a:r>
          </a:p>
          <a:p>
            <a:pPr marL="171450" lvl="0" indent="-171450">
              <a:buFont typeface="Arial" panose="020B0604020202020204" pitchFamily="34" charset="0"/>
              <a:buChar char="•"/>
            </a:pPr>
            <a:r>
              <a:rPr lang="en-US" b="0" i="0" baseline="0" dirty="0"/>
              <a:t>Students also come to school every day in a different physical state. What did they eat for breakfast? Did it have a lot of sugar? Or did they not eat? The same can be said about how tired students are and their emotional stress. What can we do in the classroom to better understand how our students come into the classroom? </a:t>
            </a:r>
          </a:p>
          <a:p>
            <a:pPr marL="628650" lvl="1" indent="-171450">
              <a:buFont typeface="Arial" panose="020B0604020202020204" pitchFamily="34" charset="0"/>
              <a:buChar char="•"/>
            </a:pPr>
            <a:r>
              <a:rPr lang="en-US" b="0" i="0" baseline="0" dirty="0"/>
              <a:t>[Listen for: When students walk into the room, greet them at the door and have informal conversations, ask students to mark how they feel at the beginning and end of class, incorporate proactive ways to come into class “ready” by teaching students what this looks like]</a:t>
            </a:r>
          </a:p>
          <a:p>
            <a:pPr marL="171450" indent="-171450">
              <a:buFont typeface="Arial" panose="020B0604020202020204" pitchFamily="34" charset="0"/>
              <a:buChar char="•"/>
            </a:pPr>
            <a:r>
              <a:rPr lang="en-US" b="0" i="0" baseline="0" dirty="0"/>
              <a:t>[Other examples: students come to the classroom at different levels of academic readiness—some students are gifted and need enrichment to stay engaged, while other students may be behind in their readiness levels. This is why diagnostic and benchmark testing along with looking at results is so important. If you are teaching a reading lesson and notice that a student’s reading level is below others in the group, what can you do to differentiate instruction either during that lesson, or before the next lesson? </a:t>
            </a:r>
          </a:p>
          <a:p>
            <a:pPr marL="628650" lvl="1" indent="-171450">
              <a:buFont typeface="Arial" panose="020B0604020202020204" pitchFamily="34" charset="0"/>
              <a:buChar char="•"/>
            </a:pPr>
            <a:r>
              <a:rPr lang="en-US" b="0" i="0" baseline="0" dirty="0"/>
              <a:t>[Listen for: Reduce the length of the reading passage, highlight and define key words, ask team teachers if the grouping should be flexible with different levels in one group, or students all at the same level, double-check that reading levels from assessment matches the level of the book in the small group]</a:t>
            </a:r>
          </a:p>
        </p:txBody>
      </p:sp>
      <p:sp>
        <p:nvSpPr>
          <p:cNvPr id="4" name="Slide Number Placeholder 3"/>
          <p:cNvSpPr>
            <a:spLocks noGrp="1"/>
          </p:cNvSpPr>
          <p:nvPr>
            <p:ph type="sldNum" sz="quarter" idx="10"/>
          </p:nvPr>
        </p:nvSpPr>
        <p:spPr/>
        <p:txBody>
          <a:bodyPr/>
          <a:lstStyle/>
          <a:p>
            <a:fld id="{1DE0F6AD-62DB-4E88-B2AF-467A2D33D623}" type="slidenum">
              <a:rPr lang="en-US" smtClean="0"/>
              <a:pPr/>
              <a:t>14</a:t>
            </a:fld>
            <a:endParaRPr lang="en-US"/>
          </a:p>
        </p:txBody>
      </p:sp>
    </p:spTree>
    <p:extLst>
      <p:ext uri="{BB962C8B-B14F-4D97-AF65-F5344CB8AC3E}">
        <p14:creationId xmlns:p14="http://schemas.microsoft.com/office/powerpoint/2010/main" val="1411534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Objective of this slide:</a:t>
            </a:r>
            <a:r>
              <a:rPr lang="en-US" b="0" i="0" baseline="0" dirty="0"/>
              <a:t> to outline what to consider when differentiating instruction and brainstorm examples.</a:t>
            </a:r>
          </a:p>
          <a:p>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t>Facilitator note: </a:t>
            </a:r>
            <a:r>
              <a:rPr lang="en-US" b="0" i="0" baseline="0" dirty="0"/>
              <a:t>This slide is one of the handouts to participants, and you can choose to display during the small-group exercise. </a:t>
            </a:r>
            <a:endParaRPr lang="en-US" b="1"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baseline="0" dirty="0"/>
              <a:t>Facilitator will circulate around the room and help participants with the following guidance:</a:t>
            </a:r>
          </a:p>
          <a:p>
            <a:pPr marL="171450" indent="-171450">
              <a:buFont typeface="Arial" panose="020B0604020202020204" pitchFamily="34" charset="0"/>
              <a:buChar char="•"/>
            </a:pPr>
            <a:endParaRPr lang="en-US" b="0"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What else to consider when differentiating instruction? </a:t>
            </a:r>
          </a:p>
          <a:p>
            <a:pPr marL="171450" indent="-171450">
              <a:buFont typeface="Arial" panose="020B0604020202020204" pitchFamily="34" charset="0"/>
              <a:buChar char="•"/>
            </a:pPr>
            <a:r>
              <a:rPr lang="en-US" b="0" i="0" baseline="0" dirty="0"/>
              <a:t>Let’s look at students’ learning profiles—how students process understanding in different ways.</a:t>
            </a:r>
          </a:p>
          <a:p>
            <a:pPr marL="171450" indent="-171450">
              <a:buFont typeface="Arial" panose="020B0604020202020204" pitchFamily="34" charset="0"/>
              <a:buChar char="•"/>
            </a:pPr>
            <a:r>
              <a:rPr lang="en-US" b="0" i="0" baseline="0" dirty="0"/>
              <a:t>What are some examples? [Multiple intelligences and learning styles such as VARK (visual, aural, read/write, kinesthetic.] </a:t>
            </a:r>
          </a:p>
          <a:p>
            <a:pPr marL="171450" indent="-171450">
              <a:buFont typeface="Arial" panose="020B0604020202020204" pitchFamily="34" charset="0"/>
              <a:buChar char="•"/>
            </a:pPr>
            <a:r>
              <a:rPr lang="en-US" b="0" i="0" baseline="0" dirty="0"/>
              <a:t>How do you best approach learning? </a:t>
            </a:r>
          </a:p>
          <a:p>
            <a:pPr marL="628650" lvl="1" indent="-171450">
              <a:buFont typeface="Arial" panose="020B0604020202020204" pitchFamily="34" charset="0"/>
              <a:buChar char="•"/>
            </a:pPr>
            <a:r>
              <a:rPr lang="en-US" b="0" i="0" baseline="0" dirty="0"/>
              <a:t>[Listen for: I need to have a handout to follow along a lecture; I love small-group activities; I need to see real-life examples; I need to move around!]</a:t>
            </a:r>
          </a:p>
        </p:txBody>
      </p:sp>
      <p:sp>
        <p:nvSpPr>
          <p:cNvPr id="4" name="Slide Number Placeholder 3"/>
          <p:cNvSpPr>
            <a:spLocks noGrp="1"/>
          </p:cNvSpPr>
          <p:nvPr>
            <p:ph type="sldNum" sz="quarter" idx="10"/>
          </p:nvPr>
        </p:nvSpPr>
        <p:spPr/>
        <p:txBody>
          <a:bodyPr/>
          <a:lstStyle/>
          <a:p>
            <a:fld id="{1DE0F6AD-62DB-4E88-B2AF-467A2D33D623}" type="slidenum">
              <a:rPr lang="en-US" smtClean="0"/>
              <a:pPr/>
              <a:t>15</a:t>
            </a:fld>
            <a:endParaRPr lang="en-US"/>
          </a:p>
        </p:txBody>
      </p:sp>
    </p:spTree>
    <p:extLst>
      <p:ext uri="{BB962C8B-B14F-4D97-AF65-F5344CB8AC3E}">
        <p14:creationId xmlns:p14="http://schemas.microsoft.com/office/powerpoint/2010/main" val="2701142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Objective of this slide:</a:t>
            </a:r>
            <a:r>
              <a:rPr lang="en-US" b="1" i="1" baseline="0" dirty="0"/>
              <a:t> </a:t>
            </a:r>
            <a:r>
              <a:rPr lang="en-US" b="0" i="0" baseline="0" dirty="0"/>
              <a:t>to outline what to consider when differentiating instruction and brainstorm examples.</a:t>
            </a:r>
          </a:p>
          <a:p>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t>Facilitator note: </a:t>
            </a:r>
            <a:r>
              <a:rPr lang="en-US" b="0" i="0" baseline="0" dirty="0"/>
              <a:t>This slide is one of the handouts to participants, and you can choose to display during the small-group exercise. </a:t>
            </a:r>
            <a:endParaRPr lang="en-US" b="1" i="0" baseline="0" dirty="0"/>
          </a:p>
          <a:p>
            <a:endParaRPr lang="en-US" b="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baseline="0" dirty="0"/>
              <a:t>Facilitator will circulate the room and help participants with the following guidance:</a:t>
            </a:r>
          </a:p>
          <a:p>
            <a:pPr marL="171450" indent="-171450">
              <a:buFont typeface="Arial" panose="020B0604020202020204" pitchFamily="34" charset="0"/>
              <a:buChar char="•"/>
            </a:pPr>
            <a:endParaRPr lang="en-US" b="0"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What else to consider when differentiating instruction? </a:t>
            </a:r>
          </a:p>
          <a:p>
            <a:pPr marL="171450" indent="-171450">
              <a:buFont typeface="Arial" panose="020B0604020202020204" pitchFamily="34" charset="0"/>
              <a:buChar char="•"/>
            </a:pPr>
            <a:r>
              <a:rPr lang="en-US" b="0" i="0" baseline="0" dirty="0"/>
              <a:t>Let’s look at students’ interests—how students connect to what they enjoy and have choices to self-select in the classroom.</a:t>
            </a:r>
          </a:p>
          <a:p>
            <a:pPr marL="171450" indent="-171450">
              <a:buFont typeface="Arial" panose="020B0604020202020204" pitchFamily="34" charset="0"/>
              <a:buChar char="•"/>
            </a:pPr>
            <a:r>
              <a:rPr lang="en-US" b="0" i="0" baseline="0" dirty="0"/>
              <a:t>In the beginning of the year, or throughout, it’s a great idea to use student questionnaires, in which you ask students about their interests. Then, your team of teachers can incorporate interests into explanations, reading passages, and throughout the classroom. When students connect to the material, their engagement and learning outcomes increase. </a:t>
            </a:r>
            <a:r>
              <a:rPr lang="en-US" sz="1200" b="0" i="0" kern="1200" baseline="0" dirty="0">
                <a:solidFill>
                  <a:schemeClr val="tx1"/>
                </a:solidFill>
                <a:effectLst/>
                <a:latin typeface="+mn-lt"/>
                <a:ea typeface="+mn-ea"/>
                <a:cs typeface="+mn-cs"/>
              </a:rPr>
              <a:t>Of students you may have had before, what were some of their unique interests and ways you incorporated these interests into the classroom? </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[Listen for examples such as: I had a student who was obsessed with bugs; we did a lot of project-based learning where we let the student connect different science themes back to insects.]</a:t>
            </a:r>
          </a:p>
          <a:p>
            <a:pPr marL="171450" lvl="0" indent="-171450">
              <a:buFont typeface="Arial" panose="020B0604020202020204" pitchFamily="34" charset="0"/>
              <a:buChar char="•"/>
            </a:pPr>
            <a:r>
              <a:rPr lang="en-US" b="0" i="0" kern="1200" baseline="0" dirty="0">
                <a:solidFill>
                  <a:schemeClr val="tx1"/>
                </a:solidFill>
                <a:effectLst/>
                <a:latin typeface="+mn-lt"/>
                <a:ea typeface="+mn-ea"/>
                <a:cs typeface="+mn-cs"/>
              </a:rPr>
              <a:t>Another aspect of student interest is allowing choice in the classroom—reading circles, centers, portfolios, for example.</a:t>
            </a:r>
            <a:endParaRPr lang="en-US" b="0" i="0" baseline="0"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16</a:t>
            </a:fld>
            <a:endParaRPr lang="en-US"/>
          </a:p>
        </p:txBody>
      </p:sp>
    </p:spTree>
    <p:extLst>
      <p:ext uri="{BB962C8B-B14F-4D97-AF65-F5344CB8AC3E}">
        <p14:creationId xmlns:p14="http://schemas.microsoft.com/office/powerpoint/2010/main" val="3236593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1" dirty="0"/>
              <a:t>Objective of this slide:</a:t>
            </a:r>
            <a:r>
              <a:rPr lang="en-US" b="0" i="0" baseline="0" dirty="0"/>
              <a:t> Participants will move to the poster with their puzzle piece written on it and join others who are the same puzzle piece and answer the guiding questions. </a:t>
            </a:r>
          </a:p>
          <a:p>
            <a:endParaRPr lang="en-US" b="0" i="0" baseline="0" dirty="0"/>
          </a:p>
          <a:p>
            <a:r>
              <a:rPr lang="en-US" b="1" i="1" baseline="0" dirty="0"/>
              <a:t>Estimated time: 8 minutes</a:t>
            </a:r>
          </a:p>
          <a:p>
            <a:endParaRPr lang="en-US" b="1" i="1" baseline="0" dirty="0"/>
          </a:p>
          <a:p>
            <a:r>
              <a:rPr lang="en-US" b="1" i="1" baseline="0" dirty="0"/>
              <a:t>Materials: </a:t>
            </a:r>
          </a:p>
          <a:p>
            <a:pPr marL="171450" indent="-171450">
              <a:buFont typeface="Arial" panose="020B0604020202020204" pitchFamily="34" charset="0"/>
              <a:buChar char="•"/>
            </a:pPr>
            <a:r>
              <a:rPr lang="en-US" b="0" i="0" baseline="0" dirty="0"/>
              <a:t>Posters pre-written for each group</a:t>
            </a:r>
          </a:p>
          <a:p>
            <a:pPr marL="171450" indent="-171450">
              <a:buFont typeface="Arial" panose="020B0604020202020204" pitchFamily="34" charset="0"/>
              <a:buChar char="•"/>
            </a:pPr>
            <a:r>
              <a:rPr lang="en-US" b="0" i="0" baseline="0" dirty="0"/>
              <a:t>Markers</a:t>
            </a:r>
          </a:p>
          <a:p>
            <a:endParaRPr lang="en-US" b="1" i="1" baseline="0" dirty="0"/>
          </a:p>
          <a:p>
            <a:r>
              <a:rPr lang="en-US" b="1" i="1" baseline="0" dirty="0"/>
              <a:t>Facilitator says: </a:t>
            </a:r>
          </a:p>
          <a:p>
            <a:pPr marL="171450" indent="-171450">
              <a:buFont typeface="Arial" panose="020B0604020202020204" pitchFamily="34" charset="0"/>
              <a:buChar char="•"/>
            </a:pPr>
            <a:r>
              <a:rPr lang="en-US" b="0" i="0" baseline="0" dirty="0"/>
              <a:t>Now, we’re going to look closely at your theme along with others in the room who have the same puzzle piece. In a moment, you will move to your puzzle-piece poster and discuss the guiding questions on the poster. No need to write down answers on the poster, but you can if that helps your discussion. </a:t>
            </a:r>
          </a:p>
          <a:p>
            <a:pPr marL="171450" indent="-171450">
              <a:buFont typeface="Arial" panose="020B0604020202020204" pitchFamily="34" charset="0"/>
              <a:buChar char="•"/>
            </a:pPr>
            <a:r>
              <a:rPr lang="en-US" b="0" i="0" baseline="0" dirty="0"/>
              <a:t>During the discussions, we are mainly going to talk about your examples and what is outside and inside your control as a reach associate when it comes to this particular content area.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Could a volunteer repeat the directions back to the group? [Provide clarity if there’s confusion]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Go to your posters and begin—you have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Narrate when 2 minutes remaining.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Time’s up, so please return to your home groups.</a:t>
            </a:r>
          </a:p>
          <a:p>
            <a:pPr marL="0" indent="0">
              <a:buFont typeface="Arial" panose="020B0604020202020204" pitchFamily="34" charset="0"/>
              <a:buNone/>
            </a:pPr>
            <a:endParaRPr lang="en-US" b="0" i="0" baseline="0"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17</a:t>
            </a:fld>
            <a:endParaRPr lang="en-US"/>
          </a:p>
        </p:txBody>
      </p:sp>
    </p:spTree>
    <p:extLst>
      <p:ext uri="{BB962C8B-B14F-4D97-AF65-F5344CB8AC3E}">
        <p14:creationId xmlns:p14="http://schemas.microsoft.com/office/powerpoint/2010/main" val="129875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Objective of this slide: </a:t>
            </a:r>
            <a:r>
              <a:rPr lang="en-US" b="0" i="0" baseline="0" dirty="0"/>
              <a:t>Participants return to their home groups to share about their puzzle piece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r>
              <a:rPr lang="en-US" b="1" i="1" baseline="0" dirty="0"/>
              <a:t>Estimated time: 8 minute</a:t>
            </a:r>
          </a:p>
          <a:p>
            <a:endParaRPr lang="en-US" b="1" i="1" baseline="0" dirty="0"/>
          </a:p>
          <a:p>
            <a:r>
              <a:rPr lang="en-US" b="1" i="1" baseline="0" dirty="0"/>
              <a:t>Facilitator says: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Return to your home group and share what you learned about your puzzle piece. Discuss: </a:t>
            </a:r>
          </a:p>
          <a:p>
            <a:pPr marL="457200" lvl="2" indent="-171450">
              <a:buFont typeface="Courier New" panose="02070309020205020404" pitchFamily="49" charset="0"/>
              <a:buChar char="o"/>
            </a:pPr>
            <a:r>
              <a:rPr lang="en-US" sz="1200" kern="1200" dirty="0">
                <a:solidFill>
                  <a:schemeClr val="tx1"/>
                </a:solidFill>
                <a:effectLst/>
                <a:latin typeface="+mn-lt"/>
                <a:ea typeface="+mn-ea"/>
                <a:cs typeface="+mn-cs"/>
              </a:rPr>
              <a:t>What are examples of what your puzzle piece looks like in the classroom?</a:t>
            </a:r>
          </a:p>
          <a:p>
            <a:pPr marL="457200" lvl="2" indent="-171450">
              <a:buFont typeface="Courier New" panose="02070309020205020404" pitchFamily="49" charset="0"/>
              <a:buChar char="o"/>
            </a:pPr>
            <a:r>
              <a:rPr lang="en-US" sz="1200" kern="1200" dirty="0">
                <a:solidFill>
                  <a:schemeClr val="tx1"/>
                </a:solidFill>
                <a:effectLst/>
                <a:latin typeface="+mn-lt"/>
                <a:ea typeface="+mn-ea"/>
                <a:cs typeface="+mn-cs"/>
              </a:rPr>
              <a:t>What can you as a reach associate do to use this differentiation approach in the classroom to support your teams of teachers?</a:t>
            </a:r>
          </a:p>
          <a:p>
            <a:pPr marL="171450" lvl="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You have 8 minutes—go!</a:t>
            </a:r>
            <a:endParaRPr lang="en-US" b="0"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18</a:t>
            </a:fld>
            <a:endParaRPr lang="en-US"/>
          </a:p>
        </p:txBody>
      </p:sp>
    </p:spTree>
    <p:extLst>
      <p:ext uri="{BB962C8B-B14F-4D97-AF65-F5344CB8AC3E}">
        <p14:creationId xmlns:p14="http://schemas.microsoft.com/office/powerpoint/2010/main" val="3435842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1" dirty="0"/>
              <a:t>Objective of this slide:</a:t>
            </a:r>
            <a:r>
              <a:rPr lang="en-US" b="0" i="0" baseline="0" dirty="0"/>
              <a:t> to close out the session with participants examining what they learned.</a:t>
            </a:r>
          </a:p>
          <a:p>
            <a:endParaRPr lang="en-US" b="0" i="0" baseline="0" dirty="0"/>
          </a:p>
          <a:p>
            <a:r>
              <a:rPr lang="en-US" b="1" i="1" baseline="0" dirty="0"/>
              <a:t>Estimated time: 1 minute</a:t>
            </a:r>
          </a:p>
          <a:p>
            <a:endParaRPr lang="en-US" b="1" i="1" baseline="0" dirty="0"/>
          </a:p>
          <a:p>
            <a:r>
              <a:rPr lang="en-US" b="1" i="1" baseline="0" dirty="0"/>
              <a:t>Materials needed: </a:t>
            </a:r>
          </a:p>
          <a:p>
            <a:pPr marL="171450" indent="-171450">
              <a:buFont typeface="Arial" panose="020B0604020202020204" pitchFamily="34" charset="0"/>
              <a:buChar char="•"/>
            </a:pPr>
            <a:r>
              <a:rPr lang="en-US" b="0" i="1" baseline="0" dirty="0"/>
              <a:t>S</a:t>
            </a:r>
            <a:r>
              <a:rPr lang="en-US" b="0" i="0" baseline="0" dirty="0"/>
              <a:t>ticky notes</a:t>
            </a:r>
          </a:p>
          <a:p>
            <a:endParaRPr lang="en-US" b="1" i="1" baseline="0" dirty="0"/>
          </a:p>
          <a:p>
            <a:r>
              <a:rPr lang="en-US" b="1" i="1" baseline="0" dirty="0"/>
              <a:t>Facilitator says: </a:t>
            </a:r>
          </a:p>
          <a:p>
            <a:pPr marL="171450" indent="-171450">
              <a:buFont typeface="Arial" panose="020B0604020202020204" pitchFamily="34" charset="0"/>
              <a:buChar char="•"/>
            </a:pPr>
            <a:r>
              <a:rPr lang="en-US" b="0" i="0" baseline="0" dirty="0"/>
              <a:t>To wrap up our session for our exit ticket, write a tweet about one way differentiation can improve student learning in the classroom and why. Please write it on a sticky note and place on the poster in the front of the room and sign your name. </a:t>
            </a:r>
          </a:p>
          <a:p>
            <a:pPr marL="171450" indent="-171450">
              <a:buFont typeface="Arial" panose="020B0604020202020204" pitchFamily="34" charset="0"/>
              <a:buChar char="•"/>
            </a:pPr>
            <a:r>
              <a:rPr lang="en-US" b="1" i="0" baseline="0" dirty="0"/>
              <a:t>[EXTRA. </a:t>
            </a:r>
            <a:r>
              <a:rPr lang="en-US" b="0" i="0" baseline="0" dirty="0"/>
              <a:t>After the session break, the facilitator can group the sticky notes into 2-3 categories: “mastered objective, somewhat mastered objective, needs more support to master objective.” Then, the facilitator revisits differentiation at the beginning of the next session, addressing the exit ticket and responding to potential misconceptions. </a:t>
            </a:r>
            <a:endParaRPr lang="en-US" b="1" i="0" baseline="0" dirty="0"/>
          </a:p>
          <a:p>
            <a:endParaRPr lang="en-US" b="1" i="1" baseline="0" dirty="0"/>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19</a:t>
            </a:fld>
            <a:endParaRPr lang="en-US" dirty="0"/>
          </a:p>
        </p:txBody>
      </p:sp>
    </p:spTree>
    <p:extLst>
      <p:ext uri="{BB962C8B-B14F-4D97-AF65-F5344CB8AC3E}">
        <p14:creationId xmlns:p14="http://schemas.microsoft.com/office/powerpoint/2010/main" val="86584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1" dirty="0"/>
              <a:t>Objective of this slide:</a:t>
            </a:r>
            <a:r>
              <a:rPr lang="en-US" b="0" i="0" baseline="0" dirty="0"/>
              <a:t> to activate prior knowledge of differentiation and provide information for the facilitator to use in order to differentiate during the session.</a:t>
            </a:r>
          </a:p>
          <a:p>
            <a:endParaRPr lang="en-US" b="0" i="0" baseline="0" dirty="0"/>
          </a:p>
          <a:p>
            <a:r>
              <a:rPr lang="en-US" b="1" i="1" baseline="0" dirty="0"/>
              <a:t>Estimated time: 5 minutes</a:t>
            </a:r>
          </a:p>
          <a:p>
            <a:endParaRPr lang="en-US" b="1" i="1" baseline="0" dirty="0"/>
          </a:p>
          <a:p>
            <a:r>
              <a:rPr lang="en-US" b="1" i="1" baseline="0" dirty="0"/>
              <a:t>Facilitator says:</a:t>
            </a:r>
          </a:p>
          <a:p>
            <a:pPr marL="171450" indent="-171450">
              <a:buFont typeface="Arial" panose="020B0604020202020204" pitchFamily="34" charset="0"/>
              <a:buChar char="•"/>
            </a:pPr>
            <a:r>
              <a:rPr lang="en-US" b="0" i="0" baseline="0" dirty="0"/>
              <a:t>As you get settled, please complete the following DO NOW. </a:t>
            </a:r>
          </a:p>
          <a:p>
            <a:pPr marL="171450" indent="-171450">
              <a:buFont typeface="Arial" panose="020B0604020202020204" pitchFamily="34" charset="0"/>
              <a:buChar char="•"/>
            </a:pPr>
            <a:r>
              <a:rPr lang="en-US" b="0" i="0" baseline="0" dirty="0"/>
              <a:t>On your own piece of paper reflect on what would help you answer this question: “Why do sunflowers always face the sun?”</a:t>
            </a:r>
          </a:p>
          <a:p>
            <a:pPr marL="171450" indent="-171450">
              <a:buFont typeface="Arial" panose="020B0604020202020204" pitchFamily="34" charset="0"/>
              <a:buChar char="•"/>
            </a:pPr>
            <a:r>
              <a:rPr lang="en-US" b="0" i="0" baseline="0" dirty="0"/>
              <a:t>You may reflect on your own learning experience as a student. </a:t>
            </a:r>
          </a:p>
          <a:p>
            <a:pPr marL="171450" indent="-171450">
              <a:buFont typeface="Arial" panose="020B0604020202020204" pitchFamily="34" charset="0"/>
              <a:buChar char="•"/>
            </a:pPr>
            <a:r>
              <a:rPr lang="en-US" b="0" i="0" baseline="0" dirty="0"/>
              <a:t>You may choose to answer this question in any format you’d like—write text, draw, make a diagram, etc. Think about how you learn best. Be creative!</a:t>
            </a:r>
          </a:p>
          <a:p>
            <a:pPr marL="171450" indent="-171450">
              <a:buFont typeface="Arial" panose="020B0604020202020204" pitchFamily="34" charset="0"/>
              <a:buChar char="•"/>
            </a:pPr>
            <a:r>
              <a:rPr lang="en-US" dirty="0"/>
              <a:t>After 3 minutes, let’s have volunteers share. </a:t>
            </a:r>
          </a:p>
          <a:p>
            <a:pPr marL="45720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[The</a:t>
            </a:r>
            <a:r>
              <a:rPr lang="en-US" baseline="0" dirty="0"/>
              <a:t> facilitator can share his/her answer first to help break the ice.]</a:t>
            </a:r>
          </a:p>
          <a:p>
            <a:pPr marL="68580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[Example: I learn best by studying diagrams</a:t>
            </a:r>
            <a:r>
              <a:rPr lang="en-US" b="0" i="0" baseline="0" dirty="0"/>
              <a:t>—</a:t>
            </a:r>
            <a:r>
              <a:rPr lang="en-US" baseline="0" dirty="0"/>
              <a:t>pictures in a sequence and then acting it out. Science vocabulary is really hard for me to memorize, so I do best when we have scripts to memorize and then a play to act out the scientific process. This way I really get to think through movement about how plants adapt to the sun and the complicated process for why a sunflower would always face the sun! </a:t>
            </a:r>
          </a:p>
          <a:p>
            <a:pPr marL="173736"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Could a few people share now?</a:t>
            </a:r>
          </a:p>
          <a:p>
            <a:pPr marL="173736"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 all learn differently and need different supports to answer questions. This is essentially, differentiation.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fontAlgn="base"/>
            <a:r>
              <a:rPr lang="en-US" b="1" baseline="0" dirty="0"/>
              <a:t>[EXTRA! </a:t>
            </a:r>
            <a:r>
              <a:rPr lang="en-US" b="0" baseline="0" dirty="0"/>
              <a:t>For those curious</a:t>
            </a:r>
            <a:r>
              <a:rPr lang="en-US" b="0" i="0" baseline="0" dirty="0"/>
              <a:t>—</a:t>
            </a:r>
            <a:r>
              <a:rPr lang="en-US" b="0" baseline="0" dirty="0"/>
              <a:t>why do sunflowers always face the sun?  “</a:t>
            </a:r>
            <a:r>
              <a:rPr lang="en-US" sz="1200" b="0" i="0" kern="1200" dirty="0">
                <a:solidFill>
                  <a:schemeClr val="tx1"/>
                </a:solidFill>
                <a:effectLst/>
                <a:latin typeface="+mn-lt"/>
                <a:ea typeface="+mn-ea"/>
                <a:cs typeface="+mn-cs"/>
              </a:rPr>
              <a:t>The fascinating phenomenon of flowers following the sun across the sky is called </a:t>
            </a:r>
            <a:r>
              <a:rPr lang="en-US" sz="1200" b="1" i="0" u="none" strike="noStrike" kern="1200" dirty="0">
                <a:solidFill>
                  <a:schemeClr val="tx1"/>
                </a:solidFill>
                <a:effectLst/>
                <a:latin typeface="+mn-lt"/>
                <a:ea typeface="+mn-ea"/>
                <a:cs typeface="+mn-cs"/>
                <a:hlinkClick r:id="rId4"/>
              </a:rPr>
              <a:t>heliotropism</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question is, what makes them do this? The sunflower plant contains </a:t>
            </a:r>
            <a:r>
              <a:rPr lang="en-US" sz="1200" b="1" i="0" kern="1200" dirty="0">
                <a:solidFill>
                  <a:schemeClr val="tx1"/>
                </a:solidFill>
                <a:effectLst/>
                <a:latin typeface="+mn-lt"/>
                <a:ea typeface="+mn-ea"/>
                <a:cs typeface="+mn-cs"/>
              </a:rPr>
              <a:t>hormones called auxins</a:t>
            </a:r>
            <a:r>
              <a:rPr lang="en-US" sz="1200" b="0" i="0" kern="1200" dirty="0">
                <a:solidFill>
                  <a:schemeClr val="tx1"/>
                </a:solidFill>
                <a:effectLst/>
                <a:latin typeface="+mn-lt"/>
                <a:ea typeface="+mn-ea"/>
                <a:cs typeface="+mn-cs"/>
              </a:rPr>
              <a:t>. These hormones are </a:t>
            </a:r>
            <a:r>
              <a:rPr lang="en-US" sz="1200" b="1" i="0" kern="1200" dirty="0">
                <a:solidFill>
                  <a:schemeClr val="tx1"/>
                </a:solidFill>
                <a:effectLst/>
                <a:latin typeface="+mn-lt"/>
                <a:ea typeface="+mn-ea"/>
                <a:cs typeface="+mn-cs"/>
              </a:rPr>
              <a:t>sensitive to sunlight</a:t>
            </a:r>
            <a:r>
              <a:rPr lang="en-US" sz="1200" b="0" i="0" kern="1200" dirty="0">
                <a:solidFill>
                  <a:schemeClr val="tx1"/>
                </a:solidFill>
                <a:effectLst/>
                <a:latin typeface="+mn-lt"/>
                <a:ea typeface="+mn-ea"/>
                <a:cs typeface="+mn-cs"/>
              </a:rPr>
              <a:t> and do everything they can to seek shade! Therefore, they migrate from the part of the plant bathed in sunlight to the shaded region in the stem. Once there, the auxins (which are essentially </a:t>
            </a:r>
            <a:r>
              <a:rPr lang="en-US" sz="1200" b="1" i="0" kern="1200" dirty="0">
                <a:solidFill>
                  <a:schemeClr val="tx1"/>
                </a:solidFill>
                <a:effectLst/>
                <a:latin typeface="+mn-lt"/>
                <a:ea typeface="+mn-ea"/>
                <a:cs typeface="+mn-cs"/>
              </a:rPr>
              <a:t>growth hormones</a:t>
            </a:r>
            <a:r>
              <a:rPr lang="en-US" sz="1200" b="0" i="0" kern="1200" dirty="0">
                <a:solidFill>
                  <a:schemeClr val="tx1"/>
                </a:solidFill>
                <a:effectLst/>
                <a:latin typeface="+mn-lt"/>
                <a:ea typeface="+mn-ea"/>
                <a:cs typeface="+mn-cs"/>
              </a:rPr>
              <a:t>) stimulate the growth of cells. This causes the stem to become bulkier in the shaded region, so the flower ends up bending in the opposite direction, toward the sun!”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Source: https://www.scienceabc.com/nature/sunflowers-always-face-follow-sun.html </a:t>
            </a:r>
          </a:p>
          <a:p>
            <a:pPr marL="914400" lvl="2" indent="0">
              <a:buFont typeface="Arial" panose="020B0604020202020204" pitchFamily="34" charset="0"/>
              <a:buNone/>
            </a:pPr>
            <a:endParaRPr lang="en-US" b="1" i="1" dirty="0"/>
          </a:p>
          <a:p>
            <a:pPr marL="0" indent="0">
              <a:buFont typeface="Arial" panose="020B0604020202020204" pitchFamily="34" charset="0"/>
              <a:buNone/>
            </a:pPr>
            <a:r>
              <a:rPr lang="en-US" b="1" i="1" baseline="0" dirty="0"/>
              <a:t>Optional: </a:t>
            </a:r>
          </a:p>
          <a:p>
            <a:pPr marL="0" indent="0">
              <a:buFont typeface="Arial" panose="020B0604020202020204" pitchFamily="34" charset="0"/>
              <a:buNone/>
            </a:pPr>
            <a:r>
              <a:rPr lang="en-US" b="1" i="1" baseline="0" dirty="0"/>
              <a:t>Engage:</a:t>
            </a:r>
          </a:p>
          <a:p>
            <a:pPr marL="171450" indent="-171450">
              <a:buFont typeface="Arial" panose="020B0604020202020204" pitchFamily="34" charset="0"/>
              <a:buChar char="•"/>
            </a:pPr>
            <a:r>
              <a:rPr lang="en-US" b="0" i="0" baseline="0" dirty="0"/>
              <a:t>To pull the participants back to whole group, the facilitator can use an activation strategy such as “rhythm clapping, repeat after me, etc.,” or even ask participants what works best for them in the classroom.  </a:t>
            </a:r>
          </a:p>
        </p:txBody>
      </p:sp>
      <p:sp>
        <p:nvSpPr>
          <p:cNvPr id="4" name="Slide Number Placeholder 3"/>
          <p:cNvSpPr>
            <a:spLocks noGrp="1"/>
          </p:cNvSpPr>
          <p:nvPr>
            <p:ph type="sldNum" sz="quarter" idx="10"/>
          </p:nvPr>
        </p:nvSpPr>
        <p:spPr/>
        <p:txBody>
          <a:bodyPr/>
          <a:lstStyle/>
          <a:p>
            <a:fld id="{1DE0F6AD-62DB-4E88-B2AF-467A2D33D623}" type="slidenum">
              <a:rPr lang="en-US" smtClean="0"/>
              <a:pPr/>
              <a:t>2</a:t>
            </a:fld>
            <a:endParaRPr lang="en-US" dirty="0"/>
          </a:p>
        </p:txBody>
      </p:sp>
    </p:spTree>
    <p:extLst>
      <p:ext uri="{BB962C8B-B14F-4D97-AF65-F5344CB8AC3E}">
        <p14:creationId xmlns:p14="http://schemas.microsoft.com/office/powerpoint/2010/main" val="2117823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a:t>Facilitator says: </a:t>
            </a:r>
          </a:p>
          <a:p>
            <a:endParaRPr lang="en-US" b="1" i="1" baseline="0" dirty="0"/>
          </a:p>
          <a:p>
            <a:pPr marL="171450" indent="-171450">
              <a:buFont typeface="Arial" panose="020B0604020202020204" pitchFamily="34" charset="0"/>
              <a:buChar char="•"/>
            </a:pPr>
            <a:r>
              <a:rPr lang="en-US" b="0" i="0" baseline="0" dirty="0"/>
              <a:t>If we have time available now, or for participants who would like to explore on their own – here are additional resources on </a:t>
            </a:r>
            <a:r>
              <a:rPr kumimoji="0" lang="en-US" sz="1200" b="0" i="0" u="none" strike="noStrike" kern="1200" cap="none" spc="0" normalizeH="0" baseline="0" noProof="0" dirty="0">
                <a:ln>
                  <a:noFill/>
                </a:ln>
                <a:solidFill>
                  <a:prstClr val="black"/>
                </a:solidFill>
                <a:effectLst/>
                <a:uLnTx/>
                <a:uFillTx/>
                <a:latin typeface="+mn-lt"/>
                <a:ea typeface="+mn-ea"/>
                <a:cs typeface="+mn-cs"/>
              </a:rPr>
              <a:t>what reach associates can do to </a:t>
            </a:r>
            <a:r>
              <a:rPr kumimoji="0" lang="en-US" sz="1200" b="0" i="0" u="none" strike="noStrike" kern="1200" cap="none" spc="0" normalizeH="0" baseline="0" noProof="0">
                <a:ln>
                  <a:noFill/>
                </a:ln>
                <a:solidFill>
                  <a:prstClr val="black"/>
                </a:solidFill>
                <a:effectLst/>
                <a:uLnTx/>
                <a:uFillTx/>
                <a:latin typeface="+mn-lt"/>
                <a:ea typeface="+mn-ea"/>
                <a:cs typeface="+mn-cs"/>
              </a:rPr>
              <a:t>support differentiation.</a:t>
            </a:r>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20</a:t>
            </a:fld>
            <a:endParaRPr lang="en-US"/>
          </a:p>
        </p:txBody>
      </p:sp>
    </p:spTree>
    <p:extLst>
      <p:ext uri="{BB962C8B-B14F-4D97-AF65-F5344CB8AC3E}">
        <p14:creationId xmlns:p14="http://schemas.microsoft.com/office/powerpoint/2010/main" val="2831538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1" dirty="0"/>
              <a:t>If Time Allows:</a:t>
            </a:r>
          </a:p>
          <a:p>
            <a:endParaRPr lang="en-US" b="1" i="1" dirty="0"/>
          </a:p>
          <a:p>
            <a:r>
              <a:rPr lang="en-US" b="1" i="1" dirty="0"/>
              <a:t>Objective of this slide:</a:t>
            </a:r>
            <a:r>
              <a:rPr lang="en-US" b="0" i="0" baseline="0" dirty="0"/>
              <a:t> to explore specifics of what reach associates can do to support differentiation.</a:t>
            </a:r>
          </a:p>
          <a:p>
            <a:endParaRPr lang="en-US" b="0" i="0" baseline="0" dirty="0"/>
          </a:p>
          <a:p>
            <a:r>
              <a:rPr lang="en-US" b="1" i="1" baseline="0" dirty="0"/>
              <a:t>Estimated time: 10 minutes</a:t>
            </a:r>
          </a:p>
          <a:p>
            <a:endParaRPr lang="en-US" b="1" i="1" baseline="0" dirty="0"/>
          </a:p>
          <a:p>
            <a:r>
              <a:rPr lang="en-US" b="1" i="1" baseline="0" dirty="0"/>
              <a:t>Materials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4 posters pre-labeled as shown on slide. </a:t>
            </a:r>
            <a:r>
              <a:rPr lang="en-US" sz="1200" kern="1200" dirty="0">
                <a:solidFill>
                  <a:schemeClr val="tx1"/>
                </a:solidFill>
                <a:effectLst/>
                <a:latin typeface="+mn-lt"/>
                <a:ea typeface="+mn-ea"/>
                <a:cs typeface="+mn-cs"/>
              </a:rPr>
              <a:t>Place each of the four posters in the 4 corners of the room (1) Grouping, (2) Additional Instruction, (3) Options, (4) Two or more approaches. Each poster has</a:t>
            </a:r>
            <a:r>
              <a:rPr lang="en-US" sz="1200" kern="1200" baseline="0" dirty="0">
                <a:solidFill>
                  <a:schemeClr val="tx1"/>
                </a:solidFill>
                <a:effectLst/>
                <a:latin typeface="+mn-lt"/>
                <a:ea typeface="+mn-ea"/>
                <a:cs typeface="+mn-cs"/>
              </a:rPr>
              <a:t> a column for examples and a column for challenges.</a:t>
            </a:r>
            <a:r>
              <a:rPr lang="en-US" sz="1200" kern="1200" dirty="0">
                <a:solidFill>
                  <a:schemeClr val="tx1"/>
                </a:solidFill>
                <a:effectLst/>
                <a:latin typeface="+mn-lt"/>
                <a:ea typeface="+mn-ea"/>
                <a:cs typeface="+mn-cs"/>
              </a:rPr>
              <a:t> </a:t>
            </a:r>
            <a:endParaRPr lang="en-US" b="0" i="0" baseline="0" dirty="0"/>
          </a:p>
          <a:p>
            <a:pPr marL="171450" indent="-171450">
              <a:buFont typeface="Arial" panose="020B0604020202020204" pitchFamily="34" charset="0"/>
              <a:buChar char="•"/>
            </a:pPr>
            <a:r>
              <a:rPr lang="en-US" b="0" i="0" baseline="0" dirty="0"/>
              <a:t>Markers</a:t>
            </a:r>
          </a:p>
          <a:p>
            <a:endParaRPr lang="en-US" b="1" i="1" baseline="0" dirty="0"/>
          </a:p>
          <a:p>
            <a:r>
              <a:rPr lang="en-US" b="1" i="1" baseline="0" dirty="0"/>
              <a:t>Facilitator says:</a:t>
            </a:r>
          </a:p>
          <a:p>
            <a:pPr marL="171450" indent="-171450">
              <a:buFont typeface="Arial" panose="020B0604020202020204" pitchFamily="34" charset="0"/>
              <a:buChar char="•"/>
            </a:pPr>
            <a:r>
              <a:rPr lang="en-US" b="0" i="0" baseline="0" dirty="0"/>
              <a:t>Let’s switch things up and take a quick walking gallery to move around the room to get our creative juices flowing. On each poster, write down an example. If you don’t have an example, you can create one! After 5 minutes, we’ll walk around the posters again to see the responses.</a:t>
            </a:r>
          </a:p>
          <a:p>
            <a:pPr marL="914400" lvl="1" indent="-457200">
              <a:buFont typeface="+mj-lt"/>
              <a:buAutoNum type="arabicPeriod"/>
            </a:pPr>
            <a:r>
              <a:rPr lang="en-US" sz="2000" u="sng" dirty="0"/>
              <a:t>Group</a:t>
            </a:r>
            <a:r>
              <a:rPr lang="en-US" sz="2000" dirty="0"/>
              <a:t> students by common academic needs for some activities based on similar skill level</a:t>
            </a:r>
            <a:endParaRPr lang="en-US" sz="1800" dirty="0"/>
          </a:p>
          <a:p>
            <a:pPr marL="914400" lvl="1" indent="-457200">
              <a:buFont typeface="+mj-lt"/>
              <a:buAutoNum type="arabicPeriod"/>
            </a:pPr>
            <a:r>
              <a:rPr lang="en-US" sz="2000" dirty="0"/>
              <a:t>Provide </a:t>
            </a:r>
            <a:r>
              <a:rPr lang="en-US" sz="2000" u="sng" dirty="0"/>
              <a:t>additional instruction</a:t>
            </a:r>
            <a:r>
              <a:rPr lang="en-US" sz="2000" dirty="0"/>
              <a:t> such to a students who struggle with a skill</a:t>
            </a:r>
          </a:p>
          <a:p>
            <a:pPr marL="914400" lvl="1" indent="-457200">
              <a:buFont typeface="+mj-lt"/>
              <a:buAutoNum type="arabicPeriod"/>
            </a:pPr>
            <a:r>
              <a:rPr lang="en-US" sz="2000" dirty="0"/>
              <a:t>Give students choices for work </a:t>
            </a:r>
            <a:r>
              <a:rPr lang="en-US" sz="2000" u="sng" dirty="0"/>
              <a:t>options</a:t>
            </a:r>
            <a:endParaRPr lang="en-US" sz="2000" dirty="0"/>
          </a:p>
          <a:p>
            <a:pPr marL="914400" lvl="1" indent="-457200">
              <a:buFont typeface="+mj-lt"/>
              <a:buAutoNum type="arabicPeriod"/>
            </a:pPr>
            <a:r>
              <a:rPr lang="en-US" sz="2000" dirty="0"/>
              <a:t>Explain or model content for understanding in </a:t>
            </a:r>
            <a:r>
              <a:rPr lang="en-US" sz="2000" u="sng" dirty="0"/>
              <a:t>two or more approaches</a:t>
            </a:r>
          </a:p>
          <a:p>
            <a:pPr marL="0" indent="0">
              <a:buFont typeface="Arial" panose="020B0604020202020204" pitchFamily="34" charset="0"/>
              <a:buNone/>
            </a:pPr>
            <a:endParaRPr lang="en-US" b="0" i="0" baseline="0"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21</a:t>
            </a:fld>
            <a:endParaRPr lang="en-US"/>
          </a:p>
        </p:txBody>
      </p:sp>
    </p:spTree>
    <p:extLst>
      <p:ext uri="{BB962C8B-B14F-4D97-AF65-F5344CB8AC3E}">
        <p14:creationId xmlns:p14="http://schemas.microsoft.com/office/powerpoint/2010/main" val="107819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1" dirty="0"/>
              <a:t>Objective of this slide:</a:t>
            </a:r>
            <a:r>
              <a:rPr lang="en-US" b="0" i="0" baseline="0" dirty="0"/>
              <a:t> to present the learning objectives for this module.</a:t>
            </a:r>
          </a:p>
          <a:p>
            <a:endParaRPr lang="en-US" b="0" i="0" baseline="0" dirty="0"/>
          </a:p>
          <a:p>
            <a:r>
              <a:rPr lang="en-US" b="1" i="1" baseline="0" dirty="0"/>
              <a:t>Estimated time: 1 minute</a:t>
            </a:r>
          </a:p>
          <a:p>
            <a:endParaRPr lang="en-US" b="1"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baseline="0" dirty="0"/>
              <a:t>Facilitator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Knowing that a lot of reach associates are not involved in lesson planning, and they carry out very different responsibilities as guided by their MCL, DRT, or team of teachers, we hope this session is differentiated for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Ultimately, our goal is to ensure that we adjust instruction to reach all students. </a:t>
            </a:r>
          </a:p>
          <a:p>
            <a:pPr marL="171450" indent="-171450">
              <a:buFont typeface="Arial" panose="020B0604020202020204" pitchFamily="34" charset="0"/>
              <a:buChar char="•"/>
            </a:pPr>
            <a:r>
              <a:rPr lang="en-US" b="0" i="0" baseline="0" dirty="0"/>
              <a:t>During this session, we will:</a:t>
            </a:r>
          </a:p>
          <a:p>
            <a:pPr marL="45720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i="0" baseline="0" dirty="0"/>
              <a:t>[click to animate] </a:t>
            </a:r>
            <a:r>
              <a:rPr lang="en-US" dirty="0"/>
              <a:t>Learn what to consider</a:t>
            </a:r>
            <a:r>
              <a:rPr lang="en-US" baseline="0" dirty="0"/>
              <a:t> when supporting all students </a:t>
            </a:r>
            <a:r>
              <a:rPr lang="en-US" dirty="0"/>
              <a:t>with differentiated instruction in the classroom</a:t>
            </a:r>
            <a:r>
              <a:rPr lang="en-US" baseline="0" dirty="0"/>
              <a:t> and how your RA role can support differentiation.</a:t>
            </a:r>
            <a:endParaRPr lang="en-US" dirty="0"/>
          </a:p>
          <a:p>
            <a:pPr marL="45720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i="0" baseline="0" dirty="0"/>
              <a:t>[click to animate]</a:t>
            </a:r>
            <a:r>
              <a:rPr lang="en-US" dirty="0"/>
              <a:t> Practice an approach to differentiation that you can apply in the classroom. </a:t>
            </a:r>
          </a:p>
        </p:txBody>
      </p:sp>
      <p:sp>
        <p:nvSpPr>
          <p:cNvPr id="4" name="Slide Number Placeholder 3"/>
          <p:cNvSpPr>
            <a:spLocks noGrp="1"/>
          </p:cNvSpPr>
          <p:nvPr>
            <p:ph type="sldNum" sz="quarter" idx="10"/>
          </p:nvPr>
        </p:nvSpPr>
        <p:spPr/>
        <p:txBody>
          <a:bodyPr/>
          <a:lstStyle/>
          <a:p>
            <a:fld id="{1DE0F6AD-62DB-4E88-B2AF-467A2D33D623}" type="slidenum">
              <a:rPr lang="en-US" smtClean="0"/>
              <a:pPr/>
              <a:t>3</a:t>
            </a:fld>
            <a:endParaRPr lang="en-US" dirty="0"/>
          </a:p>
        </p:txBody>
      </p:sp>
    </p:spTree>
    <p:extLst>
      <p:ext uri="{BB962C8B-B14F-4D97-AF65-F5344CB8AC3E}">
        <p14:creationId xmlns:p14="http://schemas.microsoft.com/office/powerpoint/2010/main" val="272636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1" dirty="0"/>
              <a:t>Objective of this slide:</a:t>
            </a:r>
            <a:r>
              <a:rPr lang="en-US" b="0" i="0" baseline="0" dirty="0"/>
              <a:t> to understand what is differentiating instruction.</a:t>
            </a:r>
          </a:p>
          <a:p>
            <a:endParaRPr lang="en-US" b="0" i="0" baseline="0" dirty="0"/>
          </a:p>
          <a:p>
            <a:r>
              <a:rPr lang="en-US" b="1" i="1" baseline="0" dirty="0"/>
              <a:t>Estimated time: 3 minutes</a:t>
            </a:r>
          </a:p>
          <a:p>
            <a:endParaRPr lang="en-US" b="1" i="1" baseline="0" dirty="0"/>
          </a:p>
          <a:p>
            <a:r>
              <a:rPr lang="en-US" b="1" i="1" baseline="0" dirty="0"/>
              <a:t>Facilitator says:</a:t>
            </a:r>
          </a:p>
          <a:p>
            <a:pPr marL="171450" lvl="0" indent="-171450">
              <a:buFont typeface="Arial" panose="020B0604020202020204" pitchFamily="34" charset="0"/>
              <a:buChar char="•"/>
            </a:pPr>
            <a:r>
              <a:rPr lang="en-US" sz="1200" b="0" i="0" kern="1200" baseline="0" dirty="0">
                <a:solidFill>
                  <a:schemeClr val="tx1"/>
                </a:solidFill>
                <a:effectLst/>
                <a:latin typeface="+mn-lt"/>
                <a:ea typeface="+mn-ea"/>
                <a:cs typeface="+mn-cs"/>
              </a:rPr>
              <a:t>To think about differentiating—tailoring instruction to meet students’ individual needs—look at this slide. </a:t>
            </a:r>
            <a:endParaRPr lang="en-US" sz="1200" dirty="0"/>
          </a:p>
          <a:p>
            <a:pPr marL="171450" lvl="0" indent="-171450">
              <a:buFont typeface="Arial" panose="020B0604020202020204" pitchFamily="34" charset="0"/>
              <a:buChar char="•"/>
            </a:pPr>
            <a:r>
              <a:rPr lang="en-US" sz="1200" b="0" i="0" kern="1200" baseline="0" dirty="0">
                <a:solidFill>
                  <a:schemeClr val="tx1"/>
                </a:solidFill>
                <a:effectLst/>
                <a:latin typeface="+mn-lt"/>
                <a:ea typeface="+mn-ea"/>
                <a:cs typeface="+mn-cs"/>
              </a:rPr>
              <a:t>What is similar? What is different? </a:t>
            </a:r>
          </a:p>
          <a:p>
            <a:pPr marL="171450" lvl="0" indent="-171450">
              <a:buFont typeface="Arial" panose="020B0604020202020204" pitchFamily="34" charset="0"/>
              <a:buChar char="•"/>
            </a:pPr>
            <a:r>
              <a:rPr lang="en-US" sz="1200" b="0" i="0" kern="1200" baseline="0" dirty="0">
                <a:solidFill>
                  <a:schemeClr val="tx1"/>
                </a:solidFill>
                <a:effectLst/>
                <a:latin typeface="+mn-lt"/>
                <a:ea typeface="+mn-ea"/>
                <a:cs typeface="+mn-cs"/>
              </a:rPr>
              <a:t>[Listen for: all 2D shapes, all blue, all generally the same size, but with different number of sides, different names for the shape.</a:t>
            </a:r>
          </a:p>
          <a:p>
            <a:pPr marL="171450" lvl="0" indent="-171450">
              <a:buFont typeface="Arial" panose="020B0604020202020204" pitchFamily="34" charset="0"/>
              <a:buChar char="•"/>
            </a:pPr>
            <a:r>
              <a:rPr lang="en-US" sz="1200" b="0" i="0" kern="1200" baseline="0" dirty="0">
                <a:solidFill>
                  <a:schemeClr val="tx1"/>
                </a:solidFill>
                <a:effectLst/>
                <a:latin typeface="+mn-lt"/>
                <a:ea typeface="+mn-ea"/>
                <a:cs typeface="+mn-cs"/>
              </a:rPr>
              <a:t>And, different ideas expressed! Differentiating is … </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[Click to animate]  A way of teaching</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[Click to animate] Focused on students</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[Click to animate] It improves learning</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[Click to animate] Recognizes diverse learners</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[Click to animate] And gives options for taking in information.</a:t>
            </a:r>
          </a:p>
          <a:p>
            <a:pPr marL="171450" lvl="0" indent="-171450">
              <a:buFont typeface="Arial" panose="020B0604020202020204" pitchFamily="34" charset="0"/>
              <a:buChar char="•"/>
            </a:pPr>
            <a:r>
              <a:rPr lang="en-US" sz="1200" b="0" i="0" kern="1200" baseline="0" dirty="0">
                <a:solidFill>
                  <a:schemeClr val="tx1"/>
                </a:solidFill>
                <a:effectLst/>
                <a:latin typeface="+mn-lt"/>
                <a:ea typeface="+mn-ea"/>
                <a:cs typeface="+mn-cs"/>
              </a:rPr>
              <a:t>These concepts are from Carol Ann Tomlinson, who has thought a lot over the past two decades about using differentiation to reach all students. </a:t>
            </a:r>
          </a:p>
          <a:p>
            <a:pPr marL="0" lv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baseline="0" dirty="0">
                <a:solidFill>
                  <a:schemeClr val="tx1"/>
                </a:solidFill>
                <a:effectLst/>
                <a:latin typeface="+mn-lt"/>
                <a:ea typeface="+mn-ea"/>
                <a:cs typeface="+mn-cs"/>
              </a:rPr>
              <a:t>Adapted from: </a:t>
            </a:r>
            <a:r>
              <a:rPr lang="en-US" sz="1200" dirty="0">
                <a:latin typeface="Calibri" panose="020F0502020204030204" pitchFamily="34" charset="0"/>
                <a:ea typeface="Calibri" panose="020F0502020204030204" pitchFamily="34" charset="0"/>
                <a:cs typeface="Times New Roman" panose="02020603050405020304" pitchFamily="18" charset="0"/>
              </a:rPr>
              <a:t>Tomlinson, C. A. (2014). </a:t>
            </a:r>
            <a:r>
              <a:rPr lang="en-US" sz="1200" i="1" dirty="0">
                <a:latin typeface="Calibri" panose="020F0502020204030204" pitchFamily="34" charset="0"/>
                <a:ea typeface="Calibri" panose="020F0502020204030204" pitchFamily="34" charset="0"/>
                <a:cs typeface="Times New Roman" panose="02020603050405020304" pitchFamily="18" charset="0"/>
              </a:rPr>
              <a:t>The Differentiated Classroom: Responding to the Needs of All Leaders, </a:t>
            </a:r>
            <a:r>
              <a:rPr lang="en-US" sz="1200" dirty="0">
                <a:latin typeface="Calibri" panose="020F0502020204030204" pitchFamily="34" charset="0"/>
                <a:ea typeface="Calibri" panose="020F0502020204030204" pitchFamily="34" charset="0"/>
                <a:cs typeface="Times New Roman" panose="02020603050405020304" pitchFamily="18" charset="0"/>
              </a:rPr>
              <a:t>2</a:t>
            </a:r>
            <a:r>
              <a:rPr lang="en-US" sz="1200" baseline="30000" dirty="0">
                <a:latin typeface="Calibri" panose="020F0502020204030204" pitchFamily="34" charset="0"/>
                <a:ea typeface="Calibri" panose="020F0502020204030204" pitchFamily="34" charset="0"/>
                <a:cs typeface="Times New Roman" panose="02020603050405020304" pitchFamily="18" charset="0"/>
              </a:rPr>
              <a:t>nd</a:t>
            </a:r>
            <a:r>
              <a:rPr lang="en-US" sz="1200" dirty="0">
                <a:latin typeface="Calibri" panose="020F0502020204030204" pitchFamily="34" charset="0"/>
                <a:ea typeface="Calibri" panose="020F0502020204030204" pitchFamily="34" charset="0"/>
                <a:cs typeface="Times New Roman" panose="02020603050405020304" pitchFamily="18" charset="0"/>
              </a:rPr>
              <a:t> edition, Alexandria, VA: ACSD </a:t>
            </a: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4</a:t>
            </a:fld>
            <a:endParaRPr lang="en-US" dirty="0"/>
          </a:p>
        </p:txBody>
      </p:sp>
    </p:spTree>
    <p:extLst>
      <p:ext uri="{BB962C8B-B14F-4D97-AF65-F5344CB8AC3E}">
        <p14:creationId xmlns:p14="http://schemas.microsoft.com/office/powerpoint/2010/main" val="25664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 slide:</a:t>
            </a:r>
            <a:r>
              <a:rPr lang="en-US" b="0" i="0" baseline="0" dirty="0"/>
              <a:t> to understand what is and what is no differentiating instruction.</a:t>
            </a:r>
          </a:p>
          <a:p>
            <a:endParaRPr lang="en-US" b="0" i="0" baseline="0" dirty="0"/>
          </a:p>
          <a:p>
            <a:r>
              <a:rPr lang="en-US" b="1" i="1" baseline="0" dirty="0"/>
              <a:t>Estimated time: 7 minutes</a:t>
            </a:r>
          </a:p>
          <a:p>
            <a:endParaRPr lang="en-US" b="1" i="1" baseline="0" dirty="0"/>
          </a:p>
          <a:p>
            <a:r>
              <a:rPr lang="en-US" b="1" i="1" baseline="0" dirty="0"/>
              <a:t>Materials Needed: </a:t>
            </a:r>
            <a:r>
              <a:rPr lang="en-US" b="0" i="0" baseline="0" dirty="0"/>
              <a:t>Handout—Differentiation Think-Pair-Share Activity</a:t>
            </a:r>
            <a:endParaRPr lang="en-US" b="1" i="0" baseline="0" dirty="0"/>
          </a:p>
          <a:p>
            <a:endParaRPr lang="en-US" b="1" i="1" baseline="0" dirty="0"/>
          </a:p>
          <a:p>
            <a:r>
              <a:rPr lang="en-US" b="1" i="1" baseline="0" dirty="0"/>
              <a:t>Facilitator says:</a:t>
            </a:r>
          </a:p>
          <a:p>
            <a:pPr marL="171450" indent="-171450">
              <a:buFont typeface="Arial" panose="020B0604020202020204" pitchFamily="34" charset="0"/>
              <a:buChar char="•"/>
            </a:pPr>
            <a:r>
              <a:rPr lang="en-US" b="0" i="0" baseline="0" dirty="0"/>
              <a:t>Let’s do a think-pair-share to compare and contrast what differentiation is and is not. </a:t>
            </a:r>
          </a:p>
          <a:p>
            <a:pPr marL="171450" indent="-171450">
              <a:buFont typeface="Arial" panose="020B0604020202020204" pitchFamily="34" charset="0"/>
              <a:buChar char="•"/>
            </a:pPr>
            <a:r>
              <a:rPr lang="en-US" b="0" i="0" baseline="0" dirty="0"/>
              <a:t>Think. Take a few moments to read through these graphics and go through the guiding questions on the handout. </a:t>
            </a:r>
          </a:p>
          <a:p>
            <a:pPr marL="171450" indent="-171450">
              <a:buFont typeface="Arial" panose="020B0604020202020204" pitchFamily="34" charset="0"/>
              <a:buChar char="•"/>
            </a:pPr>
            <a:r>
              <a:rPr lang="en-US" b="0" i="0" baseline="0" dirty="0"/>
              <a:t>What resonates with you?</a:t>
            </a:r>
          </a:p>
          <a:p>
            <a:pPr marL="171450" indent="-171450">
              <a:buFont typeface="Arial" panose="020B0604020202020204" pitchFamily="34" charset="0"/>
              <a:buChar char="•"/>
            </a:pPr>
            <a:r>
              <a:rPr lang="en-US" b="0" i="0" baseline="0" dirty="0"/>
              <a:t>What surprises you?</a:t>
            </a:r>
          </a:p>
          <a:p>
            <a:pPr marL="171450" indent="-171450">
              <a:buFont typeface="Arial" panose="020B0604020202020204" pitchFamily="34" charset="0"/>
              <a:buChar char="•"/>
            </a:pPr>
            <a:r>
              <a:rPr lang="en-US" b="0" i="0" baseline="0" dirty="0"/>
              <a:t>How does this affect what you do in the RA role? </a:t>
            </a:r>
          </a:p>
          <a:p>
            <a:pPr marL="171450" lvl="0" indent="-171450">
              <a:buFont typeface="Arial" panose="020B0604020202020204" pitchFamily="34" charset="0"/>
              <a:buChar char="•"/>
            </a:pPr>
            <a:r>
              <a:rPr lang="en-US" b="0" i="0" baseline="0" dirty="0"/>
              <a:t>Now, pair up with your neighbor to discuss your answers. </a:t>
            </a:r>
          </a:p>
          <a:p>
            <a:pPr marL="171450" lvl="0" indent="-171450">
              <a:buFont typeface="Arial" panose="020B0604020202020204" pitchFamily="34" charset="0"/>
              <a:buChar char="•"/>
            </a:pPr>
            <a:r>
              <a:rPr lang="en-US" b="0" i="0" baseline="0" dirty="0"/>
              <a:t>Could two groups share their thoughts? Tell us not your thoughts, but what your partner said.</a:t>
            </a:r>
          </a:p>
          <a:p>
            <a:pPr marL="171450" lvl="0" indent="-171450">
              <a:buFont typeface="Arial" panose="020B0604020202020204" pitchFamily="34" charset="0"/>
              <a:buChar char="•"/>
            </a:pPr>
            <a:r>
              <a:rPr lang="en-US" b="0" i="0" baseline="0" dirty="0"/>
              <a:t>[Listen for:</a:t>
            </a:r>
          </a:p>
          <a:p>
            <a:pPr marL="457200" lvl="0" indent="-171450">
              <a:buFont typeface="Courier New" panose="02070309020205020404" pitchFamily="49" charset="0"/>
              <a:buChar char="o"/>
            </a:pPr>
            <a:r>
              <a:rPr lang="en-US" b="0" i="0" baseline="0" dirty="0"/>
              <a:t>It resonates with me that differentiation is based on student needs and is student focused;</a:t>
            </a:r>
          </a:p>
          <a:p>
            <a:pPr marL="457200" lvl="0" indent="-171450">
              <a:buFont typeface="Courier New" panose="02070309020205020404" pitchFamily="49" charset="0"/>
              <a:buChar char="o"/>
            </a:pPr>
            <a:r>
              <a:rPr lang="en-US" b="0" i="0" baseline="0" dirty="0"/>
              <a:t>I was surprised that student groups weren’t the only way to differentiate or that the groups should be based on mixed ability;</a:t>
            </a:r>
          </a:p>
          <a:p>
            <a:pPr marL="457200" lvl="0" indent="-171450">
              <a:buFont typeface="Courier New" panose="02070309020205020404" pitchFamily="49" charset="0"/>
              <a:buChar char="o"/>
            </a:pPr>
            <a:r>
              <a:rPr lang="en-US" b="0" i="0" baseline="0" dirty="0"/>
              <a:t>As an RA, I can help a teacher by being another adult in the room who can help facilitate a guided reading group while he/she works on re-teaching a lesson to students who haven’t yet mastered the objective. ]</a:t>
            </a: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5</a:t>
            </a:fld>
            <a:endParaRPr lang="en-US" dirty="0"/>
          </a:p>
        </p:txBody>
      </p:sp>
    </p:spTree>
    <p:extLst>
      <p:ext uri="{BB962C8B-B14F-4D97-AF65-F5344CB8AC3E}">
        <p14:creationId xmlns:p14="http://schemas.microsoft.com/office/powerpoint/2010/main" val="85138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1" dirty="0"/>
              <a:t>Objective of this slide:</a:t>
            </a:r>
            <a:r>
              <a:rPr lang="en-US" b="0" i="0" baseline="0" dirty="0"/>
              <a:t> to discuss some of the ways that teacher teams, including Reach Associates support differentiating instruction. </a:t>
            </a:r>
          </a:p>
          <a:p>
            <a:endParaRPr lang="en-US" b="1" i="1" baseline="0" dirty="0"/>
          </a:p>
          <a:p>
            <a:r>
              <a:rPr lang="en-US" b="1" i="1" baseline="0" dirty="0"/>
              <a:t>Estimated time: 5 minutes</a:t>
            </a:r>
          </a:p>
          <a:p>
            <a:endParaRPr lang="en-US" b="1" i="1" baseline="0" dirty="0"/>
          </a:p>
          <a:p>
            <a:r>
              <a:rPr lang="en-US" b="1" i="1" baseline="0" dirty="0"/>
              <a:t>Facilitator says:</a:t>
            </a:r>
          </a:p>
          <a:p>
            <a:pPr marL="171450" indent="-171450">
              <a:buFont typeface="Arial" panose="020B0604020202020204" pitchFamily="34" charset="0"/>
              <a:buChar char="•"/>
            </a:pPr>
            <a:r>
              <a:rPr lang="en-US" b="0" i="0" baseline="0" dirty="0"/>
              <a:t>On most teams of teachers, especially using Opportunity Culture models, the role of MCLs, direct-reach teachers, and/or team teachers is to develop lesson plans intentionally with differentiated instruction, and use assessment and other student data to drive differentiated instruction.</a:t>
            </a:r>
          </a:p>
          <a:p>
            <a:pPr marL="171450" indent="-171450">
              <a:buFont typeface="Arial" panose="020B0604020202020204" pitchFamily="34" charset="0"/>
              <a:buChar char="•"/>
            </a:pPr>
            <a:r>
              <a:rPr lang="en-US" b="0" i="0" baseline="0" dirty="0"/>
              <a:t>While intentional planning and assessment is not the role of the reach associate and outside your control, there are still ways that RAs can support differentiating instruction to help reach all students. </a:t>
            </a:r>
          </a:p>
          <a:p>
            <a:pPr marL="171450" indent="-171450">
              <a:buFont typeface="Arial" panose="020B0604020202020204" pitchFamily="34" charset="0"/>
              <a:buChar char="•"/>
            </a:pPr>
            <a:r>
              <a:rPr lang="en-US" b="0" i="0" baseline="0" dirty="0"/>
              <a:t>How do Reach Associates support these teams of teachers in supporting differentiation in the classroom? </a:t>
            </a:r>
          </a:p>
          <a:p>
            <a:pPr marL="628650" lvl="1" indent="-171450">
              <a:buFont typeface="Arial" panose="020B0604020202020204" pitchFamily="34" charset="0"/>
              <a:buChar char="•"/>
            </a:pPr>
            <a:r>
              <a:rPr lang="en-US" b="0" i="0" baseline="0" dirty="0"/>
              <a:t>[click to animate]</a:t>
            </a:r>
          </a:p>
          <a:p>
            <a:pPr marL="628650" lvl="1" indent="-171450">
              <a:buFont typeface="Arial" panose="020B0604020202020204" pitchFamily="34" charset="0"/>
              <a:buChar char="•"/>
            </a:pPr>
            <a:r>
              <a:rPr lang="en-US" b="0" i="0" baseline="0" dirty="0"/>
              <a:t>[NOTE: If participants have some experience in the classroom, ask for examples before clicking to animate.] </a:t>
            </a:r>
          </a:p>
          <a:p>
            <a:pPr marL="628650" lvl="1" indent="-171450">
              <a:buFont typeface="Arial" panose="020B0604020202020204" pitchFamily="34" charset="0"/>
              <a:buChar char="•"/>
            </a:pPr>
            <a:r>
              <a:rPr lang="en-US" b="0" i="0" baseline="0" dirty="0"/>
              <a:t>What else do you do as RAs that supports differentiation in the classroom for your team of teachers?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6</a:t>
            </a:fld>
            <a:endParaRPr lang="en-US"/>
          </a:p>
        </p:txBody>
      </p:sp>
    </p:spTree>
    <p:extLst>
      <p:ext uri="{BB962C8B-B14F-4D97-AF65-F5344CB8AC3E}">
        <p14:creationId xmlns:p14="http://schemas.microsoft.com/office/powerpoint/2010/main" val="263118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1" dirty="0"/>
              <a:t>Objective of this slide:</a:t>
            </a:r>
            <a:r>
              <a:rPr lang="en-US" b="0" i="0" baseline="0" dirty="0"/>
              <a:t> to outline what to consider when differentiating instruction.</a:t>
            </a:r>
          </a:p>
          <a:p>
            <a:endParaRPr lang="en-US" b="0" i="0" baseline="0" dirty="0"/>
          </a:p>
          <a:p>
            <a:r>
              <a:rPr lang="en-US" b="1" i="1" baseline="0" dirty="0"/>
              <a:t>Estimated time: 5 minutes</a:t>
            </a:r>
          </a:p>
          <a:p>
            <a:endParaRPr lang="en-US" b="1" i="1" baseline="0" dirty="0"/>
          </a:p>
          <a:p>
            <a:r>
              <a:rPr lang="en-US" b="1" i="1" baseline="0" dirty="0"/>
              <a:t>Facilitator says:</a:t>
            </a:r>
          </a:p>
          <a:p>
            <a:pPr marL="171450" indent="-171450">
              <a:buFont typeface="Arial" panose="020B0604020202020204" pitchFamily="34" charset="0"/>
              <a:buChar char="•"/>
            </a:pPr>
            <a:r>
              <a:rPr lang="en-US" b="0" i="0" baseline="0" dirty="0"/>
              <a:t>How do we get detailed knowledge about our students? Let’s listen to them! </a:t>
            </a:r>
          </a:p>
          <a:p>
            <a:pPr marL="171450" indent="-171450">
              <a:buFont typeface="Arial" panose="020B0604020202020204" pitchFamily="34" charset="0"/>
              <a:buChar char="•"/>
            </a:pPr>
            <a:r>
              <a:rPr lang="en-US" b="0" i="0" baseline="0" dirty="0"/>
              <a:t>Your role in the classroom is often to be the eyes and ears for the team teachers and MCLs, forming relationships with students. This relationship is integral when “hearing” from students what to consider when differentiating instruction.</a:t>
            </a:r>
          </a:p>
          <a:p>
            <a:pPr marL="171450" indent="-171450">
              <a:buFont typeface="Arial" panose="020B0604020202020204" pitchFamily="34" charset="0"/>
              <a:buChar char="•"/>
            </a:pPr>
            <a:r>
              <a:rPr lang="en-US" b="0" i="0" baseline="0" dirty="0"/>
              <a:t>Let’s take a poll. Think about the students you work with or have worked with in the past. What have you heard from your students about what they need to be successful in the classroom? Or what do you think students would say if you asked them? </a:t>
            </a:r>
          </a:p>
          <a:p>
            <a:pPr marL="628650" lvl="1" indent="-171450">
              <a:buFont typeface="Arial" panose="020B0604020202020204" pitchFamily="34" charset="0"/>
              <a:buChar char="•"/>
            </a:pPr>
            <a:r>
              <a:rPr lang="en-US" b="0" i="0" baseline="0" dirty="0"/>
              <a:t>[Use the terms (Environment, Readiness, Learning Profile, and Interest) on the slide to help prompt the group response of student voices]</a:t>
            </a:r>
          </a:p>
          <a:p>
            <a:pPr marL="171450" indent="-171450">
              <a:buFont typeface="Arial" panose="020B0604020202020204" pitchFamily="34" charset="0"/>
              <a:buChar char="•"/>
            </a:pPr>
            <a:r>
              <a:rPr lang="en-US" b="0" i="0" baseline="0" dirty="0"/>
              <a:t>Let’s look at the different components—could I have a volunteer read out a student response for…</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u="none" kern="1200" dirty="0">
                <a:solidFill>
                  <a:schemeClr val="tx1"/>
                </a:solidFill>
                <a:effectLst/>
                <a:latin typeface="+mn-lt"/>
                <a:ea typeface="+mn-ea"/>
                <a:cs typeface="+mn-cs"/>
              </a:rPr>
              <a:t>[Click to animate]</a:t>
            </a:r>
            <a:r>
              <a:rPr lang="en-US" sz="1200" u="none"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Environmen</a:t>
            </a:r>
            <a:r>
              <a:rPr lang="en-US" sz="1200" kern="1200" dirty="0">
                <a:solidFill>
                  <a:schemeClr val="tx1"/>
                </a:solidFill>
                <a:effectLst/>
                <a:latin typeface="+mn-lt"/>
                <a:ea typeface="+mn-ea"/>
                <a:cs typeface="+mn-cs"/>
              </a:rPr>
              <a:t>t </a:t>
            </a:r>
          </a:p>
          <a:p>
            <a:pPr marL="628650" lvl="1" indent="-171450">
              <a:buFont typeface="Courier New" panose="02070309020205020404" pitchFamily="49" charset="0"/>
              <a:buChar char="o"/>
            </a:pPr>
            <a:r>
              <a:rPr lang="en-US" sz="1200" u="none" kern="1200" dirty="0">
                <a:solidFill>
                  <a:schemeClr val="tx1"/>
                </a:solidFill>
                <a:effectLst/>
                <a:latin typeface="+mn-lt"/>
                <a:ea typeface="+mn-ea"/>
                <a:cs typeface="+mn-cs"/>
              </a:rPr>
              <a:t>[Click to animate]</a:t>
            </a:r>
            <a:r>
              <a:rPr lang="en-US" sz="1200" u="none"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Readiness</a:t>
            </a:r>
            <a:endParaRPr lang="en-US" sz="1200" u="none"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u="none" kern="1200" dirty="0">
                <a:solidFill>
                  <a:schemeClr val="tx1"/>
                </a:solidFill>
                <a:effectLst/>
                <a:latin typeface="+mn-lt"/>
                <a:ea typeface="+mn-ea"/>
                <a:cs typeface="+mn-cs"/>
              </a:rPr>
              <a:t>[Click to animate]</a:t>
            </a:r>
            <a:r>
              <a:rPr lang="en-US" sz="1200" u="none"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Learning profiles</a:t>
            </a:r>
            <a:r>
              <a:rPr lang="en-US" sz="1200" kern="1200" dirty="0">
                <a:solidFill>
                  <a:schemeClr val="tx1"/>
                </a:solidFill>
                <a:effectLst/>
                <a:latin typeface="+mn-lt"/>
                <a:ea typeface="+mn-ea"/>
                <a:cs typeface="+mn-cs"/>
              </a:rPr>
              <a:t> </a:t>
            </a:r>
          </a:p>
          <a:p>
            <a:pPr marL="628650" lvl="1" indent="-171450">
              <a:buFont typeface="Courier New" panose="02070309020205020404" pitchFamily="49" charset="0"/>
              <a:buChar char="o"/>
            </a:pPr>
            <a:r>
              <a:rPr lang="en-US" sz="1200" u="none" kern="1200" dirty="0">
                <a:solidFill>
                  <a:schemeClr val="tx1"/>
                </a:solidFill>
                <a:effectLst/>
                <a:latin typeface="+mn-lt"/>
                <a:ea typeface="+mn-ea"/>
                <a:cs typeface="+mn-cs"/>
              </a:rPr>
              <a:t>[Click to animate]</a:t>
            </a:r>
            <a:r>
              <a:rPr lang="en-US" sz="1200" u="none"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Interests</a:t>
            </a:r>
            <a:r>
              <a:rPr lang="en-US" sz="1200" kern="1200" dirty="0">
                <a:solidFill>
                  <a:schemeClr val="tx1"/>
                </a:solidFill>
                <a:effectLst/>
                <a:latin typeface="+mn-lt"/>
                <a:ea typeface="+mn-ea"/>
                <a:cs typeface="+mn-cs"/>
              </a:rPr>
              <a:t> </a:t>
            </a:r>
          </a:p>
          <a:p>
            <a:pPr marL="171450" lvl="0" indent="-171450">
              <a:buFont typeface="Courier New" panose="02070309020205020404" pitchFamily="49" charset="0"/>
              <a:buChar char="o"/>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dirty="0"/>
              <a:t>Adapted from: McCarthy, J. (February 6, 2015). </a:t>
            </a:r>
            <a:r>
              <a:rPr lang="en-US" sz="1200" i="1" dirty="0"/>
              <a:t>Differentiation Is Just Too Difficult: Myth-Busting DI Part 3. </a:t>
            </a:r>
            <a:r>
              <a:rPr lang="en-US" sz="1200" dirty="0" err="1"/>
              <a:t>Edutopia</a:t>
            </a:r>
            <a:r>
              <a:rPr lang="en-US" sz="1200" dirty="0"/>
              <a:t>. Retrieved from: http://www.edutopia.org/blog/differentiated-instruction-myth-too-difficult-john-mccarthy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kern="1200" dirty="0">
                <a:solidFill>
                  <a:schemeClr val="tx1"/>
                </a:solidFill>
                <a:effectLst/>
                <a:latin typeface="+mn-lt"/>
                <a:ea typeface="+mn-ea"/>
                <a:cs typeface="+mn-cs"/>
              </a:rPr>
              <a:t>Adapted from: Tomlinson, C. </a:t>
            </a:r>
            <a:r>
              <a:rPr lang="en-US" sz="1200" i="1" kern="1200" dirty="0">
                <a:solidFill>
                  <a:schemeClr val="tx1"/>
                </a:solidFill>
                <a:effectLst/>
                <a:latin typeface="+mn-lt"/>
                <a:ea typeface="+mn-ea"/>
                <a:cs typeface="+mn-cs"/>
              </a:rPr>
              <a:t>The Differentiated Classroom: Responding to the Needs of All Leaders, </a:t>
            </a:r>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edition, ACSD, 2014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200" dirty="0"/>
          </a:p>
          <a:p>
            <a:pPr marL="0" lvl="0" indent="0">
              <a:buFont typeface="Courier New" panose="02070309020205020404" pitchFamily="49"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7</a:t>
            </a:fld>
            <a:endParaRPr lang="en-US"/>
          </a:p>
        </p:txBody>
      </p:sp>
    </p:spTree>
    <p:extLst>
      <p:ext uri="{BB962C8B-B14F-4D97-AF65-F5344CB8AC3E}">
        <p14:creationId xmlns:p14="http://schemas.microsoft.com/office/powerpoint/2010/main" val="412536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1" dirty="0"/>
              <a:t>Objective of this slide:</a:t>
            </a:r>
            <a:r>
              <a:rPr lang="en-US" b="0" i="0" baseline="0" dirty="0"/>
              <a:t> to learn an overview of “Jigsaw,” a differentiation strategy.</a:t>
            </a:r>
          </a:p>
          <a:p>
            <a:endParaRPr lang="en-US" b="0" i="0" baseline="0" dirty="0"/>
          </a:p>
          <a:p>
            <a:r>
              <a:rPr lang="en-US" b="1" i="1" baseline="0" dirty="0"/>
              <a:t>Estimated time: 2 minutes</a:t>
            </a:r>
          </a:p>
          <a:p>
            <a:endParaRPr lang="en-US" b="1" i="1" baseline="0" dirty="0"/>
          </a:p>
          <a:p>
            <a:r>
              <a:rPr lang="en-US" b="1" i="1" baseline="0" dirty="0"/>
              <a:t>Facilitator says: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Now</a:t>
            </a:r>
            <a:r>
              <a:rPr lang="en-US" sz="1200" kern="1200" baseline="0" dirty="0">
                <a:solidFill>
                  <a:schemeClr val="tx1"/>
                </a:solidFill>
                <a:effectLst/>
                <a:latin typeface="+mn-lt"/>
                <a:ea typeface="+mn-ea"/>
                <a:cs typeface="+mn-cs"/>
              </a:rPr>
              <a:t> we’ll try a popular differentiation strategy called “jigsaw.” Have any of you used “jigsaw” before in the classroom as a student or adult? [If so] What was particularly helpful about this strategy? [If not] Great—let’s try something new!</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First, what is it? Really, it’s like the concept of a jigsaw puzzle—all parts are equally important and need to fit together to make something bigger. </a:t>
            </a:r>
          </a:p>
          <a:p>
            <a:pPr marL="628650" lvl="1" indent="-171450">
              <a:buFont typeface="Arial" panose="020B0604020202020204" pitchFamily="34" charset="0"/>
              <a:buChar char="•"/>
            </a:pPr>
            <a:r>
              <a:rPr lang="en-US" sz="2600" kern="1200" baseline="0" dirty="0">
                <a:solidFill>
                  <a:schemeClr val="tx1"/>
                </a:solidFill>
                <a:effectLst/>
                <a:latin typeface="+mn-lt"/>
                <a:ea typeface="+mn-ea"/>
                <a:cs typeface="+mn-cs"/>
              </a:rPr>
              <a:t>[click to animate]: It’s a c</a:t>
            </a:r>
            <a:r>
              <a:rPr lang="en-US" sz="2600" dirty="0"/>
              <a:t>ollaborative learning strategy…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kern="1200" baseline="0" dirty="0">
                <a:solidFill>
                  <a:schemeClr val="tx1"/>
                </a:solidFill>
                <a:effectLst/>
                <a:latin typeface="+mn-lt"/>
                <a:ea typeface="+mn-ea"/>
                <a:cs typeface="+mn-cs"/>
              </a:rPr>
              <a:t>[click to animate]: that c</a:t>
            </a:r>
            <a:r>
              <a:rPr lang="en-US" sz="2600" dirty="0"/>
              <a:t>reates home groups of students, dividing them into specialized groups to “dive in” to a topic, then return back to home groups to share…</a:t>
            </a:r>
          </a:p>
          <a:p>
            <a:pPr marL="628650" lvl="1" indent="-171450">
              <a:buFont typeface="Arial" panose="020B0604020202020204" pitchFamily="34" charset="0"/>
              <a:buChar char="•"/>
            </a:pPr>
            <a:r>
              <a:rPr lang="en-US" sz="2600" kern="1200" baseline="0" dirty="0">
                <a:solidFill>
                  <a:schemeClr val="tx1"/>
                </a:solidFill>
                <a:effectLst/>
                <a:latin typeface="+mn-lt"/>
                <a:ea typeface="+mn-ea"/>
                <a:cs typeface="+mn-cs"/>
              </a:rPr>
              <a:t>[click to animate]: and that f</a:t>
            </a:r>
            <a:r>
              <a:rPr lang="en-US" sz="2600" dirty="0"/>
              <a:t>osters positive interdependence in the classroom with each participant, which is essential</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Adapted from: </a:t>
            </a:r>
            <a:r>
              <a:rPr lang="en-US" sz="1200" dirty="0"/>
              <a:t>Aronson, E., &amp; </a:t>
            </a:r>
            <a:r>
              <a:rPr lang="en-US" sz="1200" dirty="0" err="1"/>
              <a:t>Patnoe</a:t>
            </a:r>
            <a:r>
              <a:rPr lang="en-US" sz="1200" dirty="0"/>
              <a:t>, S. (2011Cooperation in the Classroom: The Jigsaw Method (3rd ed.). London: Pinter &amp; Martin Ltd. and </a:t>
            </a:r>
            <a:r>
              <a:rPr lang="en-US" sz="1200" dirty="0">
                <a:hlinkClick r:id="rId4"/>
              </a:rPr>
              <a:t>https://www.jigsaw.org</a:t>
            </a:r>
            <a:r>
              <a:rPr lang="en-US" sz="1200" dirty="0"/>
              <a:t> </a:t>
            </a:r>
            <a:endParaRPr lang="en-US" sz="1050" dirty="0"/>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8</a:t>
            </a:fld>
            <a:endParaRPr lang="en-US"/>
          </a:p>
        </p:txBody>
      </p:sp>
    </p:spTree>
    <p:extLst>
      <p:ext uri="{BB962C8B-B14F-4D97-AF65-F5344CB8AC3E}">
        <p14:creationId xmlns:p14="http://schemas.microsoft.com/office/powerpoint/2010/main" val="378974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1" dirty="0"/>
              <a:t>Objective of this slide:</a:t>
            </a:r>
            <a:r>
              <a:rPr lang="en-US" b="0" i="0" baseline="0" dirty="0"/>
              <a:t> to learn an overview of “Jigsaw,” a differentiation strategy.</a:t>
            </a:r>
          </a:p>
          <a:p>
            <a:endParaRPr lang="en-US" b="0" i="0" baseline="0" dirty="0"/>
          </a:p>
          <a:p>
            <a:r>
              <a:rPr lang="en-US" b="1" i="1" baseline="0" dirty="0"/>
              <a:t>Estimated time: 3 minutes</a:t>
            </a:r>
          </a:p>
          <a:p>
            <a:endParaRPr lang="en-US" b="1" i="1" baseline="0" dirty="0"/>
          </a:p>
          <a:p>
            <a:r>
              <a:rPr lang="en-US" b="1" i="1" baseline="0" dirty="0"/>
              <a:t>Facilitator says: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Here’s a teacher in a 6-8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-grade ELA classroom in Washington</a:t>
            </a:r>
            <a:r>
              <a:rPr lang="en-US" sz="1200" kern="1200" baseline="0" dirty="0">
                <a:solidFill>
                  <a:schemeClr val="tx1"/>
                </a:solidFill>
                <a:effectLst/>
                <a:latin typeface="+mn-lt"/>
                <a:ea typeface="+mn-ea"/>
                <a:cs typeface="+mn-cs"/>
              </a:rPr>
              <a:t> state who uses Jigsaw; we’ll watch a 2-minute video about it [</a:t>
            </a:r>
            <a:r>
              <a:rPr lang="en-US" sz="1200" b="1" kern="1200" baseline="0" dirty="0">
                <a:solidFill>
                  <a:schemeClr val="tx1"/>
                </a:solidFill>
                <a:effectLst/>
                <a:latin typeface="+mn-lt"/>
                <a:ea typeface="+mn-ea"/>
                <a:cs typeface="+mn-cs"/>
              </a:rPr>
              <a:t>NOTE: </a:t>
            </a:r>
            <a:r>
              <a:rPr lang="en-US" sz="1200" kern="1200" baseline="0" dirty="0">
                <a:solidFill>
                  <a:schemeClr val="tx1"/>
                </a:solidFill>
                <a:effectLst/>
                <a:latin typeface="+mn-lt"/>
                <a:ea typeface="+mn-ea"/>
                <a:cs typeface="+mn-cs"/>
              </a:rPr>
              <a:t>To play the video, click on the linked image in the slide, which will open your web browser. Click to play the video, then click the “play full screen” icon on the bottom right. Click “esc” when finished to exit full screen mode.]</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Any questions about this method that we will practice?</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dirty="0"/>
              <a:t>Video Link: </a:t>
            </a:r>
            <a:r>
              <a:rPr lang="en-US" sz="1200" b="0" dirty="0"/>
              <a:t>https://www.teachingchannel.org/videos/jigsaw-method</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9</a:t>
            </a:fld>
            <a:endParaRPr lang="en-US"/>
          </a:p>
        </p:txBody>
      </p:sp>
    </p:spTree>
    <p:extLst>
      <p:ext uri="{BB962C8B-B14F-4D97-AF65-F5344CB8AC3E}">
        <p14:creationId xmlns:p14="http://schemas.microsoft.com/office/powerpoint/2010/main" val="72021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000" b="1">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6704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b="1">
                <a:solidFill>
                  <a:schemeClr val="accent1">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a:xfrm>
            <a:off x="152400" y="6492875"/>
            <a:ext cx="2438400" cy="365125"/>
          </a:xfrm>
          <a:prstGeom prst="rect">
            <a:avLst/>
          </a:prstGeom>
        </p:spPr>
        <p:txBody>
          <a:bodyPr anchor="ctr"/>
          <a:lstStyle>
            <a:lvl1pPr>
              <a:defRPr sz="1000"/>
            </a:lvl1pPr>
          </a:lstStyle>
          <a:p>
            <a:r>
              <a:rPr lang="en-US" dirty="0"/>
              <a:t>© 2016 Public Impact</a:t>
            </a:r>
          </a:p>
        </p:txBody>
      </p:sp>
    </p:spTree>
    <p:extLst>
      <p:ext uri="{BB962C8B-B14F-4D97-AF65-F5344CB8AC3E}">
        <p14:creationId xmlns:p14="http://schemas.microsoft.com/office/powerpoint/2010/main" val="34707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a:xfrm>
            <a:off x="152400" y="6492875"/>
            <a:ext cx="2438400" cy="365125"/>
          </a:xfrm>
          <a:prstGeom prst="rect">
            <a:avLst/>
          </a:prstGeom>
        </p:spPr>
        <p:txBody>
          <a:bodyPr anchor="ctr"/>
          <a:lstStyle>
            <a:lvl1pPr>
              <a:defRPr sz="1000"/>
            </a:lvl1pPr>
          </a:lstStyle>
          <a:p>
            <a:r>
              <a:rPr lang="en-US" dirty="0"/>
              <a:t>© 2016 Public Impact</a:t>
            </a:r>
          </a:p>
        </p:txBody>
      </p:sp>
    </p:spTree>
    <p:extLst>
      <p:ext uri="{BB962C8B-B14F-4D97-AF65-F5344CB8AC3E}">
        <p14:creationId xmlns:p14="http://schemas.microsoft.com/office/powerpoint/2010/main" val="274884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1">
    <p:spTree>
      <p:nvGrpSpPr>
        <p:cNvPr id="1" name=""/>
        <p:cNvGrpSpPr/>
        <p:nvPr/>
      </p:nvGrpSpPr>
      <p:grpSpPr>
        <a:xfrm>
          <a:off x="0" y="0"/>
          <a:ext cx="0" cy="0"/>
          <a:chOff x="0" y="0"/>
          <a:chExt cx="0" cy="0"/>
        </a:xfrm>
      </p:grpSpPr>
      <p:pic>
        <p:nvPicPr>
          <p:cNvPr id="6" name="Picture 5" descr="Public Impact_Horz_V.1a.jpg"/>
          <p:cNvPicPr>
            <a:picLocks noChangeAspect="1"/>
          </p:cNvPicPr>
          <p:nvPr userDrawn="1"/>
        </p:nvPicPr>
        <p:blipFill>
          <a:blip r:embed="rId2" cstate="print"/>
          <a:stretch>
            <a:fillRect/>
          </a:stretch>
        </p:blipFill>
        <p:spPr>
          <a:xfrm>
            <a:off x="0" y="-3810"/>
            <a:ext cx="9067800" cy="6800850"/>
          </a:xfrm>
          <a:prstGeom prst="rect">
            <a:avLst/>
          </a:prstGeom>
        </p:spPr>
      </p:pic>
      <p:sp>
        <p:nvSpPr>
          <p:cNvPr id="9" name="Text Placeholder 10"/>
          <p:cNvSpPr>
            <a:spLocks noGrp="1"/>
          </p:cNvSpPr>
          <p:nvPr>
            <p:ph type="body" sz="quarter" idx="13" hasCustomPrompt="1"/>
          </p:nvPr>
        </p:nvSpPr>
        <p:spPr>
          <a:xfrm>
            <a:off x="152400" y="304800"/>
            <a:ext cx="8001000" cy="533400"/>
          </a:xfrm>
          <a:prstGeom prst="rect">
            <a:avLst/>
          </a:prstGeom>
        </p:spPr>
        <p:txBody>
          <a:bodyPr/>
          <a:lstStyle>
            <a:lvl1pPr>
              <a:buFontTx/>
              <a:buNone/>
              <a:defRPr b="1" baseline="0">
                <a:solidFill>
                  <a:schemeClr val="accent1">
                    <a:lumMod val="7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a:t>
            </a:r>
          </a:p>
        </p:txBody>
      </p:sp>
      <p:sp>
        <p:nvSpPr>
          <p:cNvPr id="10" name="Text Placeholder 10"/>
          <p:cNvSpPr>
            <a:spLocks noGrp="1"/>
          </p:cNvSpPr>
          <p:nvPr>
            <p:ph type="body" sz="quarter" idx="16" hasCustomPrompt="1"/>
          </p:nvPr>
        </p:nvSpPr>
        <p:spPr>
          <a:xfrm>
            <a:off x="228600" y="1066800"/>
            <a:ext cx="8001000" cy="533400"/>
          </a:xfrm>
          <a:prstGeom prst="rect">
            <a:avLst/>
          </a:prstGeom>
        </p:spPr>
        <p:txBody>
          <a:bodyPr>
            <a:normAutofit/>
          </a:bodyPr>
          <a:lstStyle>
            <a:lvl1pPr>
              <a:buFontTx/>
              <a:buNone/>
              <a:defRPr sz="2800" b="1" baseline="0">
                <a:solidFill>
                  <a:schemeClr val="accent1">
                    <a:lumMod val="7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pic>
        <p:nvPicPr>
          <p:cNvPr id="7" name="Picture 2" descr="OC_logo_web-hire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25950" y="150391"/>
            <a:ext cx="2018050" cy="144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sz="3600" b="1">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 2016 Public Impact</a:t>
            </a:r>
          </a:p>
        </p:txBody>
      </p:sp>
    </p:spTree>
    <p:extLst>
      <p:ext uri="{BB962C8B-B14F-4D97-AF65-F5344CB8AC3E}">
        <p14:creationId xmlns:p14="http://schemas.microsoft.com/office/powerpoint/2010/main" val="388465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accent1">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8378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sz="3600" b="1">
                <a:solidFill>
                  <a:schemeClr val="accent1">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p:cNvSpPr>
          <p:nvPr>
            <p:ph type="dt" sz="half" idx="10"/>
          </p:nvPr>
        </p:nvSpPr>
        <p:spPr>
          <a:xfrm>
            <a:off x="152400" y="6492875"/>
            <a:ext cx="2438400" cy="365125"/>
          </a:xfrm>
          <a:prstGeom prst="rect">
            <a:avLst/>
          </a:prstGeom>
        </p:spPr>
        <p:txBody>
          <a:bodyPr anchor="ctr"/>
          <a:lstStyle>
            <a:lvl1pPr>
              <a:defRPr sz="1000"/>
            </a:lvl1pPr>
          </a:lstStyle>
          <a:p>
            <a:r>
              <a:rPr lang="en-US" dirty="0"/>
              <a:t>© 2016 Public Impact</a:t>
            </a:r>
          </a:p>
        </p:txBody>
      </p:sp>
    </p:spTree>
    <p:extLst>
      <p:ext uri="{BB962C8B-B14F-4D97-AF65-F5344CB8AC3E}">
        <p14:creationId xmlns:p14="http://schemas.microsoft.com/office/powerpoint/2010/main" val="331784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prstGeom prst="rect">
            <a:avLst/>
          </a:prstGeom>
        </p:spPr>
        <p:txBody>
          <a:bodyPr/>
          <a:lstStyle>
            <a:lvl1pPr>
              <a:defRPr sz="3600" b="1">
                <a:solidFill>
                  <a:schemeClr val="accent1">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p:cNvSpPr>
          <p:nvPr>
            <p:ph type="dt" sz="half" idx="10"/>
          </p:nvPr>
        </p:nvSpPr>
        <p:spPr>
          <a:xfrm>
            <a:off x="152400" y="6492875"/>
            <a:ext cx="2438400" cy="365125"/>
          </a:xfrm>
          <a:prstGeom prst="rect">
            <a:avLst/>
          </a:prstGeom>
        </p:spPr>
        <p:txBody>
          <a:bodyPr anchor="ctr"/>
          <a:lstStyle>
            <a:lvl1pPr>
              <a:defRPr sz="1000"/>
            </a:lvl1pPr>
          </a:lstStyle>
          <a:p>
            <a:r>
              <a:rPr lang="en-US" dirty="0"/>
              <a:t>© 2016 Public Impact</a:t>
            </a:r>
          </a:p>
        </p:txBody>
      </p:sp>
    </p:spTree>
    <p:extLst>
      <p:ext uri="{BB962C8B-B14F-4D97-AF65-F5344CB8AC3E}">
        <p14:creationId xmlns:p14="http://schemas.microsoft.com/office/powerpoint/2010/main" val="6163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b="1">
                <a:solidFill>
                  <a:schemeClr val="accent1">
                    <a:lumMod val="75000"/>
                  </a:schemeClr>
                </a:solidFill>
              </a:defRPr>
            </a:lvl1pPr>
          </a:lstStyle>
          <a:p>
            <a:r>
              <a:rPr lang="en-US" dirty="0"/>
              <a:t>Click to edit Master title style</a:t>
            </a:r>
          </a:p>
        </p:txBody>
      </p:sp>
      <p:sp>
        <p:nvSpPr>
          <p:cNvPr id="3" name="Date Placeholder 2"/>
          <p:cNvSpPr>
            <a:spLocks noGrp="1"/>
          </p:cNvSpPr>
          <p:nvPr>
            <p:ph type="dt" sz="half" idx="10"/>
          </p:nvPr>
        </p:nvSpPr>
        <p:spPr>
          <a:xfrm>
            <a:off x="152400" y="6492875"/>
            <a:ext cx="2438400" cy="365125"/>
          </a:xfrm>
          <a:prstGeom prst="rect">
            <a:avLst/>
          </a:prstGeom>
        </p:spPr>
        <p:txBody>
          <a:bodyPr anchor="ctr"/>
          <a:lstStyle>
            <a:lvl1pPr>
              <a:defRPr sz="1000"/>
            </a:lvl1pPr>
          </a:lstStyle>
          <a:p>
            <a:r>
              <a:rPr lang="en-US" dirty="0"/>
              <a:t>© 2016 Public Impact</a:t>
            </a:r>
          </a:p>
        </p:txBody>
      </p:sp>
    </p:spTree>
    <p:extLst>
      <p:ext uri="{BB962C8B-B14F-4D97-AF65-F5344CB8AC3E}">
        <p14:creationId xmlns:p14="http://schemas.microsoft.com/office/powerpoint/2010/main" val="304380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152400" y="6492875"/>
            <a:ext cx="2438400" cy="365125"/>
          </a:xfrm>
          <a:prstGeom prst="rect">
            <a:avLst/>
          </a:prstGeom>
        </p:spPr>
        <p:txBody>
          <a:bodyPr anchor="ctr"/>
          <a:lstStyle>
            <a:lvl1pPr>
              <a:defRPr sz="1000"/>
            </a:lvl1pPr>
          </a:lstStyle>
          <a:p>
            <a:r>
              <a:rPr lang="en-US" dirty="0"/>
              <a:t>© 2016 Public Impact</a:t>
            </a:r>
          </a:p>
        </p:txBody>
      </p:sp>
    </p:spTree>
    <p:extLst>
      <p:ext uri="{BB962C8B-B14F-4D97-AF65-F5344CB8AC3E}">
        <p14:creationId xmlns:p14="http://schemas.microsoft.com/office/powerpoint/2010/main" val="201829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a:xfrm>
            <a:off x="152400" y="6492875"/>
            <a:ext cx="2438400" cy="365125"/>
          </a:xfrm>
          <a:prstGeom prst="rect">
            <a:avLst/>
          </a:prstGeom>
        </p:spPr>
        <p:txBody>
          <a:bodyPr anchor="ctr"/>
          <a:lstStyle>
            <a:lvl1pPr>
              <a:defRPr sz="1000"/>
            </a:lvl1pPr>
          </a:lstStyle>
          <a:p>
            <a:r>
              <a:rPr lang="en-US" dirty="0"/>
              <a:t>© 2016 Public Impact</a:t>
            </a:r>
          </a:p>
        </p:txBody>
      </p:sp>
    </p:spTree>
    <p:extLst>
      <p:ext uri="{BB962C8B-B14F-4D97-AF65-F5344CB8AC3E}">
        <p14:creationId xmlns:p14="http://schemas.microsoft.com/office/powerpoint/2010/main" val="289590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accent1">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a:xfrm>
            <a:off x="152400" y="6492875"/>
            <a:ext cx="2438400" cy="365125"/>
          </a:xfrm>
          <a:prstGeom prst="rect">
            <a:avLst/>
          </a:prstGeom>
        </p:spPr>
        <p:txBody>
          <a:bodyPr anchor="ctr"/>
          <a:lstStyle>
            <a:lvl1pPr>
              <a:defRPr sz="1000"/>
            </a:lvl1pPr>
          </a:lstStyle>
          <a:p>
            <a:r>
              <a:rPr lang="en-US" dirty="0"/>
              <a:t>© 2016 Public Impact</a:t>
            </a:r>
          </a:p>
        </p:txBody>
      </p:sp>
    </p:spTree>
    <p:extLst>
      <p:ext uri="{BB962C8B-B14F-4D97-AF65-F5344CB8AC3E}">
        <p14:creationId xmlns:p14="http://schemas.microsoft.com/office/powerpoint/2010/main" val="228284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ublic Impact_Horz_V.1a.jpg"/>
          <p:cNvPicPr>
            <a:picLocks noChangeAspect="1"/>
          </p:cNvPicPr>
          <p:nvPr userDrawn="1"/>
        </p:nvPicPr>
        <p:blipFill>
          <a:blip r:embed="rId14" cstate="print"/>
          <a:srcRect b="88662"/>
          <a:stretch>
            <a:fillRect/>
          </a:stretch>
        </p:blipFill>
        <p:spPr>
          <a:xfrm>
            <a:off x="106680" y="76200"/>
            <a:ext cx="8961120" cy="762000"/>
          </a:xfrm>
          <a:prstGeom prst="rect">
            <a:avLst/>
          </a:prstGeom>
        </p:spPr>
      </p:pic>
      <p:sp>
        <p:nvSpPr>
          <p:cNvPr id="9" name="Rectangle 8"/>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0" name="Footer Placeholder 4"/>
          <p:cNvSpPr txBox="1">
            <a:spLocks/>
          </p:cNvSpPr>
          <p:nvPr userDrawn="1"/>
        </p:nvSpPr>
        <p:spPr>
          <a:xfrm>
            <a:off x="3124200" y="6477000"/>
            <a:ext cx="2895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prstClr val="black"/>
                </a:solidFill>
                <a:latin typeface="Calibri"/>
              </a:rPr>
              <a:t>OpportunityCulture.org</a:t>
            </a:r>
          </a:p>
        </p:txBody>
      </p:sp>
      <p:sp>
        <p:nvSpPr>
          <p:cNvPr id="11" name="Slide Number Placeholder 5"/>
          <p:cNvSpPr txBox="1">
            <a:spLocks/>
          </p:cNvSpPr>
          <p:nvPr userDrawn="1"/>
        </p:nvSpPr>
        <p:spPr>
          <a:xfrm>
            <a:off x="8534400" y="6477000"/>
            <a:ext cx="474234" cy="365125"/>
          </a:xfrm>
          <a:prstGeom prst="rect">
            <a:avLst/>
          </a:prstGeom>
        </p:spPr>
        <p:txBody>
          <a:bodyPr anchor="ct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1886A22-0E8C-411E-A09E-05692142F1D7}" type="slidenum">
              <a:rPr lang="en-US" sz="1000" smtClean="0">
                <a:solidFill>
                  <a:prstClr val="black"/>
                </a:solidFill>
                <a:latin typeface="Calibri"/>
              </a:rPr>
              <a:pPr algn="ctr"/>
              <a:t>‹#›</a:t>
            </a:fld>
            <a:endParaRPr lang="en-US" sz="1000" dirty="0">
              <a:solidFill>
                <a:prstClr val="black"/>
              </a:solidFill>
              <a:latin typeface="Calibri"/>
            </a:endParaRPr>
          </a:p>
        </p:txBody>
      </p:sp>
      <p:pic>
        <p:nvPicPr>
          <p:cNvPr id="2050" name="Picture 2" descr="OC_logo_web-hires.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76200"/>
            <a:ext cx="1272791"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 2016 Public Impact</a:t>
            </a:r>
          </a:p>
        </p:txBody>
      </p:sp>
      <p:pic>
        <p:nvPicPr>
          <p:cNvPr id="12" name="Picture 2"/>
          <p:cNvPicPr>
            <a:picLocks noChangeAspect="1" noChangeArrowheads="1"/>
          </p:cNvPicPr>
          <p:nvPr userDrawn="1"/>
        </p:nvPicPr>
        <p:blipFill>
          <a:blip r:embed="rId16" cstate="print"/>
          <a:srcRect/>
          <a:stretch>
            <a:fillRect/>
          </a:stretch>
        </p:blipFill>
        <p:spPr bwMode="auto">
          <a:xfrm>
            <a:off x="7086600" y="6489651"/>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187398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edutopia.org/blog/differentiated-instruction-myth-too-difficult-john-mccarth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jigsaw.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eachingchannel.org/videos/jigsaw-metho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200" y="209939"/>
            <a:ext cx="7010400" cy="704461"/>
          </a:xfrm>
        </p:spPr>
        <p:txBody>
          <a:bodyPr anchor="ctr">
            <a:noAutofit/>
          </a:bodyPr>
          <a:lstStyle/>
          <a:p>
            <a:r>
              <a:rPr lang="en-US" sz="3600" dirty="0"/>
              <a:t>Reach Associates</a:t>
            </a:r>
            <a:endParaRPr lang="en-US" sz="3600" b="1" dirty="0">
              <a:solidFill>
                <a:schemeClr val="tx2"/>
              </a:solidFill>
            </a:endParaRPr>
          </a:p>
        </p:txBody>
      </p:sp>
      <p:pic>
        <p:nvPicPr>
          <p:cNvPr id="1026" name="Picture 2" descr="OC_logo_web-hi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950" y="150391"/>
            <a:ext cx="2018050" cy="144981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p:cNvSpPr>
            <a:spLocks noGrp="1"/>
          </p:cNvSpPr>
          <p:nvPr>
            <p:ph type="body" sz="quarter" idx="13"/>
          </p:nvPr>
        </p:nvSpPr>
        <p:spPr>
          <a:xfrm>
            <a:off x="76200" y="2514600"/>
            <a:ext cx="8991600" cy="914400"/>
          </a:xfrm>
        </p:spPr>
        <p:txBody>
          <a:bodyPr anchor="ctr">
            <a:noAutofit/>
          </a:bodyPr>
          <a:lstStyle/>
          <a:p>
            <a:r>
              <a:rPr lang="en-US" sz="3600" dirty="0"/>
              <a:t>Supporting Differentiated Instruction </a:t>
            </a:r>
          </a:p>
          <a:p>
            <a:r>
              <a:rPr lang="en-US" sz="3600" dirty="0"/>
              <a:t>in the Classroom</a:t>
            </a:r>
          </a:p>
          <a:p>
            <a:endParaRPr lang="en-US" b="1" dirty="0"/>
          </a:p>
        </p:txBody>
      </p:sp>
    </p:spTree>
    <p:extLst>
      <p:ext uri="{BB962C8B-B14F-4D97-AF65-F5344CB8AC3E}">
        <p14:creationId xmlns:p14="http://schemas.microsoft.com/office/powerpoint/2010/main" val="295122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563562"/>
          </a:xfrm>
        </p:spPr>
        <p:txBody>
          <a:bodyPr/>
          <a:lstStyle/>
          <a:p>
            <a:r>
              <a:rPr lang="en-US" sz="3300" dirty="0"/>
              <a:t>Jigsaw: Supporting Differentiation Strategy </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sp>
        <p:nvSpPr>
          <p:cNvPr id="3" name="Rectangle 2"/>
          <p:cNvSpPr/>
          <p:nvPr/>
        </p:nvSpPr>
        <p:spPr>
          <a:xfrm>
            <a:off x="152400" y="1190685"/>
            <a:ext cx="8839200" cy="4524315"/>
          </a:xfrm>
          <a:prstGeom prst="rect">
            <a:avLst/>
          </a:prstGeom>
        </p:spPr>
        <p:txBody>
          <a:bodyPr wrap="square">
            <a:spAutoFit/>
          </a:bodyPr>
          <a:lstStyle/>
          <a:p>
            <a:r>
              <a:rPr lang="en-US" sz="3200" b="1" dirty="0"/>
              <a:t>STEP 1: </a:t>
            </a:r>
            <a:r>
              <a:rPr lang="en-US" sz="3200" dirty="0"/>
              <a:t>Each person at the table chooses a different   </a:t>
            </a:r>
          </a:p>
          <a:p>
            <a:r>
              <a:rPr lang="en-US" sz="3200" dirty="0"/>
              <a:t>              colored puzzle piece</a:t>
            </a:r>
          </a:p>
          <a:p>
            <a:endParaRPr lang="en-US" sz="1100" dirty="0"/>
          </a:p>
          <a:p>
            <a:r>
              <a:rPr lang="en-US" sz="3200" b="1" dirty="0"/>
              <a:t>STEP 2: </a:t>
            </a:r>
            <a:r>
              <a:rPr lang="en-US" sz="3200" dirty="0"/>
              <a:t>Read the handout and brainstorm examples</a:t>
            </a:r>
          </a:p>
          <a:p>
            <a:endParaRPr lang="en-US" sz="1100" b="1" dirty="0"/>
          </a:p>
          <a:p>
            <a:r>
              <a:rPr lang="en-US" sz="3200" b="1" dirty="0"/>
              <a:t>STEP 3</a:t>
            </a:r>
            <a:r>
              <a:rPr lang="en-US" sz="3200" dirty="0"/>
              <a:t>: Join your puzzle piece group and answer </a:t>
            </a:r>
          </a:p>
          <a:p>
            <a:r>
              <a:rPr lang="en-US" sz="3200" dirty="0"/>
              <a:t>              guiding questions</a:t>
            </a:r>
          </a:p>
          <a:p>
            <a:endParaRPr lang="en-US" sz="1100" b="1" dirty="0"/>
          </a:p>
          <a:p>
            <a:r>
              <a:rPr lang="en-US" sz="3200" b="1" dirty="0"/>
              <a:t>STEP 4: </a:t>
            </a:r>
            <a:r>
              <a:rPr lang="en-US" sz="3200" dirty="0"/>
              <a:t>Return to your home group and share </a:t>
            </a:r>
          </a:p>
          <a:p>
            <a:endParaRPr lang="en-US" sz="1100" b="1" dirty="0"/>
          </a:p>
          <a:p>
            <a:endParaRPr lang="en-US" sz="3200" b="1" dirty="0"/>
          </a:p>
          <a:p>
            <a:endParaRPr lang="en-US" sz="2000" dirty="0"/>
          </a:p>
        </p:txBody>
      </p:sp>
      <p:pic>
        <p:nvPicPr>
          <p:cNvPr id="6" name="Content Placeholder 10" descr="Log in | Sign Up Upload Clipart"/>
          <p:cNvPicPr>
            <a:picLocks noChangeAspect="1"/>
          </p:cNvPicPr>
          <p:nvPr/>
        </p:nvPicPr>
        <p:blipFill rotWithShape="1">
          <a:blip r:embed="rId3" cstate="print">
            <a:extLst>
              <a:ext uri="{28A0092B-C50C-407E-A947-70E740481C1C}">
                <a14:useLocalDpi xmlns:a14="http://schemas.microsoft.com/office/drawing/2010/main" val="0"/>
              </a:ext>
            </a:extLst>
          </a:blip>
          <a:srcRect t="14767" r="20713"/>
          <a:stretch/>
        </p:blipFill>
        <p:spPr>
          <a:xfrm rot="5400000">
            <a:off x="4036489" y="4796424"/>
            <a:ext cx="1604421" cy="1451931"/>
          </a:xfrm>
          <a:prstGeom prst="rect">
            <a:avLst/>
          </a:prstGeom>
        </p:spPr>
      </p:pic>
    </p:spTree>
    <p:extLst>
      <p:ext uri="{BB962C8B-B14F-4D97-AF65-F5344CB8AC3E}">
        <p14:creationId xmlns:p14="http://schemas.microsoft.com/office/powerpoint/2010/main" val="396448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563562"/>
          </a:xfrm>
        </p:spPr>
        <p:txBody>
          <a:bodyPr/>
          <a:lstStyle/>
          <a:p>
            <a:r>
              <a:rPr lang="en-US" sz="3300" dirty="0"/>
              <a:t>Jigsaw: Supporting Differentiation Strategy </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sp>
        <p:nvSpPr>
          <p:cNvPr id="3" name="Rectangle 2"/>
          <p:cNvSpPr/>
          <p:nvPr/>
        </p:nvSpPr>
        <p:spPr>
          <a:xfrm>
            <a:off x="4577963" y="1129768"/>
            <a:ext cx="4311495" cy="3908762"/>
          </a:xfrm>
          <a:prstGeom prst="rect">
            <a:avLst/>
          </a:prstGeom>
        </p:spPr>
        <p:txBody>
          <a:bodyPr wrap="square">
            <a:spAutoFit/>
          </a:bodyPr>
          <a:lstStyle/>
          <a:p>
            <a:r>
              <a:rPr lang="en-US" sz="3600" b="1" dirty="0"/>
              <a:t>STEP 1: </a:t>
            </a:r>
          </a:p>
          <a:p>
            <a:r>
              <a:rPr lang="en-US" sz="3200" dirty="0"/>
              <a:t>Each person at the table choose a different-colored puzzle piece</a:t>
            </a:r>
          </a:p>
          <a:p>
            <a:endParaRPr lang="en-US" sz="3200" dirty="0"/>
          </a:p>
          <a:p>
            <a:r>
              <a:rPr lang="en-US" sz="3200" dirty="0"/>
              <a:t>(1 minute)</a:t>
            </a:r>
          </a:p>
          <a:p>
            <a:endParaRPr lang="en-US" sz="3200" b="1" dirty="0"/>
          </a:p>
          <a:p>
            <a:endParaRPr lang="en-US" sz="2000" dirty="0"/>
          </a:p>
        </p:txBody>
      </p:sp>
      <p:grpSp>
        <p:nvGrpSpPr>
          <p:cNvPr id="17" name="Group 16"/>
          <p:cNvGrpSpPr/>
          <p:nvPr/>
        </p:nvGrpSpPr>
        <p:grpSpPr>
          <a:xfrm>
            <a:off x="359923" y="1129768"/>
            <a:ext cx="4065640" cy="4501646"/>
            <a:chOff x="2362200" y="1672387"/>
            <a:chExt cx="4065640" cy="4501646"/>
          </a:xfrm>
        </p:grpSpPr>
        <p:pic>
          <p:nvPicPr>
            <p:cNvPr id="6" name="Content Placeholder 10" descr="Log in | Sign Up Upload Clipart"/>
            <p:cNvPicPr>
              <a:picLocks noChangeAspect="1"/>
            </p:cNvPicPr>
            <p:nvPr/>
          </p:nvPicPr>
          <p:blipFill rotWithShape="1">
            <a:blip r:embed="rId3" cstate="print">
              <a:extLst>
                <a:ext uri="{28A0092B-C50C-407E-A947-70E740481C1C}">
                  <a14:useLocalDpi xmlns:a14="http://schemas.microsoft.com/office/drawing/2010/main" val="0"/>
                </a:ext>
              </a:extLst>
            </a:blip>
            <a:srcRect t="14767" r="20713"/>
            <a:stretch/>
          </p:blipFill>
          <p:spPr>
            <a:xfrm rot="5400000">
              <a:off x="2148701" y="1894895"/>
              <a:ext cx="4492637" cy="4065640"/>
            </a:xfrm>
            <a:prstGeom prst="rect">
              <a:avLst/>
            </a:prstGeom>
          </p:spPr>
        </p:pic>
        <p:sp>
          <p:nvSpPr>
            <p:cNvPr id="12" name="TextBox 11"/>
            <p:cNvSpPr txBox="1"/>
            <p:nvPr/>
          </p:nvSpPr>
          <p:spPr>
            <a:xfrm>
              <a:off x="2514600" y="2203085"/>
              <a:ext cx="1412374" cy="369332"/>
            </a:xfrm>
            <a:prstGeom prst="rect">
              <a:avLst/>
            </a:prstGeom>
            <a:noFill/>
          </p:spPr>
          <p:txBody>
            <a:bodyPr wrap="none" rtlCol="0">
              <a:spAutoFit/>
            </a:bodyPr>
            <a:lstStyle/>
            <a:p>
              <a:r>
                <a:rPr lang="en-US" b="1" dirty="0">
                  <a:solidFill>
                    <a:schemeClr val="bg1"/>
                  </a:solidFill>
                </a:rPr>
                <a:t>Environment</a:t>
              </a:r>
            </a:p>
          </p:txBody>
        </p:sp>
        <p:sp>
          <p:nvSpPr>
            <p:cNvPr id="13" name="TextBox 12"/>
            <p:cNvSpPr txBox="1"/>
            <p:nvPr/>
          </p:nvSpPr>
          <p:spPr>
            <a:xfrm>
              <a:off x="4387762" y="3628265"/>
              <a:ext cx="923201" cy="369332"/>
            </a:xfrm>
            <a:prstGeom prst="rect">
              <a:avLst/>
            </a:prstGeom>
            <a:noFill/>
          </p:spPr>
          <p:txBody>
            <a:bodyPr wrap="none" rtlCol="0">
              <a:spAutoFit/>
            </a:bodyPr>
            <a:lstStyle/>
            <a:p>
              <a:r>
                <a:rPr lang="en-US" b="1" dirty="0">
                  <a:solidFill>
                    <a:schemeClr val="bg1"/>
                  </a:solidFill>
                </a:rPr>
                <a:t>Interest</a:t>
              </a:r>
            </a:p>
          </p:txBody>
        </p:sp>
        <p:sp>
          <p:nvSpPr>
            <p:cNvPr id="14" name="TextBox 13"/>
            <p:cNvSpPr txBox="1"/>
            <p:nvPr/>
          </p:nvSpPr>
          <p:spPr>
            <a:xfrm>
              <a:off x="4387762" y="1672387"/>
              <a:ext cx="1091474" cy="646331"/>
            </a:xfrm>
            <a:prstGeom prst="rect">
              <a:avLst/>
            </a:prstGeom>
            <a:noFill/>
          </p:spPr>
          <p:txBody>
            <a:bodyPr wrap="square" rtlCol="0">
              <a:spAutoFit/>
            </a:bodyPr>
            <a:lstStyle/>
            <a:p>
              <a:r>
                <a:rPr lang="en-US" b="1" dirty="0">
                  <a:solidFill>
                    <a:schemeClr val="bg1"/>
                  </a:solidFill>
                </a:rPr>
                <a:t>Learning Profiles</a:t>
              </a:r>
            </a:p>
          </p:txBody>
        </p:sp>
        <p:sp>
          <p:nvSpPr>
            <p:cNvPr id="15" name="TextBox 14"/>
            <p:cNvSpPr txBox="1"/>
            <p:nvPr/>
          </p:nvSpPr>
          <p:spPr>
            <a:xfrm>
              <a:off x="2536371" y="4521516"/>
              <a:ext cx="1141466" cy="369332"/>
            </a:xfrm>
            <a:prstGeom prst="rect">
              <a:avLst/>
            </a:prstGeom>
            <a:noFill/>
          </p:spPr>
          <p:txBody>
            <a:bodyPr wrap="none" rtlCol="0">
              <a:spAutoFit/>
            </a:bodyPr>
            <a:lstStyle/>
            <a:p>
              <a:r>
                <a:rPr lang="en-US" b="1" dirty="0">
                  <a:solidFill>
                    <a:schemeClr val="bg1"/>
                  </a:solidFill>
                </a:rPr>
                <a:t>Readiness</a:t>
              </a:r>
            </a:p>
          </p:txBody>
        </p:sp>
      </p:grpSp>
    </p:spTree>
    <p:extLst>
      <p:ext uri="{BB962C8B-B14F-4D97-AF65-F5344CB8AC3E}">
        <p14:creationId xmlns:p14="http://schemas.microsoft.com/office/powerpoint/2010/main" val="392176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563562"/>
          </a:xfrm>
        </p:spPr>
        <p:txBody>
          <a:bodyPr/>
          <a:lstStyle/>
          <a:p>
            <a:r>
              <a:rPr lang="en-US" sz="3300" dirty="0"/>
              <a:t>Jigsaw: Supporting Differentiation Strategy </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sp>
        <p:nvSpPr>
          <p:cNvPr id="5" name="Rectangle 4"/>
          <p:cNvSpPr/>
          <p:nvPr/>
        </p:nvSpPr>
        <p:spPr>
          <a:xfrm>
            <a:off x="4804324" y="1414714"/>
            <a:ext cx="4114800" cy="2777683"/>
          </a:xfrm>
          <a:prstGeom prst="rect">
            <a:avLst/>
          </a:prstGeom>
        </p:spPr>
        <p:txBody>
          <a:bodyPr wrap="square">
            <a:spAutoFit/>
          </a:bodyPr>
          <a:lstStyle/>
          <a:p>
            <a:r>
              <a:rPr lang="en-US" sz="3600" b="1" dirty="0"/>
              <a:t>STEP 2</a:t>
            </a:r>
            <a:r>
              <a:rPr lang="en-US" sz="3600" dirty="0"/>
              <a:t>: </a:t>
            </a:r>
          </a:p>
          <a:p>
            <a:r>
              <a:rPr lang="en-US" sz="3200" dirty="0"/>
              <a:t>Read the handout and brainstorm examples</a:t>
            </a:r>
          </a:p>
          <a:p>
            <a:endParaRPr lang="en-US" sz="3200" dirty="0"/>
          </a:p>
          <a:p>
            <a:r>
              <a:rPr lang="en-US" sz="3200" dirty="0"/>
              <a:t>(10 min)</a:t>
            </a:r>
            <a:endParaRPr lang="en-US" sz="3200" b="1" dirty="0"/>
          </a:p>
          <a:p>
            <a:endParaRPr lang="en-US" sz="1050" b="1" dirty="0"/>
          </a:p>
        </p:txBody>
      </p:sp>
      <p:grpSp>
        <p:nvGrpSpPr>
          <p:cNvPr id="7" name="Group 6"/>
          <p:cNvGrpSpPr/>
          <p:nvPr/>
        </p:nvGrpSpPr>
        <p:grpSpPr>
          <a:xfrm>
            <a:off x="557980" y="1414714"/>
            <a:ext cx="4065640" cy="4501646"/>
            <a:chOff x="2362200" y="1672387"/>
            <a:chExt cx="4065640" cy="4501646"/>
          </a:xfrm>
        </p:grpSpPr>
        <p:pic>
          <p:nvPicPr>
            <p:cNvPr id="8" name="Content Placeholder 10" descr="Log in | Sign Up Upload Clipart"/>
            <p:cNvPicPr>
              <a:picLocks noChangeAspect="1"/>
            </p:cNvPicPr>
            <p:nvPr/>
          </p:nvPicPr>
          <p:blipFill rotWithShape="1">
            <a:blip r:embed="rId3" cstate="print">
              <a:extLst>
                <a:ext uri="{28A0092B-C50C-407E-A947-70E740481C1C}">
                  <a14:useLocalDpi xmlns:a14="http://schemas.microsoft.com/office/drawing/2010/main" val="0"/>
                </a:ext>
              </a:extLst>
            </a:blip>
            <a:srcRect t="14767" r="20713"/>
            <a:stretch/>
          </p:blipFill>
          <p:spPr>
            <a:xfrm rot="5400000">
              <a:off x="2148701" y="1894895"/>
              <a:ext cx="4492637" cy="4065640"/>
            </a:xfrm>
            <a:prstGeom prst="rect">
              <a:avLst/>
            </a:prstGeom>
          </p:spPr>
        </p:pic>
        <p:sp>
          <p:nvSpPr>
            <p:cNvPr id="9" name="TextBox 8"/>
            <p:cNvSpPr txBox="1"/>
            <p:nvPr/>
          </p:nvSpPr>
          <p:spPr>
            <a:xfrm>
              <a:off x="2514600" y="2203085"/>
              <a:ext cx="1412374" cy="369332"/>
            </a:xfrm>
            <a:prstGeom prst="rect">
              <a:avLst/>
            </a:prstGeom>
            <a:noFill/>
          </p:spPr>
          <p:txBody>
            <a:bodyPr wrap="none" rtlCol="0">
              <a:spAutoFit/>
            </a:bodyPr>
            <a:lstStyle/>
            <a:p>
              <a:r>
                <a:rPr lang="en-US" b="1" dirty="0">
                  <a:solidFill>
                    <a:schemeClr val="bg1"/>
                  </a:solidFill>
                </a:rPr>
                <a:t>Environment</a:t>
              </a:r>
            </a:p>
          </p:txBody>
        </p:sp>
        <p:sp>
          <p:nvSpPr>
            <p:cNvPr id="10" name="TextBox 9"/>
            <p:cNvSpPr txBox="1"/>
            <p:nvPr/>
          </p:nvSpPr>
          <p:spPr>
            <a:xfrm>
              <a:off x="4387762" y="3628265"/>
              <a:ext cx="923201" cy="369332"/>
            </a:xfrm>
            <a:prstGeom prst="rect">
              <a:avLst/>
            </a:prstGeom>
            <a:noFill/>
          </p:spPr>
          <p:txBody>
            <a:bodyPr wrap="none" rtlCol="0">
              <a:spAutoFit/>
            </a:bodyPr>
            <a:lstStyle/>
            <a:p>
              <a:r>
                <a:rPr lang="en-US" b="1" dirty="0">
                  <a:solidFill>
                    <a:schemeClr val="bg1"/>
                  </a:solidFill>
                </a:rPr>
                <a:t>Interest</a:t>
              </a:r>
            </a:p>
          </p:txBody>
        </p:sp>
        <p:sp>
          <p:nvSpPr>
            <p:cNvPr id="11" name="TextBox 10"/>
            <p:cNvSpPr txBox="1"/>
            <p:nvPr/>
          </p:nvSpPr>
          <p:spPr>
            <a:xfrm>
              <a:off x="4387762" y="1672387"/>
              <a:ext cx="1091474" cy="646331"/>
            </a:xfrm>
            <a:prstGeom prst="rect">
              <a:avLst/>
            </a:prstGeom>
            <a:noFill/>
          </p:spPr>
          <p:txBody>
            <a:bodyPr wrap="square" rtlCol="0">
              <a:spAutoFit/>
            </a:bodyPr>
            <a:lstStyle/>
            <a:p>
              <a:r>
                <a:rPr lang="en-US" b="1" dirty="0">
                  <a:solidFill>
                    <a:schemeClr val="bg1"/>
                  </a:solidFill>
                </a:rPr>
                <a:t>Learning Profiles</a:t>
              </a:r>
            </a:p>
          </p:txBody>
        </p:sp>
        <p:sp>
          <p:nvSpPr>
            <p:cNvPr id="12" name="TextBox 11"/>
            <p:cNvSpPr txBox="1"/>
            <p:nvPr/>
          </p:nvSpPr>
          <p:spPr>
            <a:xfrm>
              <a:off x="2536371" y="4521516"/>
              <a:ext cx="1141466" cy="369332"/>
            </a:xfrm>
            <a:prstGeom prst="rect">
              <a:avLst/>
            </a:prstGeom>
            <a:noFill/>
          </p:spPr>
          <p:txBody>
            <a:bodyPr wrap="none" rtlCol="0">
              <a:spAutoFit/>
            </a:bodyPr>
            <a:lstStyle/>
            <a:p>
              <a:r>
                <a:rPr lang="en-US" b="1" dirty="0">
                  <a:solidFill>
                    <a:schemeClr val="bg1"/>
                  </a:solidFill>
                </a:rPr>
                <a:t>Readiness</a:t>
              </a:r>
            </a:p>
          </p:txBody>
        </p:sp>
      </p:grpSp>
    </p:spTree>
    <p:extLst>
      <p:ext uri="{BB962C8B-B14F-4D97-AF65-F5344CB8AC3E}">
        <p14:creationId xmlns:p14="http://schemas.microsoft.com/office/powerpoint/2010/main" val="74178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0914"/>
            <a:ext cx="7924800" cy="563562"/>
          </a:xfrm>
        </p:spPr>
        <p:txBody>
          <a:bodyPr/>
          <a:lstStyle/>
          <a:p>
            <a:r>
              <a:rPr lang="en-US" dirty="0"/>
              <a:t>What to Consider When Differentiating Instruction?</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graphicFrame>
        <p:nvGraphicFramePr>
          <p:cNvPr id="5" name="Table 4"/>
          <p:cNvGraphicFramePr>
            <a:graphicFrameLocks noGrp="1"/>
          </p:cNvGraphicFramePr>
          <p:nvPr>
            <p:extLst>
              <p:ext uri="{D42A27DB-BD31-4B8C-83A1-F6EECF244321}">
                <p14:modId xmlns:p14="http://schemas.microsoft.com/office/powerpoint/2010/main" val="189783418"/>
              </p:ext>
            </p:extLst>
          </p:nvPr>
        </p:nvGraphicFramePr>
        <p:xfrm>
          <a:off x="3024874" y="1709951"/>
          <a:ext cx="5692646" cy="3673122"/>
        </p:xfrm>
        <a:graphic>
          <a:graphicData uri="http://schemas.openxmlformats.org/drawingml/2006/table">
            <a:tbl>
              <a:tblPr firstRow="1" bandRow="1">
                <a:tableStyleId>{5C22544A-7EE6-4342-B048-85BDC9FD1C3A}</a:tableStyleId>
              </a:tblPr>
              <a:tblGrid>
                <a:gridCol w="2846323">
                  <a:extLst>
                    <a:ext uri="{9D8B030D-6E8A-4147-A177-3AD203B41FA5}">
                      <a16:colId xmlns:a16="http://schemas.microsoft.com/office/drawing/2014/main" val="245147012"/>
                    </a:ext>
                  </a:extLst>
                </a:gridCol>
                <a:gridCol w="2846323">
                  <a:extLst>
                    <a:ext uri="{9D8B030D-6E8A-4147-A177-3AD203B41FA5}">
                      <a16:colId xmlns:a16="http://schemas.microsoft.com/office/drawing/2014/main" val="4077580233"/>
                    </a:ext>
                  </a:extLst>
                </a:gridCol>
              </a:tblGrid>
              <a:tr h="5336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Overview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Examples</a:t>
                      </a:r>
                      <a:endParaRPr lang="en-US" sz="1600" b="1" dirty="0"/>
                    </a:p>
                  </a:txBody>
                  <a:tcPr/>
                </a:tc>
                <a:extLst>
                  <a:ext uri="{0D108BD9-81ED-4DB2-BD59-A6C34878D82A}">
                    <a16:rowId xmlns:a16="http://schemas.microsoft.com/office/drawing/2014/main" val="2894363089"/>
                  </a:ext>
                </a:extLst>
              </a:tr>
              <a:tr h="2498254">
                <a:tc>
                  <a:txBody>
                    <a:bodyPr/>
                    <a:lstStyle/>
                    <a:p>
                      <a:r>
                        <a:rPr lang="en-US" sz="2000" dirty="0"/>
                        <a:t>Students’ comfort in the classroom’s physical environment</a:t>
                      </a:r>
                    </a:p>
                  </a:txBody>
                  <a:tcPr/>
                </a:tc>
                <a:tc>
                  <a:txBody>
                    <a:bodyPr/>
                    <a:lstStyle/>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txBody>
                  <a:tcPr/>
                </a:tc>
                <a:extLst>
                  <a:ext uri="{0D108BD9-81ED-4DB2-BD59-A6C34878D82A}">
                    <a16:rowId xmlns:a16="http://schemas.microsoft.com/office/drawing/2014/main" val="3621730765"/>
                  </a:ext>
                </a:extLst>
              </a:tr>
            </a:tbl>
          </a:graphicData>
        </a:graphic>
      </p:graphicFrame>
      <p:grpSp>
        <p:nvGrpSpPr>
          <p:cNvPr id="10" name="Group 9"/>
          <p:cNvGrpSpPr/>
          <p:nvPr/>
        </p:nvGrpSpPr>
        <p:grpSpPr>
          <a:xfrm>
            <a:off x="405502" y="1203154"/>
            <a:ext cx="1906753" cy="2484993"/>
            <a:chOff x="2362200" y="1681398"/>
            <a:chExt cx="2383277" cy="3209450"/>
          </a:xfrm>
        </p:grpSpPr>
        <p:pic>
          <p:nvPicPr>
            <p:cNvPr id="11" name="Content Placeholder 10" descr="Log in | Sign Up Upload Clipart"/>
            <p:cNvPicPr>
              <a:picLocks noChangeAspect="1"/>
            </p:cNvPicPr>
            <p:nvPr/>
          </p:nvPicPr>
          <p:blipFill rotWithShape="1">
            <a:blip r:embed="rId3" cstate="print">
              <a:extLst>
                <a:ext uri="{28A0092B-C50C-407E-A947-70E740481C1C}">
                  <a14:useLocalDpi xmlns:a14="http://schemas.microsoft.com/office/drawing/2010/main" val="0"/>
                </a:ext>
              </a:extLst>
            </a:blip>
            <a:srcRect t="50036" r="53615"/>
            <a:stretch/>
          </p:blipFill>
          <p:spPr>
            <a:xfrm rot="5400000">
              <a:off x="2239692" y="1803906"/>
              <a:ext cx="2628293" cy="2383277"/>
            </a:xfrm>
            <a:prstGeom prst="rect">
              <a:avLst/>
            </a:prstGeom>
          </p:spPr>
        </p:pic>
        <p:sp>
          <p:nvSpPr>
            <p:cNvPr id="12" name="TextBox 11"/>
            <p:cNvSpPr txBox="1"/>
            <p:nvPr/>
          </p:nvSpPr>
          <p:spPr>
            <a:xfrm>
              <a:off x="2391186" y="2335943"/>
              <a:ext cx="1688139" cy="409898"/>
            </a:xfrm>
            <a:prstGeom prst="rect">
              <a:avLst/>
            </a:prstGeom>
            <a:noFill/>
          </p:spPr>
          <p:txBody>
            <a:bodyPr wrap="none" rtlCol="0">
              <a:spAutoFit/>
            </a:bodyPr>
            <a:lstStyle/>
            <a:p>
              <a:r>
                <a:rPr lang="en-US" sz="2000" b="1" dirty="0">
                  <a:solidFill>
                    <a:schemeClr val="bg1"/>
                  </a:solidFill>
                </a:rPr>
                <a:t>Environment</a:t>
              </a:r>
            </a:p>
          </p:txBody>
        </p:sp>
        <p:sp>
          <p:nvSpPr>
            <p:cNvPr id="15" name="TextBox 14"/>
            <p:cNvSpPr txBox="1"/>
            <p:nvPr/>
          </p:nvSpPr>
          <p:spPr>
            <a:xfrm>
              <a:off x="2536371" y="4521516"/>
              <a:ext cx="1141466" cy="369332"/>
            </a:xfrm>
            <a:prstGeom prst="rect">
              <a:avLst/>
            </a:prstGeom>
            <a:noFill/>
          </p:spPr>
          <p:txBody>
            <a:bodyPr wrap="none" rtlCol="0">
              <a:spAutoFit/>
            </a:bodyPr>
            <a:lstStyle/>
            <a:p>
              <a:r>
                <a:rPr lang="en-US" b="1" dirty="0">
                  <a:solidFill>
                    <a:schemeClr val="bg1"/>
                  </a:solidFill>
                </a:rPr>
                <a:t>Readiness</a:t>
              </a:r>
            </a:p>
          </p:txBody>
        </p:sp>
      </p:grpSp>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r="78541" b="49248"/>
          <a:stretch/>
        </p:blipFill>
        <p:spPr>
          <a:xfrm>
            <a:off x="1879741" y="4652144"/>
            <a:ext cx="711059" cy="1846593"/>
          </a:xfrm>
          <a:prstGeom prst="rect">
            <a:avLst/>
          </a:prstGeom>
        </p:spPr>
      </p:pic>
      <p:sp>
        <p:nvSpPr>
          <p:cNvPr id="21" name="Oval Callout 20"/>
          <p:cNvSpPr/>
          <p:nvPr/>
        </p:nvSpPr>
        <p:spPr>
          <a:xfrm rot="17937887">
            <a:off x="202583" y="3953829"/>
            <a:ext cx="1886899" cy="1621491"/>
          </a:xfrm>
          <a:prstGeom prst="wedgeEllipseCallout">
            <a:avLst/>
          </a:prstGeom>
          <a:noFill/>
          <a:ln>
            <a:solidFill>
              <a:srgbClr val="F92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2429" y="4019784"/>
            <a:ext cx="1227185" cy="1631216"/>
          </a:xfrm>
          <a:prstGeom prst="rect">
            <a:avLst/>
          </a:prstGeom>
          <a:noFill/>
        </p:spPr>
        <p:txBody>
          <a:bodyPr wrap="square" rtlCol="0">
            <a:spAutoFit/>
          </a:bodyPr>
          <a:lstStyle/>
          <a:p>
            <a:r>
              <a:rPr lang="en-US" dirty="0"/>
              <a:t>“</a:t>
            </a:r>
            <a:r>
              <a:rPr lang="en-US" sz="1600" dirty="0"/>
              <a:t>Lying on the carpet during reading helps me relax</a:t>
            </a:r>
            <a:r>
              <a:rPr lang="en-US" dirty="0"/>
              <a:t>.”</a:t>
            </a:r>
          </a:p>
        </p:txBody>
      </p:sp>
    </p:spTree>
    <p:extLst>
      <p:ext uri="{BB962C8B-B14F-4D97-AF65-F5344CB8AC3E}">
        <p14:creationId xmlns:p14="http://schemas.microsoft.com/office/powerpoint/2010/main" val="3215939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0914"/>
            <a:ext cx="7924800" cy="563562"/>
          </a:xfrm>
        </p:spPr>
        <p:txBody>
          <a:bodyPr/>
          <a:lstStyle/>
          <a:p>
            <a:r>
              <a:rPr lang="en-US" dirty="0"/>
              <a:t>What to Consider When Differentiating Instruction?</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8338" r="78541"/>
          <a:stretch/>
        </p:blipFill>
        <p:spPr>
          <a:xfrm>
            <a:off x="2193102" y="4658806"/>
            <a:ext cx="685800" cy="1812967"/>
          </a:xfrm>
          <a:prstGeom prst="rect">
            <a:avLst/>
          </a:prstGeom>
        </p:spPr>
      </p:pic>
      <p:sp>
        <p:nvSpPr>
          <p:cNvPr id="6" name="Oval Callout 5"/>
          <p:cNvSpPr/>
          <p:nvPr/>
        </p:nvSpPr>
        <p:spPr>
          <a:xfrm rot="17937887">
            <a:off x="256883" y="3362621"/>
            <a:ext cx="1798334" cy="1894962"/>
          </a:xfrm>
          <a:prstGeom prst="wedgeEllipseCallou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45755732"/>
              </p:ext>
            </p:extLst>
          </p:nvPr>
        </p:nvGraphicFramePr>
        <p:xfrm>
          <a:off x="3035912" y="1600201"/>
          <a:ext cx="5727088" cy="3948151"/>
        </p:xfrm>
        <a:graphic>
          <a:graphicData uri="http://schemas.openxmlformats.org/drawingml/2006/table">
            <a:tbl>
              <a:tblPr firstRow="1" bandRow="1">
                <a:tableStyleId>{5C22544A-7EE6-4342-B048-85BDC9FD1C3A}</a:tableStyleId>
              </a:tblPr>
              <a:tblGrid>
                <a:gridCol w="2863544">
                  <a:extLst>
                    <a:ext uri="{9D8B030D-6E8A-4147-A177-3AD203B41FA5}">
                      <a16:colId xmlns:a16="http://schemas.microsoft.com/office/drawing/2014/main" val="245147012"/>
                    </a:ext>
                  </a:extLst>
                </a:gridCol>
                <a:gridCol w="2863544">
                  <a:extLst>
                    <a:ext uri="{9D8B030D-6E8A-4147-A177-3AD203B41FA5}">
                      <a16:colId xmlns:a16="http://schemas.microsoft.com/office/drawing/2014/main" val="4077580233"/>
                    </a:ext>
                  </a:extLst>
                </a:gridCol>
              </a:tblGrid>
              <a:tr h="453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Overview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Examples</a:t>
                      </a:r>
                      <a:endParaRPr lang="en-US" sz="1600" b="1" dirty="0"/>
                    </a:p>
                  </a:txBody>
                  <a:tcPr/>
                </a:tc>
                <a:extLst>
                  <a:ext uri="{0D108BD9-81ED-4DB2-BD59-A6C34878D82A}">
                    <a16:rowId xmlns:a16="http://schemas.microsoft.com/office/drawing/2014/main" val="2894363089"/>
                  </a:ext>
                </a:extLst>
              </a:tr>
              <a:tr h="1181596">
                <a:tc>
                  <a:txBody>
                    <a:bodyPr/>
                    <a:lstStyle/>
                    <a:p>
                      <a:r>
                        <a:rPr lang="en-US" sz="2000" dirty="0"/>
                        <a:t>Students’ perceptions of themselves and the curriculum   </a:t>
                      </a:r>
                    </a:p>
                  </a:txBody>
                  <a:tcPr/>
                </a:tc>
                <a:tc>
                  <a:txBody>
                    <a:bodyPr/>
                    <a:lstStyle/>
                    <a:p>
                      <a:pPr marL="342900" indent="-342900">
                        <a:buFont typeface="Arial" panose="020B0604020202020204" pitchFamily="34" charset="0"/>
                        <a:buChar char="•"/>
                      </a:pPr>
                      <a:endParaRPr lang="en-US" sz="2000" dirty="0"/>
                    </a:p>
                  </a:txBody>
                  <a:tcPr/>
                </a:tc>
                <a:extLst>
                  <a:ext uri="{0D108BD9-81ED-4DB2-BD59-A6C34878D82A}">
                    <a16:rowId xmlns:a16="http://schemas.microsoft.com/office/drawing/2014/main" val="3941692871"/>
                  </a:ext>
                </a:extLst>
              </a:tr>
              <a:tr h="1127759">
                <a:tc>
                  <a:txBody>
                    <a:bodyPr/>
                    <a:lstStyle/>
                    <a:p>
                      <a:r>
                        <a:rPr lang="en-US" sz="2000" dirty="0"/>
                        <a:t>Students’</a:t>
                      </a:r>
                      <a:r>
                        <a:rPr lang="en-US" sz="2000" baseline="0" dirty="0"/>
                        <a:t> physical state</a:t>
                      </a:r>
                      <a:endParaRPr lang="en-US" sz="2000" dirty="0"/>
                    </a:p>
                  </a:txBody>
                  <a:tcPr/>
                </a:tc>
                <a:tc>
                  <a:txBody>
                    <a:bodyPr/>
                    <a:lstStyle/>
                    <a:p>
                      <a:pPr marL="342900" indent="-342900">
                        <a:buFont typeface="Arial" panose="020B0604020202020204" pitchFamily="34" charset="0"/>
                        <a:buChar char="•"/>
                      </a:pPr>
                      <a:endParaRPr lang="en-US" sz="2000" dirty="0"/>
                    </a:p>
                  </a:txBody>
                  <a:tcPr/>
                </a:tc>
                <a:extLst>
                  <a:ext uri="{0D108BD9-81ED-4DB2-BD59-A6C34878D82A}">
                    <a16:rowId xmlns:a16="http://schemas.microsoft.com/office/drawing/2014/main" val="1888225306"/>
                  </a:ext>
                </a:extLst>
              </a:tr>
              <a:tr h="1181596">
                <a:tc>
                  <a:txBody>
                    <a:bodyPr/>
                    <a:lstStyle/>
                    <a:p>
                      <a:r>
                        <a:rPr lang="en-US" sz="2000" dirty="0"/>
                        <a:t>Students’ academic readiness </a:t>
                      </a:r>
                    </a:p>
                  </a:txBody>
                  <a:tcPr/>
                </a:tc>
                <a:tc>
                  <a:txBody>
                    <a:bodyPr/>
                    <a:lstStyle/>
                    <a:p>
                      <a:pPr marL="342900" indent="-342900">
                        <a:buFont typeface="Arial" panose="020B0604020202020204" pitchFamily="34" charset="0"/>
                        <a:buChar char="•"/>
                      </a:pPr>
                      <a:endParaRPr lang="en-US" sz="2000" dirty="0"/>
                    </a:p>
                  </a:txBody>
                  <a:tcPr/>
                </a:tc>
                <a:extLst>
                  <a:ext uri="{0D108BD9-81ED-4DB2-BD59-A6C34878D82A}">
                    <a16:rowId xmlns:a16="http://schemas.microsoft.com/office/drawing/2014/main" val="2068374119"/>
                  </a:ext>
                </a:extLst>
              </a:tr>
            </a:tbl>
          </a:graphicData>
        </a:graphic>
      </p:graphicFrame>
      <p:sp>
        <p:nvSpPr>
          <p:cNvPr id="10" name="TextBox 9"/>
          <p:cNvSpPr txBox="1"/>
          <p:nvPr/>
        </p:nvSpPr>
        <p:spPr>
          <a:xfrm>
            <a:off x="351183" y="3690516"/>
            <a:ext cx="1609736" cy="1107996"/>
          </a:xfrm>
          <a:prstGeom prst="rect">
            <a:avLst/>
          </a:prstGeom>
          <a:noFill/>
        </p:spPr>
        <p:txBody>
          <a:bodyPr wrap="square" rtlCol="0">
            <a:spAutoFit/>
          </a:bodyPr>
          <a:lstStyle/>
          <a:p>
            <a:r>
              <a:rPr lang="en-US" sz="1600" dirty="0"/>
              <a:t>“I feel supported when Ms. Kay helps me with math by myself</a:t>
            </a:r>
            <a:r>
              <a:rPr lang="en-US" dirty="0"/>
              <a:t>.”</a:t>
            </a:r>
          </a:p>
        </p:txBody>
      </p:sp>
      <p:grpSp>
        <p:nvGrpSpPr>
          <p:cNvPr id="11" name="Group 10"/>
          <p:cNvGrpSpPr/>
          <p:nvPr/>
        </p:nvGrpSpPr>
        <p:grpSpPr>
          <a:xfrm>
            <a:off x="443570" y="1242008"/>
            <a:ext cx="1931369" cy="2057501"/>
            <a:chOff x="2460290" y="3605941"/>
            <a:chExt cx="1931369" cy="2057501"/>
          </a:xfrm>
        </p:grpSpPr>
        <p:pic>
          <p:nvPicPr>
            <p:cNvPr id="12" name="Content Placeholder 10" descr="Log in | Sign Up Upload Clipart"/>
            <p:cNvPicPr>
              <a:picLocks noChangeAspect="1"/>
            </p:cNvPicPr>
            <p:nvPr/>
          </p:nvPicPr>
          <p:blipFill rotWithShape="1">
            <a:blip r:embed="rId4" cstate="print">
              <a:extLst>
                <a:ext uri="{28A0092B-C50C-407E-A947-70E740481C1C}">
                  <a14:useLocalDpi xmlns:a14="http://schemas.microsoft.com/office/drawing/2010/main" val="0"/>
                </a:ext>
              </a:extLst>
            </a:blip>
            <a:srcRect l="32700" t="48052" r="20713" b="-1"/>
            <a:stretch/>
          </p:blipFill>
          <p:spPr>
            <a:xfrm rot="5400000">
              <a:off x="2397224" y="3669007"/>
              <a:ext cx="2057501" cy="1931369"/>
            </a:xfrm>
            <a:prstGeom prst="rect">
              <a:avLst/>
            </a:prstGeom>
          </p:spPr>
        </p:pic>
        <p:sp>
          <p:nvSpPr>
            <p:cNvPr id="16" name="TextBox 15"/>
            <p:cNvSpPr txBox="1"/>
            <p:nvPr/>
          </p:nvSpPr>
          <p:spPr>
            <a:xfrm>
              <a:off x="2507974" y="4291932"/>
              <a:ext cx="1254895" cy="400110"/>
            </a:xfrm>
            <a:prstGeom prst="rect">
              <a:avLst/>
            </a:prstGeom>
            <a:noFill/>
          </p:spPr>
          <p:txBody>
            <a:bodyPr wrap="none" rtlCol="0">
              <a:spAutoFit/>
            </a:bodyPr>
            <a:lstStyle/>
            <a:p>
              <a:r>
                <a:rPr lang="en-US" sz="2000" b="1" dirty="0">
                  <a:solidFill>
                    <a:schemeClr val="bg1"/>
                  </a:solidFill>
                </a:rPr>
                <a:t>Readiness</a:t>
              </a:r>
            </a:p>
          </p:txBody>
        </p:sp>
      </p:grpSp>
      <p:graphicFrame>
        <p:nvGraphicFramePr>
          <p:cNvPr id="17" name="Table 16"/>
          <p:cNvGraphicFramePr>
            <a:graphicFrameLocks noGrp="1"/>
          </p:cNvGraphicFramePr>
          <p:nvPr>
            <p:extLst>
              <p:ext uri="{D42A27DB-BD31-4B8C-83A1-F6EECF244321}">
                <p14:modId xmlns:p14="http://schemas.microsoft.com/office/powerpoint/2010/main" val="2468303037"/>
              </p:ext>
            </p:extLst>
          </p:nvPr>
        </p:nvGraphicFramePr>
        <p:xfrm>
          <a:off x="3048000" y="1590920"/>
          <a:ext cx="5727088" cy="3948151"/>
        </p:xfrm>
        <a:graphic>
          <a:graphicData uri="http://schemas.openxmlformats.org/drawingml/2006/table">
            <a:tbl>
              <a:tblPr firstRow="1" bandRow="1">
                <a:tableStyleId>{5C22544A-7EE6-4342-B048-85BDC9FD1C3A}</a:tableStyleId>
              </a:tblPr>
              <a:tblGrid>
                <a:gridCol w="2863544">
                  <a:extLst>
                    <a:ext uri="{9D8B030D-6E8A-4147-A177-3AD203B41FA5}">
                      <a16:colId xmlns:a16="http://schemas.microsoft.com/office/drawing/2014/main" val="245147012"/>
                    </a:ext>
                  </a:extLst>
                </a:gridCol>
                <a:gridCol w="2863544">
                  <a:extLst>
                    <a:ext uri="{9D8B030D-6E8A-4147-A177-3AD203B41FA5}">
                      <a16:colId xmlns:a16="http://schemas.microsoft.com/office/drawing/2014/main" val="4077580233"/>
                    </a:ext>
                  </a:extLst>
                </a:gridCol>
              </a:tblGrid>
              <a:tr h="4537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Overview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Examples</a:t>
                      </a:r>
                      <a:endParaRPr lang="en-US" sz="1600" b="1" dirty="0"/>
                    </a:p>
                  </a:txBody>
                  <a:tcPr/>
                </a:tc>
                <a:extLst>
                  <a:ext uri="{0D108BD9-81ED-4DB2-BD59-A6C34878D82A}">
                    <a16:rowId xmlns:a16="http://schemas.microsoft.com/office/drawing/2014/main" val="2894363089"/>
                  </a:ext>
                </a:extLst>
              </a:tr>
              <a:tr h="1181596">
                <a:tc>
                  <a:txBody>
                    <a:bodyPr/>
                    <a:lstStyle/>
                    <a:p>
                      <a:r>
                        <a:rPr lang="en-US" sz="2000" dirty="0"/>
                        <a:t>Students’ perceptions of themselves and the curriculum   </a:t>
                      </a:r>
                    </a:p>
                  </a:txBody>
                  <a:tcPr/>
                </a:tc>
                <a:tc>
                  <a:txBody>
                    <a:bodyPr/>
                    <a:lstStyle/>
                    <a:p>
                      <a:pPr marL="342900" indent="-342900">
                        <a:buFont typeface="Arial" panose="020B0604020202020204" pitchFamily="34" charset="0"/>
                        <a:buChar char="•"/>
                      </a:pPr>
                      <a:endParaRPr lang="en-US" sz="2000" dirty="0"/>
                    </a:p>
                  </a:txBody>
                  <a:tcPr/>
                </a:tc>
                <a:extLst>
                  <a:ext uri="{0D108BD9-81ED-4DB2-BD59-A6C34878D82A}">
                    <a16:rowId xmlns:a16="http://schemas.microsoft.com/office/drawing/2014/main" val="3941692871"/>
                  </a:ext>
                </a:extLst>
              </a:tr>
              <a:tr h="1127759">
                <a:tc>
                  <a:txBody>
                    <a:bodyPr/>
                    <a:lstStyle/>
                    <a:p>
                      <a:r>
                        <a:rPr lang="en-US" sz="2000" dirty="0"/>
                        <a:t>Students’</a:t>
                      </a:r>
                      <a:r>
                        <a:rPr lang="en-US" sz="2000" baseline="0" dirty="0"/>
                        <a:t> physical state</a:t>
                      </a:r>
                      <a:endParaRPr lang="en-US" sz="2000" dirty="0"/>
                    </a:p>
                  </a:txBody>
                  <a:tcPr/>
                </a:tc>
                <a:tc>
                  <a:txBody>
                    <a:bodyPr/>
                    <a:lstStyle/>
                    <a:p>
                      <a:pPr marL="342900" indent="-342900">
                        <a:buFont typeface="Arial" panose="020B0604020202020204" pitchFamily="34" charset="0"/>
                        <a:buChar char="•"/>
                      </a:pPr>
                      <a:endParaRPr lang="en-US" sz="2000" dirty="0"/>
                    </a:p>
                  </a:txBody>
                  <a:tcPr/>
                </a:tc>
                <a:extLst>
                  <a:ext uri="{0D108BD9-81ED-4DB2-BD59-A6C34878D82A}">
                    <a16:rowId xmlns:a16="http://schemas.microsoft.com/office/drawing/2014/main" val="1888225306"/>
                  </a:ext>
                </a:extLst>
              </a:tr>
              <a:tr h="1181596">
                <a:tc>
                  <a:txBody>
                    <a:bodyPr/>
                    <a:lstStyle/>
                    <a:p>
                      <a:r>
                        <a:rPr lang="en-US" sz="2000" dirty="0"/>
                        <a:t>Students’ academic readiness </a:t>
                      </a:r>
                    </a:p>
                  </a:txBody>
                  <a:tcPr/>
                </a:tc>
                <a:tc>
                  <a:txBody>
                    <a:bodyPr/>
                    <a:lstStyle/>
                    <a:p>
                      <a:pPr marL="342900" indent="-342900">
                        <a:buFont typeface="Arial" panose="020B0604020202020204" pitchFamily="34" charset="0"/>
                        <a:buChar char="•"/>
                      </a:pPr>
                      <a:endParaRPr lang="en-US" sz="2000" dirty="0"/>
                    </a:p>
                  </a:txBody>
                  <a:tcPr/>
                </a:tc>
                <a:extLst>
                  <a:ext uri="{0D108BD9-81ED-4DB2-BD59-A6C34878D82A}">
                    <a16:rowId xmlns:a16="http://schemas.microsoft.com/office/drawing/2014/main" val="2068374119"/>
                  </a:ext>
                </a:extLst>
              </a:tr>
            </a:tbl>
          </a:graphicData>
        </a:graphic>
      </p:graphicFrame>
    </p:spTree>
    <p:extLst>
      <p:ext uri="{BB962C8B-B14F-4D97-AF65-F5344CB8AC3E}">
        <p14:creationId xmlns:p14="http://schemas.microsoft.com/office/powerpoint/2010/main" val="3633478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0914"/>
            <a:ext cx="7924800" cy="563562"/>
          </a:xfrm>
        </p:spPr>
        <p:txBody>
          <a:bodyPr/>
          <a:lstStyle/>
          <a:p>
            <a:r>
              <a:rPr lang="en-US" dirty="0"/>
              <a:t>What to Consider When Differentiating Instruction?</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7133" r="-992" b="49248"/>
          <a:stretch/>
        </p:blipFill>
        <p:spPr>
          <a:xfrm>
            <a:off x="381001" y="4549637"/>
            <a:ext cx="838200" cy="1957706"/>
          </a:xfrm>
          <a:prstGeom prst="rect">
            <a:avLst/>
          </a:prstGeom>
        </p:spPr>
      </p:pic>
      <p:sp>
        <p:nvSpPr>
          <p:cNvPr id="6" name="Oval Callout 5"/>
          <p:cNvSpPr/>
          <p:nvPr/>
        </p:nvSpPr>
        <p:spPr>
          <a:xfrm rot="1452311">
            <a:off x="870301" y="3394395"/>
            <a:ext cx="1868542" cy="1575158"/>
          </a:xfrm>
          <a:prstGeom prst="wedgeEllipseCallou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450976820"/>
              </p:ext>
            </p:extLst>
          </p:nvPr>
        </p:nvGraphicFramePr>
        <p:xfrm>
          <a:off x="3148630" y="1671361"/>
          <a:ext cx="5692646" cy="3225488"/>
        </p:xfrm>
        <a:graphic>
          <a:graphicData uri="http://schemas.openxmlformats.org/drawingml/2006/table">
            <a:tbl>
              <a:tblPr firstRow="1" bandRow="1">
                <a:tableStyleId>{5C22544A-7EE6-4342-B048-85BDC9FD1C3A}</a:tableStyleId>
              </a:tblPr>
              <a:tblGrid>
                <a:gridCol w="2846323">
                  <a:extLst>
                    <a:ext uri="{9D8B030D-6E8A-4147-A177-3AD203B41FA5}">
                      <a16:colId xmlns:a16="http://schemas.microsoft.com/office/drawing/2014/main" val="245147012"/>
                    </a:ext>
                  </a:extLst>
                </a:gridCol>
                <a:gridCol w="2846323">
                  <a:extLst>
                    <a:ext uri="{9D8B030D-6E8A-4147-A177-3AD203B41FA5}">
                      <a16:colId xmlns:a16="http://schemas.microsoft.com/office/drawing/2014/main" val="4077580233"/>
                    </a:ext>
                  </a:extLst>
                </a:gridCol>
              </a:tblGrid>
              <a:tr h="4678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Overview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Examples</a:t>
                      </a:r>
                      <a:endParaRPr lang="en-US" sz="1600" b="1" dirty="0"/>
                    </a:p>
                  </a:txBody>
                  <a:tcPr/>
                </a:tc>
                <a:extLst>
                  <a:ext uri="{0D108BD9-81ED-4DB2-BD59-A6C34878D82A}">
                    <a16:rowId xmlns:a16="http://schemas.microsoft.com/office/drawing/2014/main" val="2894363089"/>
                  </a:ext>
                </a:extLst>
              </a:tr>
              <a:tr h="2757668">
                <a:tc>
                  <a:txBody>
                    <a:bodyPr/>
                    <a:lstStyle/>
                    <a:p>
                      <a:r>
                        <a:rPr lang="en-US" sz="2000" baseline="0" dirty="0"/>
                        <a:t>Students process understanding in different ways </a:t>
                      </a:r>
                    </a:p>
                    <a:p>
                      <a:endParaRPr lang="en-US" sz="2000" baseline="0" dirty="0"/>
                    </a:p>
                    <a:p>
                      <a:pPr marL="342900" indent="-342900">
                        <a:buFont typeface="Arial" panose="020B0604020202020204" pitchFamily="34" charset="0"/>
                        <a:buChar char="•"/>
                      </a:pPr>
                      <a:r>
                        <a:rPr lang="en-US" sz="2000" baseline="0" dirty="0"/>
                        <a:t>Visual </a:t>
                      </a:r>
                    </a:p>
                    <a:p>
                      <a:pPr marL="342900" indent="-342900">
                        <a:buFont typeface="Arial" panose="020B0604020202020204" pitchFamily="34" charset="0"/>
                        <a:buChar char="•"/>
                      </a:pPr>
                      <a:r>
                        <a:rPr lang="en-US" sz="2000" baseline="0" dirty="0"/>
                        <a:t>Aural </a:t>
                      </a:r>
                    </a:p>
                    <a:p>
                      <a:pPr marL="342900" indent="-342900">
                        <a:buFont typeface="Arial" panose="020B0604020202020204" pitchFamily="34" charset="0"/>
                        <a:buChar char="•"/>
                      </a:pPr>
                      <a:r>
                        <a:rPr lang="en-US" sz="2000" baseline="0" dirty="0"/>
                        <a:t>Read/write</a:t>
                      </a:r>
                    </a:p>
                    <a:p>
                      <a:pPr marL="342900" indent="-342900">
                        <a:buFont typeface="Arial" panose="020B0604020202020204" pitchFamily="34" charset="0"/>
                        <a:buChar char="•"/>
                      </a:pPr>
                      <a:r>
                        <a:rPr lang="en-US" sz="2000" baseline="0" dirty="0"/>
                        <a:t>Kinesthetic </a:t>
                      </a:r>
                      <a:endParaRPr lang="en-US" sz="2000" dirty="0"/>
                    </a:p>
                  </a:txBody>
                  <a:tcPr/>
                </a:tc>
                <a:tc>
                  <a:txBody>
                    <a:bodyPr/>
                    <a:lstStyle/>
                    <a:p>
                      <a:pPr marL="0" indent="0">
                        <a:buFont typeface="Arial" panose="020B0604020202020204" pitchFamily="34" charset="0"/>
                        <a:buNone/>
                      </a:pPr>
                      <a:endParaRPr lang="en-US" sz="2000" dirty="0"/>
                    </a:p>
                  </a:txBody>
                  <a:tcPr/>
                </a:tc>
                <a:extLst>
                  <a:ext uri="{0D108BD9-81ED-4DB2-BD59-A6C34878D82A}">
                    <a16:rowId xmlns:a16="http://schemas.microsoft.com/office/drawing/2014/main" val="3621730765"/>
                  </a:ext>
                </a:extLst>
              </a:tr>
            </a:tbl>
          </a:graphicData>
        </a:graphic>
      </p:graphicFrame>
      <p:sp>
        <p:nvSpPr>
          <p:cNvPr id="9" name="TextBox 8"/>
          <p:cNvSpPr txBox="1"/>
          <p:nvPr/>
        </p:nvSpPr>
        <p:spPr>
          <a:xfrm>
            <a:off x="1071140" y="3468364"/>
            <a:ext cx="1490353" cy="1354217"/>
          </a:xfrm>
          <a:prstGeom prst="rect">
            <a:avLst/>
          </a:prstGeom>
          <a:noFill/>
        </p:spPr>
        <p:txBody>
          <a:bodyPr wrap="square" rtlCol="0">
            <a:spAutoFit/>
          </a:bodyPr>
          <a:lstStyle/>
          <a:p>
            <a:r>
              <a:rPr lang="en-US" dirty="0"/>
              <a:t>“</a:t>
            </a:r>
            <a:r>
              <a:rPr lang="en-US" sz="1600" dirty="0"/>
              <a:t>Looking at  maps when I learn helps me see what we’re talking about!”</a:t>
            </a:r>
            <a:endParaRPr lang="en-US" dirty="0"/>
          </a:p>
        </p:txBody>
      </p:sp>
      <p:grpSp>
        <p:nvGrpSpPr>
          <p:cNvPr id="10" name="Group 9"/>
          <p:cNvGrpSpPr/>
          <p:nvPr/>
        </p:nvGrpSpPr>
        <p:grpSpPr>
          <a:xfrm>
            <a:off x="311426" y="1327524"/>
            <a:ext cx="2517615" cy="1955186"/>
            <a:chOff x="2223912" y="1585197"/>
            <a:chExt cx="2454406" cy="1955186"/>
          </a:xfrm>
        </p:grpSpPr>
        <p:pic>
          <p:nvPicPr>
            <p:cNvPr id="11" name="Content Placeholder 10" descr="Log in | Sign Up Upload Clipart"/>
            <p:cNvPicPr>
              <a:picLocks noChangeAspect="1"/>
            </p:cNvPicPr>
            <p:nvPr/>
          </p:nvPicPr>
          <p:blipFill rotWithShape="1">
            <a:blip r:embed="rId4" cstate="print">
              <a:extLst>
                <a:ext uri="{28A0092B-C50C-407E-A947-70E740481C1C}">
                  <a14:useLocalDpi xmlns:a14="http://schemas.microsoft.com/office/drawing/2010/main" val="0"/>
                </a:ext>
              </a:extLst>
            </a:blip>
            <a:srcRect t="17111" r="65641" b="31434"/>
            <a:stretch/>
          </p:blipFill>
          <p:spPr>
            <a:xfrm rot="5400000">
              <a:off x="2477680" y="1339746"/>
              <a:ext cx="1946869" cy="2454406"/>
            </a:xfrm>
            <a:prstGeom prst="rect">
              <a:avLst/>
            </a:prstGeom>
          </p:spPr>
        </p:pic>
        <p:sp>
          <p:nvSpPr>
            <p:cNvPr id="16" name="TextBox 15"/>
            <p:cNvSpPr txBox="1"/>
            <p:nvPr/>
          </p:nvSpPr>
          <p:spPr>
            <a:xfrm>
              <a:off x="2823161" y="1585197"/>
              <a:ext cx="1091474" cy="646331"/>
            </a:xfrm>
            <a:prstGeom prst="rect">
              <a:avLst/>
            </a:prstGeom>
            <a:noFill/>
          </p:spPr>
          <p:txBody>
            <a:bodyPr wrap="square" rtlCol="0">
              <a:spAutoFit/>
            </a:bodyPr>
            <a:lstStyle/>
            <a:p>
              <a:r>
                <a:rPr lang="en-US" b="1" dirty="0">
                  <a:solidFill>
                    <a:schemeClr val="bg1"/>
                  </a:solidFill>
                </a:rPr>
                <a:t>Learning Profiles</a:t>
              </a:r>
            </a:p>
          </p:txBody>
        </p:sp>
      </p:grpSp>
    </p:spTree>
    <p:extLst>
      <p:ext uri="{BB962C8B-B14F-4D97-AF65-F5344CB8AC3E}">
        <p14:creationId xmlns:p14="http://schemas.microsoft.com/office/powerpoint/2010/main" val="198889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0914"/>
            <a:ext cx="7924800" cy="563562"/>
          </a:xfrm>
        </p:spPr>
        <p:txBody>
          <a:bodyPr/>
          <a:lstStyle/>
          <a:p>
            <a:r>
              <a:rPr lang="en-US" dirty="0"/>
              <a:t>What to Consider When Differentiating Instruction?</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7132" t="50752" r="1659"/>
          <a:stretch/>
        </p:blipFill>
        <p:spPr>
          <a:xfrm>
            <a:off x="319242" y="4702425"/>
            <a:ext cx="702213" cy="1790450"/>
          </a:xfrm>
          <a:prstGeom prst="rect">
            <a:avLst/>
          </a:prstGeom>
        </p:spPr>
      </p:pic>
      <p:sp>
        <p:nvSpPr>
          <p:cNvPr id="6" name="Oval Callout 5"/>
          <p:cNvSpPr/>
          <p:nvPr/>
        </p:nvSpPr>
        <p:spPr>
          <a:xfrm rot="1258679">
            <a:off x="950033" y="3524158"/>
            <a:ext cx="1691628" cy="1796243"/>
          </a:xfrm>
          <a:prstGeom prst="wedgeEllipse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72763269"/>
              </p:ext>
            </p:extLst>
          </p:nvPr>
        </p:nvGraphicFramePr>
        <p:xfrm>
          <a:off x="2876280" y="1656245"/>
          <a:ext cx="5692646" cy="3596640"/>
        </p:xfrm>
        <a:graphic>
          <a:graphicData uri="http://schemas.openxmlformats.org/drawingml/2006/table">
            <a:tbl>
              <a:tblPr firstRow="1" bandRow="1">
                <a:tableStyleId>{5C22544A-7EE6-4342-B048-85BDC9FD1C3A}</a:tableStyleId>
              </a:tblPr>
              <a:tblGrid>
                <a:gridCol w="2846323">
                  <a:extLst>
                    <a:ext uri="{9D8B030D-6E8A-4147-A177-3AD203B41FA5}">
                      <a16:colId xmlns:a16="http://schemas.microsoft.com/office/drawing/2014/main" val="245147012"/>
                    </a:ext>
                  </a:extLst>
                </a:gridCol>
                <a:gridCol w="2846323">
                  <a:extLst>
                    <a:ext uri="{9D8B030D-6E8A-4147-A177-3AD203B41FA5}">
                      <a16:colId xmlns:a16="http://schemas.microsoft.com/office/drawing/2014/main" val="4077580233"/>
                    </a:ext>
                  </a:extLst>
                </a:gridCol>
              </a:tblGrid>
              <a:tr h="569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Overview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Examples</a:t>
                      </a:r>
                      <a:endParaRPr lang="en-US" sz="1600" b="1" dirty="0"/>
                    </a:p>
                  </a:txBody>
                  <a:tcPr/>
                </a:tc>
                <a:extLst>
                  <a:ext uri="{0D108BD9-81ED-4DB2-BD59-A6C34878D82A}">
                    <a16:rowId xmlns:a16="http://schemas.microsoft.com/office/drawing/2014/main" val="2894363089"/>
                  </a:ext>
                </a:extLst>
              </a:tr>
              <a:tr h="1301951">
                <a:tc>
                  <a:txBody>
                    <a:bodyPr/>
                    <a:lstStyle/>
                    <a:p>
                      <a:r>
                        <a:rPr lang="en-US" sz="2000" baseline="0" dirty="0"/>
                        <a:t>Students connect to what they enjoy</a:t>
                      </a:r>
                      <a:endParaRPr lang="en-US" sz="2000" dirty="0"/>
                    </a:p>
                  </a:txBody>
                  <a:tcPr/>
                </a:tc>
                <a:tc>
                  <a:txBody>
                    <a:bodyPr/>
                    <a:lstStyle/>
                    <a:p>
                      <a:pPr marL="342900" indent="-342900">
                        <a:buFont typeface="Arial" panose="020B0604020202020204" pitchFamily="34" charset="0"/>
                        <a:buChar char="•"/>
                      </a:pPr>
                      <a:endParaRPr lang="en-US" sz="2000" baseline="0" dirty="0"/>
                    </a:p>
                  </a:txBody>
                  <a:tcPr/>
                </a:tc>
                <a:extLst>
                  <a:ext uri="{0D108BD9-81ED-4DB2-BD59-A6C34878D82A}">
                    <a16:rowId xmlns:a16="http://schemas.microsoft.com/office/drawing/2014/main" val="1888225306"/>
                  </a:ext>
                </a:extLst>
              </a:tr>
              <a:tr h="1725085">
                <a:tc>
                  <a:txBody>
                    <a:bodyPr/>
                    <a:lstStyle/>
                    <a:p>
                      <a:r>
                        <a:rPr lang="en-US" sz="2000" baseline="0" dirty="0"/>
                        <a:t>Students have choices to self-select</a:t>
                      </a:r>
                      <a:endParaRPr lang="en-US" sz="2000" dirty="0"/>
                    </a:p>
                  </a:txBody>
                  <a:tcPr/>
                </a:tc>
                <a:tc>
                  <a:txBody>
                    <a:bodyPr/>
                    <a:lstStyle/>
                    <a:p>
                      <a:pPr marL="342900" indent="-342900">
                        <a:buFont typeface="Arial" panose="020B0604020202020204" pitchFamily="34" charset="0"/>
                        <a:buChar char="•"/>
                      </a:pPr>
                      <a:endParaRPr lang="en-US" sz="2000" dirty="0"/>
                    </a:p>
                  </a:txBody>
                  <a:tcPr/>
                </a:tc>
                <a:extLst>
                  <a:ext uri="{0D108BD9-81ED-4DB2-BD59-A6C34878D82A}">
                    <a16:rowId xmlns:a16="http://schemas.microsoft.com/office/drawing/2014/main" val="3621730765"/>
                  </a:ext>
                </a:extLst>
              </a:tr>
            </a:tbl>
          </a:graphicData>
        </a:graphic>
      </p:graphicFrame>
      <p:sp>
        <p:nvSpPr>
          <p:cNvPr id="10" name="TextBox 9"/>
          <p:cNvSpPr txBox="1"/>
          <p:nvPr/>
        </p:nvSpPr>
        <p:spPr>
          <a:xfrm rot="21598348">
            <a:off x="1269250" y="3852892"/>
            <a:ext cx="1390088" cy="1138773"/>
          </a:xfrm>
          <a:prstGeom prst="rect">
            <a:avLst/>
          </a:prstGeom>
          <a:noFill/>
        </p:spPr>
        <p:txBody>
          <a:bodyPr wrap="square" rtlCol="0">
            <a:spAutoFit/>
          </a:bodyPr>
          <a:lstStyle/>
          <a:p>
            <a:r>
              <a:rPr lang="en-US" dirty="0"/>
              <a:t>“</a:t>
            </a:r>
            <a:r>
              <a:rPr lang="en-US" sz="1600" dirty="0"/>
              <a:t>I love volcanos and all things science</a:t>
            </a:r>
            <a:r>
              <a:rPr lang="en-US" dirty="0"/>
              <a:t>!”</a:t>
            </a:r>
          </a:p>
        </p:txBody>
      </p:sp>
      <p:grpSp>
        <p:nvGrpSpPr>
          <p:cNvPr id="11" name="Group 10"/>
          <p:cNvGrpSpPr/>
          <p:nvPr/>
        </p:nvGrpSpPr>
        <p:grpSpPr>
          <a:xfrm>
            <a:off x="706718" y="1246887"/>
            <a:ext cx="1884082" cy="2084991"/>
            <a:chOff x="4331555" y="3016344"/>
            <a:chExt cx="2500866" cy="2662084"/>
          </a:xfrm>
        </p:grpSpPr>
        <p:pic>
          <p:nvPicPr>
            <p:cNvPr id="12" name="Content Placeholder 10" descr="Log in | Sign Up Upload Clipart"/>
            <p:cNvPicPr>
              <a:picLocks noChangeAspect="1"/>
            </p:cNvPicPr>
            <p:nvPr/>
          </p:nvPicPr>
          <p:blipFill rotWithShape="1">
            <a:blip r:embed="rId4" cstate="print">
              <a:extLst>
                <a:ext uri="{28A0092B-C50C-407E-A947-70E740481C1C}">
                  <a14:useLocalDpi xmlns:a14="http://schemas.microsoft.com/office/drawing/2010/main" val="0"/>
                </a:ext>
              </a:extLst>
            </a:blip>
            <a:srcRect l="20597" t="14767" r="32422" b="32804"/>
            <a:stretch/>
          </p:blipFill>
          <p:spPr>
            <a:xfrm rot="5400000">
              <a:off x="4250946" y="3096953"/>
              <a:ext cx="2662084" cy="2500866"/>
            </a:xfrm>
            <a:prstGeom prst="rect">
              <a:avLst/>
            </a:prstGeom>
          </p:spPr>
        </p:pic>
        <p:sp>
          <p:nvSpPr>
            <p:cNvPr id="14" name="TextBox 13"/>
            <p:cNvSpPr txBox="1"/>
            <p:nvPr/>
          </p:nvSpPr>
          <p:spPr>
            <a:xfrm>
              <a:off x="4449691" y="3836531"/>
              <a:ext cx="1340836" cy="510854"/>
            </a:xfrm>
            <a:prstGeom prst="rect">
              <a:avLst/>
            </a:prstGeom>
            <a:noFill/>
          </p:spPr>
          <p:txBody>
            <a:bodyPr wrap="none" rtlCol="0">
              <a:spAutoFit/>
            </a:bodyPr>
            <a:lstStyle/>
            <a:p>
              <a:r>
                <a:rPr lang="en-US" sz="2000" b="1" dirty="0">
                  <a:solidFill>
                    <a:schemeClr val="bg1"/>
                  </a:solidFill>
                </a:rPr>
                <a:t>Interest</a:t>
              </a:r>
              <a:endParaRPr lang="en-US" b="1" dirty="0">
                <a:solidFill>
                  <a:schemeClr val="bg1"/>
                </a:solidFill>
              </a:endParaRPr>
            </a:p>
          </p:txBody>
        </p:sp>
      </p:grpSp>
    </p:spTree>
    <p:extLst>
      <p:ext uri="{BB962C8B-B14F-4D97-AF65-F5344CB8AC3E}">
        <p14:creationId xmlns:p14="http://schemas.microsoft.com/office/powerpoint/2010/main" val="219006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563562"/>
          </a:xfrm>
        </p:spPr>
        <p:txBody>
          <a:bodyPr/>
          <a:lstStyle/>
          <a:p>
            <a:r>
              <a:rPr lang="en-US" sz="3300" dirty="0"/>
              <a:t>Jigsaw: Supporting Differentiation Strategy </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sp>
        <p:nvSpPr>
          <p:cNvPr id="5" name="Rectangle 4"/>
          <p:cNvSpPr/>
          <p:nvPr/>
        </p:nvSpPr>
        <p:spPr>
          <a:xfrm>
            <a:off x="5572614" y="1418709"/>
            <a:ext cx="3571386" cy="3762568"/>
          </a:xfrm>
          <a:prstGeom prst="rect">
            <a:avLst/>
          </a:prstGeom>
        </p:spPr>
        <p:txBody>
          <a:bodyPr wrap="square">
            <a:spAutoFit/>
          </a:bodyPr>
          <a:lstStyle/>
          <a:p>
            <a:r>
              <a:rPr lang="en-US" sz="3600" b="1" dirty="0"/>
              <a:t>STEP 3</a:t>
            </a:r>
            <a:r>
              <a:rPr lang="en-US" sz="3600" dirty="0"/>
              <a:t>: </a:t>
            </a:r>
          </a:p>
          <a:p>
            <a:r>
              <a:rPr lang="en-US" sz="3200" dirty="0"/>
              <a:t>Join your puzzle-piece group and answer the guiding questions</a:t>
            </a:r>
          </a:p>
          <a:p>
            <a:endParaRPr lang="en-US" sz="3200" dirty="0"/>
          </a:p>
          <a:p>
            <a:r>
              <a:rPr lang="en-US" sz="3200" dirty="0"/>
              <a:t>(8 min)</a:t>
            </a:r>
            <a:endParaRPr lang="en-US" sz="3200" b="1" dirty="0"/>
          </a:p>
          <a:p>
            <a:endParaRPr lang="en-US" sz="1050" b="1" dirty="0"/>
          </a:p>
        </p:txBody>
      </p:sp>
      <p:sp>
        <p:nvSpPr>
          <p:cNvPr id="8" name="Vertical Scroll 7"/>
          <p:cNvSpPr/>
          <p:nvPr/>
        </p:nvSpPr>
        <p:spPr>
          <a:xfrm>
            <a:off x="355060" y="2156054"/>
            <a:ext cx="5029200" cy="3901843"/>
          </a:xfrm>
          <a:prstGeom prst="vertic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        </a:t>
            </a:r>
          </a:p>
          <a:p>
            <a:pPr algn="ctr"/>
            <a:endParaRPr lang="en-US" dirty="0">
              <a:solidFill>
                <a:schemeClr val="tx1"/>
              </a:solidFill>
              <a:latin typeface="Comic Sans MS" panose="030F0702030302020204" pitchFamily="66" charset="0"/>
            </a:endParaRPr>
          </a:p>
          <a:p>
            <a:pPr algn="ctr"/>
            <a:endParaRPr lang="en-US" dirty="0">
              <a:solidFill>
                <a:schemeClr val="tx1"/>
              </a:solidFill>
              <a:latin typeface="Comic Sans MS" panose="030F0702030302020204" pitchFamily="66" charset="0"/>
            </a:endParaRPr>
          </a:p>
          <a:p>
            <a:pPr algn="ctr"/>
            <a:r>
              <a:rPr lang="en-US" dirty="0">
                <a:solidFill>
                  <a:schemeClr val="tx1"/>
                </a:solidFill>
                <a:latin typeface="Comic Sans MS" panose="030F0702030302020204" pitchFamily="66" charset="0"/>
              </a:rPr>
              <a:t>    </a:t>
            </a:r>
          </a:p>
          <a:p>
            <a:pPr algn="ctr"/>
            <a:r>
              <a:rPr lang="en-US" dirty="0">
                <a:solidFill>
                  <a:schemeClr val="tx1"/>
                </a:solidFill>
                <a:latin typeface="Comic Sans MS" panose="030F0702030302020204" pitchFamily="66" charset="0"/>
              </a:rPr>
              <a:t>         Puzzle Piece Group: Readiness</a:t>
            </a:r>
          </a:p>
          <a:p>
            <a:endParaRPr lang="en-US" dirty="0">
              <a:solidFill>
                <a:schemeClr val="tx1"/>
              </a:solidFill>
              <a:latin typeface="Comic Sans MS" panose="030F0702030302020204" pitchFamily="66" charset="0"/>
            </a:endParaRPr>
          </a:p>
          <a:p>
            <a:r>
              <a:rPr lang="en-US" dirty="0">
                <a:solidFill>
                  <a:schemeClr val="tx1"/>
                </a:solidFill>
                <a:latin typeface="Comic Sans MS" panose="030F0702030302020204" pitchFamily="66" charset="0"/>
              </a:rPr>
              <a:t>For this approach to differentiating instruction…</a:t>
            </a:r>
          </a:p>
          <a:p>
            <a:pPr marL="342900" indent="-342900">
              <a:buAutoNum type="arabicPeriod"/>
            </a:pPr>
            <a:r>
              <a:rPr lang="en-US" dirty="0">
                <a:solidFill>
                  <a:schemeClr val="tx1"/>
                </a:solidFill>
                <a:latin typeface="Comic Sans MS" panose="030F0702030302020204" pitchFamily="66" charset="0"/>
              </a:rPr>
              <a:t>What examples do you have? </a:t>
            </a:r>
          </a:p>
          <a:p>
            <a:pPr marL="342900" indent="-342900">
              <a:buAutoNum type="arabicPeriod"/>
            </a:pPr>
            <a:endParaRPr lang="en-US" dirty="0">
              <a:solidFill>
                <a:schemeClr val="tx1"/>
              </a:solidFill>
              <a:latin typeface="Comic Sans MS" panose="030F0702030302020204" pitchFamily="66" charset="0"/>
            </a:endParaRPr>
          </a:p>
          <a:p>
            <a:pPr marL="342900" indent="-342900">
              <a:buAutoNum type="arabicPeriod"/>
            </a:pPr>
            <a:r>
              <a:rPr lang="en-US" dirty="0">
                <a:solidFill>
                  <a:schemeClr val="tx1"/>
                </a:solidFill>
                <a:latin typeface="Comic Sans MS" panose="030F0702030302020204" pitchFamily="66" charset="0"/>
              </a:rPr>
              <a:t>What is inside and outside of our control as reach associates?</a:t>
            </a:r>
          </a:p>
          <a:p>
            <a:pPr marL="342900" indent="-342900">
              <a:buAutoNum type="arabicPeriod"/>
            </a:pPr>
            <a:endParaRPr lang="en-US" dirty="0">
              <a:solidFill>
                <a:schemeClr val="tx1"/>
              </a:solidFill>
              <a:latin typeface="Comic Sans MS" panose="030F0702030302020204" pitchFamily="66" charset="0"/>
            </a:endParaRPr>
          </a:p>
          <a:p>
            <a:pPr marL="342900" indent="-342900">
              <a:buAutoNum type="arabicPeriod"/>
            </a:pPr>
            <a:r>
              <a:rPr lang="en-US" dirty="0">
                <a:solidFill>
                  <a:schemeClr val="tx1"/>
                </a:solidFill>
                <a:latin typeface="Comic Sans MS" panose="030F0702030302020204" pitchFamily="66" charset="0"/>
              </a:rPr>
              <a:t>How would you overcome barriers to using this approach in the classroom?</a:t>
            </a:r>
          </a:p>
          <a:p>
            <a:pPr algn="ctr"/>
            <a:endParaRPr lang="en-US" dirty="0">
              <a:solidFill>
                <a:schemeClr val="tx1"/>
              </a:solidFill>
              <a:latin typeface="Kristen ITC" panose="03050502040202030202" pitchFamily="66" charset="0"/>
            </a:endParaRPr>
          </a:p>
          <a:p>
            <a:pPr algn="ctr"/>
            <a:endParaRPr lang="en-US" dirty="0">
              <a:solidFill>
                <a:schemeClr val="tx1"/>
              </a:solidFill>
              <a:latin typeface="Kristen ITC" panose="03050502040202030202" pitchFamily="66" charset="0"/>
            </a:endParaRPr>
          </a:p>
          <a:p>
            <a:pPr algn="ctr"/>
            <a:endParaRPr lang="en-US" dirty="0">
              <a:solidFill>
                <a:schemeClr val="tx1"/>
              </a:solidFill>
              <a:latin typeface="Kristen ITC" panose="03050502040202030202" pitchFamily="66" charset="0"/>
            </a:endParaRPr>
          </a:p>
          <a:p>
            <a:pPr algn="ctr"/>
            <a:endParaRPr lang="en-US" dirty="0">
              <a:solidFill>
                <a:schemeClr val="tx1"/>
              </a:solidFill>
              <a:latin typeface="Kristen ITC" panose="03050502040202030202" pitchFamily="66" charset="0"/>
            </a:endParaRPr>
          </a:p>
          <a:p>
            <a:pPr algn="ctr"/>
            <a:endParaRPr lang="en-US" dirty="0">
              <a:solidFill>
                <a:schemeClr val="tx1"/>
              </a:solidFill>
              <a:latin typeface="Kristen ITC" panose="03050502040202030202" pitchFamily="66" charset="0"/>
            </a:endParaRPr>
          </a:p>
          <a:p>
            <a:pPr algn="ctr"/>
            <a:endParaRPr lang="en-US" dirty="0">
              <a:solidFill>
                <a:schemeClr val="tx1"/>
              </a:solidFill>
              <a:latin typeface="Kristen ITC" panose="03050502040202030202" pitchFamily="66" charset="0"/>
            </a:endParaRPr>
          </a:p>
          <a:p>
            <a:pPr algn="ctr"/>
            <a:endParaRPr lang="en-US" dirty="0">
              <a:solidFill>
                <a:schemeClr val="tx1"/>
              </a:solidFill>
              <a:latin typeface="Kristen ITC" panose="03050502040202030202" pitchFamily="66" charset="0"/>
            </a:endParaRPr>
          </a:p>
        </p:txBody>
      </p:sp>
      <p:sp>
        <p:nvSpPr>
          <p:cNvPr id="9" name="TextBox 8"/>
          <p:cNvSpPr txBox="1"/>
          <p:nvPr/>
        </p:nvSpPr>
        <p:spPr>
          <a:xfrm>
            <a:off x="475177" y="1475546"/>
            <a:ext cx="5003260" cy="461665"/>
          </a:xfrm>
          <a:prstGeom prst="rect">
            <a:avLst/>
          </a:prstGeom>
          <a:noFill/>
        </p:spPr>
        <p:txBody>
          <a:bodyPr wrap="square" rtlCol="0">
            <a:spAutoFit/>
          </a:bodyPr>
          <a:lstStyle/>
          <a:p>
            <a:r>
              <a:rPr lang="en-US" sz="2400" b="1" dirty="0"/>
              <a:t>Puzzle Piece Group Guiding Questions</a:t>
            </a:r>
          </a:p>
        </p:txBody>
      </p:sp>
    </p:spTree>
    <p:extLst>
      <p:ext uri="{BB962C8B-B14F-4D97-AF65-F5344CB8AC3E}">
        <p14:creationId xmlns:p14="http://schemas.microsoft.com/office/powerpoint/2010/main" val="427705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563562"/>
          </a:xfrm>
        </p:spPr>
        <p:txBody>
          <a:bodyPr/>
          <a:lstStyle/>
          <a:p>
            <a:r>
              <a:rPr lang="en-US" sz="3300" dirty="0"/>
              <a:t>Jigsaw: Supporting Differentiation Strategy </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sp>
        <p:nvSpPr>
          <p:cNvPr id="3" name="Rectangle 2"/>
          <p:cNvSpPr/>
          <p:nvPr/>
        </p:nvSpPr>
        <p:spPr>
          <a:xfrm>
            <a:off x="4577963" y="1129768"/>
            <a:ext cx="4311495" cy="5324535"/>
          </a:xfrm>
          <a:prstGeom prst="rect">
            <a:avLst/>
          </a:prstGeom>
        </p:spPr>
        <p:txBody>
          <a:bodyPr wrap="square">
            <a:spAutoFit/>
          </a:bodyPr>
          <a:lstStyle/>
          <a:p>
            <a:r>
              <a:rPr lang="en-US" sz="3600" b="1" dirty="0"/>
              <a:t>STEP 4: </a:t>
            </a:r>
          </a:p>
          <a:p>
            <a:r>
              <a:rPr lang="en-US" sz="3200" dirty="0"/>
              <a:t>Return to your home group and share (8 min)</a:t>
            </a:r>
          </a:p>
          <a:p>
            <a:endParaRPr lang="en-US" sz="2800" dirty="0"/>
          </a:p>
          <a:p>
            <a:pPr marL="171450" indent="-171450">
              <a:buFont typeface="Arial" panose="020B0604020202020204" pitchFamily="34" charset="0"/>
              <a:buChar char="•"/>
            </a:pPr>
            <a:r>
              <a:rPr lang="en-US" sz="2000" dirty="0"/>
              <a:t>What are examples of what your puzzle piece looks like in the classroom?</a:t>
            </a:r>
          </a:p>
          <a:p>
            <a:endParaRPr lang="en-US" sz="2000" dirty="0"/>
          </a:p>
          <a:p>
            <a:pPr marL="171450" indent="-171450">
              <a:buFont typeface="Arial" panose="020B0604020202020204" pitchFamily="34" charset="0"/>
              <a:buChar char="•"/>
            </a:pPr>
            <a:r>
              <a:rPr lang="en-US" sz="2000" dirty="0"/>
              <a:t>What can you as a reach associate do to use this differentiation approach in the classroom to support your teams of teachers?</a:t>
            </a:r>
          </a:p>
          <a:p>
            <a:endParaRPr lang="en-US" sz="3200" b="1" dirty="0"/>
          </a:p>
          <a:p>
            <a:endParaRPr lang="en-US" sz="2000" dirty="0"/>
          </a:p>
        </p:txBody>
      </p:sp>
      <p:grpSp>
        <p:nvGrpSpPr>
          <p:cNvPr id="17" name="Group 16"/>
          <p:cNvGrpSpPr/>
          <p:nvPr/>
        </p:nvGrpSpPr>
        <p:grpSpPr>
          <a:xfrm>
            <a:off x="359923" y="1129768"/>
            <a:ext cx="4065640" cy="4501646"/>
            <a:chOff x="2362200" y="1672387"/>
            <a:chExt cx="4065640" cy="4501646"/>
          </a:xfrm>
        </p:grpSpPr>
        <p:pic>
          <p:nvPicPr>
            <p:cNvPr id="6" name="Content Placeholder 10" descr="Log in | Sign Up Upload Clipart"/>
            <p:cNvPicPr>
              <a:picLocks noChangeAspect="1"/>
            </p:cNvPicPr>
            <p:nvPr/>
          </p:nvPicPr>
          <p:blipFill rotWithShape="1">
            <a:blip r:embed="rId3" cstate="print">
              <a:extLst>
                <a:ext uri="{28A0092B-C50C-407E-A947-70E740481C1C}">
                  <a14:useLocalDpi xmlns:a14="http://schemas.microsoft.com/office/drawing/2010/main" val="0"/>
                </a:ext>
              </a:extLst>
            </a:blip>
            <a:srcRect t="14767" r="20713"/>
            <a:stretch/>
          </p:blipFill>
          <p:spPr>
            <a:xfrm rot="5400000">
              <a:off x="2148701" y="1894895"/>
              <a:ext cx="4492637" cy="4065640"/>
            </a:xfrm>
            <a:prstGeom prst="rect">
              <a:avLst/>
            </a:prstGeom>
          </p:spPr>
        </p:pic>
        <p:sp>
          <p:nvSpPr>
            <p:cNvPr id="12" name="TextBox 11"/>
            <p:cNvSpPr txBox="1"/>
            <p:nvPr/>
          </p:nvSpPr>
          <p:spPr>
            <a:xfrm>
              <a:off x="2514600" y="2203085"/>
              <a:ext cx="1412374" cy="369332"/>
            </a:xfrm>
            <a:prstGeom prst="rect">
              <a:avLst/>
            </a:prstGeom>
            <a:noFill/>
          </p:spPr>
          <p:txBody>
            <a:bodyPr wrap="none" rtlCol="0">
              <a:spAutoFit/>
            </a:bodyPr>
            <a:lstStyle/>
            <a:p>
              <a:r>
                <a:rPr lang="en-US" b="1" dirty="0">
                  <a:solidFill>
                    <a:schemeClr val="bg1"/>
                  </a:solidFill>
                </a:rPr>
                <a:t>Environment</a:t>
              </a:r>
            </a:p>
          </p:txBody>
        </p:sp>
        <p:sp>
          <p:nvSpPr>
            <p:cNvPr id="13" name="TextBox 12"/>
            <p:cNvSpPr txBox="1"/>
            <p:nvPr/>
          </p:nvSpPr>
          <p:spPr>
            <a:xfrm>
              <a:off x="4387762" y="3628265"/>
              <a:ext cx="923201" cy="369332"/>
            </a:xfrm>
            <a:prstGeom prst="rect">
              <a:avLst/>
            </a:prstGeom>
            <a:noFill/>
          </p:spPr>
          <p:txBody>
            <a:bodyPr wrap="none" rtlCol="0">
              <a:spAutoFit/>
            </a:bodyPr>
            <a:lstStyle/>
            <a:p>
              <a:r>
                <a:rPr lang="en-US" b="1" dirty="0">
                  <a:solidFill>
                    <a:schemeClr val="bg1"/>
                  </a:solidFill>
                </a:rPr>
                <a:t>Interest</a:t>
              </a:r>
            </a:p>
          </p:txBody>
        </p:sp>
        <p:sp>
          <p:nvSpPr>
            <p:cNvPr id="14" name="TextBox 13"/>
            <p:cNvSpPr txBox="1"/>
            <p:nvPr/>
          </p:nvSpPr>
          <p:spPr>
            <a:xfrm>
              <a:off x="4387762" y="1672387"/>
              <a:ext cx="1091474" cy="646331"/>
            </a:xfrm>
            <a:prstGeom prst="rect">
              <a:avLst/>
            </a:prstGeom>
            <a:noFill/>
          </p:spPr>
          <p:txBody>
            <a:bodyPr wrap="square" rtlCol="0">
              <a:spAutoFit/>
            </a:bodyPr>
            <a:lstStyle/>
            <a:p>
              <a:r>
                <a:rPr lang="en-US" b="1" dirty="0">
                  <a:solidFill>
                    <a:schemeClr val="bg1"/>
                  </a:solidFill>
                </a:rPr>
                <a:t>Learning Profiles</a:t>
              </a:r>
            </a:p>
          </p:txBody>
        </p:sp>
        <p:sp>
          <p:nvSpPr>
            <p:cNvPr id="15" name="TextBox 14"/>
            <p:cNvSpPr txBox="1"/>
            <p:nvPr/>
          </p:nvSpPr>
          <p:spPr>
            <a:xfrm>
              <a:off x="2536371" y="4521516"/>
              <a:ext cx="1141466" cy="369332"/>
            </a:xfrm>
            <a:prstGeom prst="rect">
              <a:avLst/>
            </a:prstGeom>
            <a:noFill/>
          </p:spPr>
          <p:txBody>
            <a:bodyPr wrap="none" rtlCol="0">
              <a:spAutoFit/>
            </a:bodyPr>
            <a:lstStyle/>
            <a:p>
              <a:r>
                <a:rPr lang="en-US" b="1" dirty="0">
                  <a:solidFill>
                    <a:schemeClr val="bg1"/>
                  </a:solidFill>
                </a:rPr>
                <a:t>Readiness</a:t>
              </a:r>
            </a:p>
          </p:txBody>
        </p:sp>
      </p:grpSp>
    </p:spTree>
    <p:extLst>
      <p:ext uri="{BB962C8B-B14F-4D97-AF65-F5344CB8AC3E}">
        <p14:creationId xmlns:p14="http://schemas.microsoft.com/office/powerpoint/2010/main" val="4169423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7"/>
            <a:ext cx="6934200" cy="608805"/>
          </a:xfrm>
        </p:spPr>
        <p:txBody>
          <a:bodyPr/>
          <a:lstStyle/>
          <a:p>
            <a:r>
              <a:rPr lang="en-US" dirty="0"/>
              <a:t>Exit Ticket</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sp>
        <p:nvSpPr>
          <p:cNvPr id="3" name="Content Placeholder 2"/>
          <p:cNvSpPr>
            <a:spLocks noGrp="1"/>
          </p:cNvSpPr>
          <p:nvPr>
            <p:ph idx="1"/>
          </p:nvPr>
        </p:nvSpPr>
        <p:spPr>
          <a:xfrm>
            <a:off x="374073" y="1554558"/>
            <a:ext cx="4532244" cy="4267201"/>
          </a:xfrm>
        </p:spPr>
        <p:txBody>
          <a:bodyPr/>
          <a:lstStyle/>
          <a:p>
            <a:pPr marL="457200" lvl="1" indent="0">
              <a:buNone/>
            </a:pPr>
            <a:r>
              <a:rPr lang="en-US" sz="3200" b="1" dirty="0"/>
              <a:t>Write a tweet (140 characters) about one way differentiation can improve student learning in the classroom and why.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276638"/>
            <a:ext cx="3048000" cy="4064000"/>
          </a:xfrm>
          <a:prstGeom prst="rect">
            <a:avLst/>
          </a:prstGeom>
        </p:spPr>
      </p:pic>
      <p:sp>
        <p:nvSpPr>
          <p:cNvPr id="11" name="TextBox 10"/>
          <p:cNvSpPr txBox="1"/>
          <p:nvPr/>
        </p:nvSpPr>
        <p:spPr>
          <a:xfrm>
            <a:off x="4027975" y="5393359"/>
            <a:ext cx="4125425" cy="276999"/>
          </a:xfrm>
          <a:prstGeom prst="rect">
            <a:avLst/>
          </a:prstGeom>
          <a:noFill/>
        </p:spPr>
        <p:txBody>
          <a:bodyPr wrap="none" rtlCol="0">
            <a:spAutoFit/>
          </a:bodyPr>
          <a:lstStyle/>
          <a:p>
            <a:r>
              <a:rPr lang="en-US" sz="1200" dirty="0"/>
              <a:t>Image source: https://www.pinterest.com/explore/exit-tickets/</a:t>
            </a:r>
          </a:p>
        </p:txBody>
      </p:sp>
    </p:spTree>
    <p:extLst>
      <p:ext uri="{BB962C8B-B14F-4D97-AF65-F5344CB8AC3E}">
        <p14:creationId xmlns:p14="http://schemas.microsoft.com/office/powerpoint/2010/main" val="89104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Now</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487451"/>
            <a:ext cx="5303044" cy="3528935"/>
          </a:xfrm>
          <a:prstGeom prst="rect">
            <a:avLst/>
          </a:prstGeom>
        </p:spPr>
      </p:pic>
      <p:sp>
        <p:nvSpPr>
          <p:cNvPr id="10" name="TextBox 9"/>
          <p:cNvSpPr txBox="1"/>
          <p:nvPr/>
        </p:nvSpPr>
        <p:spPr>
          <a:xfrm>
            <a:off x="1425127" y="6182686"/>
            <a:ext cx="5933932" cy="276999"/>
          </a:xfrm>
          <a:prstGeom prst="rect">
            <a:avLst/>
          </a:prstGeom>
          <a:noFill/>
        </p:spPr>
        <p:txBody>
          <a:bodyPr wrap="none" rtlCol="0">
            <a:spAutoFit/>
          </a:bodyPr>
          <a:lstStyle/>
          <a:p>
            <a:r>
              <a:rPr lang="en-US" sz="1200" dirty="0"/>
              <a:t>Image source: https://www.scienceabc.com/nature/sunflowers-always-face-follow-sun.html</a:t>
            </a:r>
          </a:p>
        </p:txBody>
      </p:sp>
      <p:sp>
        <p:nvSpPr>
          <p:cNvPr id="11" name="Content Placeholder 2"/>
          <p:cNvSpPr>
            <a:spLocks noGrp="1"/>
          </p:cNvSpPr>
          <p:nvPr>
            <p:ph idx="1"/>
          </p:nvPr>
        </p:nvSpPr>
        <p:spPr>
          <a:xfrm>
            <a:off x="475129" y="1143000"/>
            <a:ext cx="8229600" cy="5327463"/>
          </a:xfrm>
        </p:spPr>
        <p:txBody>
          <a:bodyPr>
            <a:normAutofit/>
          </a:bodyPr>
          <a:lstStyle/>
          <a:p>
            <a:pPr marL="0" indent="0" algn="ctr">
              <a:buNone/>
            </a:pPr>
            <a:r>
              <a:rPr lang="en-US" sz="3200" b="1" dirty="0"/>
              <a:t>What would help you answer this question? </a:t>
            </a:r>
          </a:p>
          <a:p>
            <a:pPr marL="0" indent="0" algn="ctr">
              <a:buNone/>
            </a:pPr>
            <a:r>
              <a:rPr lang="en-US" sz="3200" i="1" dirty="0"/>
              <a:t>“Why do sunflowers always face the sun?”</a:t>
            </a:r>
          </a:p>
        </p:txBody>
      </p:sp>
    </p:spTree>
    <p:extLst>
      <p:ext uri="{BB962C8B-B14F-4D97-AF65-F5344CB8AC3E}">
        <p14:creationId xmlns:p14="http://schemas.microsoft.com/office/powerpoint/2010/main" val="4256284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AppendiX</a:t>
            </a:r>
            <a:endParaRPr lang="en-US" dirty="0"/>
          </a:p>
        </p:txBody>
      </p:sp>
      <p:sp>
        <p:nvSpPr>
          <p:cNvPr id="3" name="Date Placeholder 2"/>
          <p:cNvSpPr txBox="1">
            <a:spLocks/>
          </p:cNvSpPr>
          <p:nvPr/>
        </p:nvSpPr>
        <p:spPr>
          <a:xfrm>
            <a:off x="381000" y="6492875"/>
            <a:ext cx="2209800" cy="365125"/>
          </a:xfrm>
          <a:prstGeom prst="rect">
            <a:avLst/>
          </a:prstGeom>
        </p:spPr>
        <p:txBody>
          <a:bodyPr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©2017 Public Impact</a:t>
            </a:r>
            <a:endParaRPr lang="en-US" dirty="0"/>
          </a:p>
        </p:txBody>
      </p:sp>
    </p:spTree>
    <p:extLst>
      <p:ext uri="{BB962C8B-B14F-4D97-AF65-F5344CB8AC3E}">
        <p14:creationId xmlns:p14="http://schemas.microsoft.com/office/powerpoint/2010/main" val="253188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563562"/>
          </a:xfrm>
        </p:spPr>
        <p:txBody>
          <a:bodyPr/>
          <a:lstStyle/>
          <a:p>
            <a:r>
              <a:rPr lang="en-US" dirty="0"/>
              <a:t>Time for More: Walking Gallery</a:t>
            </a:r>
            <a:endParaRPr lang="en-US" sz="4000" dirty="0"/>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sp>
        <p:nvSpPr>
          <p:cNvPr id="3" name="Content Placeholder 2"/>
          <p:cNvSpPr>
            <a:spLocks noGrp="1"/>
          </p:cNvSpPr>
          <p:nvPr>
            <p:ph idx="1"/>
          </p:nvPr>
        </p:nvSpPr>
        <p:spPr>
          <a:xfrm>
            <a:off x="400050" y="1010113"/>
            <a:ext cx="8382000" cy="1100003"/>
          </a:xfrm>
        </p:spPr>
        <p:txBody>
          <a:bodyPr>
            <a:normAutofit/>
          </a:bodyPr>
          <a:lstStyle/>
          <a:p>
            <a:pPr marL="0" indent="0">
              <a:buNone/>
            </a:pPr>
            <a:r>
              <a:rPr lang="en-US" sz="2200" dirty="0"/>
              <a:t>On each poster, write down an example of how you and your team of teachers carry out the following in your classroom. If you don’t have an example, you can create one! </a:t>
            </a:r>
          </a:p>
          <a:p>
            <a:pPr marL="0" indent="0">
              <a:buNone/>
            </a:pPr>
            <a:endParaRPr lang="en-US" sz="1700" dirty="0"/>
          </a:p>
          <a:p>
            <a:pPr marL="457200" lvl="1" indent="0">
              <a:buNone/>
            </a:pPr>
            <a:endParaRPr lang="en-US" sz="700" dirty="0"/>
          </a:p>
          <a:p>
            <a:pPr marL="0" indent="0" algn="ctr">
              <a:buNone/>
            </a:pPr>
            <a:endParaRPr lang="en-US" sz="1400" dirty="0"/>
          </a:p>
          <a:p>
            <a:pPr marL="0" indent="0" algn="ctr">
              <a:buNone/>
            </a:pPr>
            <a:endParaRPr lang="en-US" sz="1400" dirty="0"/>
          </a:p>
          <a:p>
            <a:pPr marL="0" indent="0">
              <a:buNone/>
            </a:pPr>
            <a:endParaRPr lang="en-US" dirty="0"/>
          </a:p>
        </p:txBody>
      </p:sp>
      <p:sp>
        <p:nvSpPr>
          <p:cNvPr id="9" name="Vertical Scroll 8"/>
          <p:cNvSpPr/>
          <p:nvPr/>
        </p:nvSpPr>
        <p:spPr>
          <a:xfrm>
            <a:off x="57150" y="2268578"/>
            <a:ext cx="3086100" cy="3310119"/>
          </a:xfrm>
          <a:prstGeom prst="vertic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latin typeface="Comic Sans MS" panose="030F0702030302020204" pitchFamily="66" charset="0"/>
              </a:rPr>
              <a:t>1. </a:t>
            </a:r>
            <a:r>
              <a:rPr lang="en-US" u="sng" dirty="0">
                <a:solidFill>
                  <a:schemeClr val="tx1"/>
                </a:solidFill>
                <a:latin typeface="Comic Sans MS" panose="030F0702030302020204" pitchFamily="66" charset="0"/>
              </a:rPr>
              <a:t>Group</a:t>
            </a:r>
            <a:r>
              <a:rPr lang="en-US" dirty="0">
                <a:solidFill>
                  <a:schemeClr val="tx1"/>
                </a:solidFill>
                <a:latin typeface="Comic Sans MS" panose="030F0702030302020204" pitchFamily="66" charset="0"/>
              </a:rPr>
              <a:t> students by common academic needs for some activities based on similar skill level</a:t>
            </a:r>
            <a:endParaRPr lang="en-US" sz="1600" dirty="0">
              <a:solidFill>
                <a:schemeClr val="tx1"/>
              </a:solidFill>
              <a:latin typeface="Comic Sans MS" panose="030F0702030302020204" pitchFamily="66" charset="0"/>
            </a:endParaRPr>
          </a:p>
        </p:txBody>
      </p:sp>
      <p:sp>
        <p:nvSpPr>
          <p:cNvPr id="10" name="Vertical Scroll 9"/>
          <p:cNvSpPr/>
          <p:nvPr/>
        </p:nvSpPr>
        <p:spPr>
          <a:xfrm>
            <a:off x="2590800" y="2708561"/>
            <a:ext cx="2686050" cy="2627470"/>
          </a:xfrm>
          <a:prstGeom prst="vertic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latin typeface="Comic Sans MS" panose="030F0702030302020204" pitchFamily="66" charset="0"/>
              </a:rPr>
              <a:t>2.Provide </a:t>
            </a:r>
            <a:r>
              <a:rPr lang="en-US" u="sng" dirty="0">
                <a:solidFill>
                  <a:schemeClr val="tx1"/>
                </a:solidFill>
                <a:latin typeface="Comic Sans MS" panose="030F0702030302020204" pitchFamily="66" charset="0"/>
              </a:rPr>
              <a:t>additional instruction</a:t>
            </a:r>
            <a:r>
              <a:rPr lang="en-US" dirty="0">
                <a:solidFill>
                  <a:schemeClr val="tx1"/>
                </a:solidFill>
                <a:latin typeface="Comic Sans MS" panose="030F0702030302020204" pitchFamily="66" charset="0"/>
              </a:rPr>
              <a:t> to a students who struggle with a skill </a:t>
            </a:r>
          </a:p>
        </p:txBody>
      </p:sp>
      <p:sp>
        <p:nvSpPr>
          <p:cNvPr id="12" name="Vertical Scroll 11"/>
          <p:cNvSpPr/>
          <p:nvPr/>
        </p:nvSpPr>
        <p:spPr>
          <a:xfrm>
            <a:off x="6134100" y="3672962"/>
            <a:ext cx="2971800" cy="2750122"/>
          </a:xfrm>
          <a:prstGeom prst="vertic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latin typeface="Comic Sans MS" panose="030F0702030302020204" pitchFamily="66" charset="0"/>
              </a:rPr>
              <a:t>4. Explain or model content for understanding in </a:t>
            </a:r>
            <a:r>
              <a:rPr lang="en-US" u="sng" dirty="0">
                <a:solidFill>
                  <a:schemeClr val="tx1"/>
                </a:solidFill>
                <a:latin typeface="Comic Sans MS" panose="030F0702030302020204" pitchFamily="66" charset="0"/>
              </a:rPr>
              <a:t>two or more approaches</a:t>
            </a:r>
            <a:endParaRPr lang="en-US" dirty="0">
              <a:solidFill>
                <a:schemeClr val="tx1"/>
              </a:solidFill>
              <a:latin typeface="Comic Sans MS" panose="030F0702030302020204" pitchFamily="66" charset="0"/>
            </a:endParaRPr>
          </a:p>
          <a:p>
            <a:pPr lvl="1"/>
            <a:endParaRPr lang="en-US" sz="2400" dirty="0">
              <a:solidFill>
                <a:schemeClr val="tx1"/>
              </a:solidFill>
            </a:endParaRPr>
          </a:p>
        </p:txBody>
      </p:sp>
      <p:sp>
        <p:nvSpPr>
          <p:cNvPr id="13" name="Rectangle 12"/>
          <p:cNvSpPr/>
          <p:nvPr/>
        </p:nvSpPr>
        <p:spPr>
          <a:xfrm>
            <a:off x="695325" y="5804073"/>
            <a:ext cx="4895850" cy="584775"/>
          </a:xfrm>
          <a:prstGeom prst="rect">
            <a:avLst/>
          </a:prstGeom>
        </p:spPr>
        <p:txBody>
          <a:bodyPr wrap="square">
            <a:spAutoFit/>
          </a:bodyPr>
          <a:lstStyle/>
          <a:p>
            <a:pPr algn="ctr"/>
            <a:r>
              <a:rPr lang="en-US" sz="1600" dirty="0"/>
              <a:t>Adapted from: McCarthy, J. </a:t>
            </a:r>
            <a:r>
              <a:rPr lang="en-US" sz="1600" i="1" u="sng" dirty="0">
                <a:hlinkClick r:id="rId3"/>
              </a:rPr>
              <a:t>Differentiated instruction</a:t>
            </a:r>
            <a:r>
              <a:rPr lang="en-US" sz="1600" u="sng" dirty="0">
                <a:hlinkClick r:id="rId3"/>
              </a:rPr>
              <a:t> is</a:t>
            </a:r>
            <a:r>
              <a:rPr lang="en-US" sz="1600" i="1" u="sng" dirty="0">
                <a:hlinkClick r:id="rId3"/>
              </a:rPr>
              <a:t> Just Too Difficult: Myth-Busting DI Part 3</a:t>
            </a:r>
            <a:r>
              <a:rPr lang="en-US" sz="1600" i="1" dirty="0"/>
              <a:t>, </a:t>
            </a:r>
            <a:r>
              <a:rPr lang="en-US" sz="1600" dirty="0" err="1"/>
              <a:t>Edutopia</a:t>
            </a:r>
            <a:r>
              <a:rPr lang="en-US" sz="1600" dirty="0"/>
              <a:t>, 2015</a:t>
            </a:r>
          </a:p>
        </p:txBody>
      </p:sp>
      <p:sp>
        <p:nvSpPr>
          <p:cNvPr id="11" name="Vertical Scroll 10"/>
          <p:cNvSpPr/>
          <p:nvPr/>
        </p:nvSpPr>
        <p:spPr>
          <a:xfrm>
            <a:off x="4953000" y="2189979"/>
            <a:ext cx="2209800" cy="2265915"/>
          </a:xfrm>
          <a:prstGeom prst="vertic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latin typeface="Comic Sans MS" panose="030F0702030302020204" pitchFamily="66" charset="0"/>
              </a:rPr>
              <a:t>3. Give students choices for work </a:t>
            </a:r>
            <a:r>
              <a:rPr lang="en-US" u="sng" dirty="0">
                <a:solidFill>
                  <a:schemeClr val="tx1"/>
                </a:solidFill>
                <a:latin typeface="Comic Sans MS" panose="030F0702030302020204" pitchFamily="66" charset="0"/>
              </a:rPr>
              <a:t>options</a:t>
            </a:r>
            <a:r>
              <a:rPr lang="en-US" dirty="0">
                <a:solidFill>
                  <a:schemeClr val="tx1"/>
                </a:solidFill>
                <a:latin typeface="Comic Sans MS" panose="030F0702030302020204" pitchFamily="66" charset="0"/>
              </a:rPr>
              <a:t> </a:t>
            </a:r>
          </a:p>
        </p:txBody>
      </p:sp>
    </p:spTree>
    <p:extLst>
      <p:ext uri="{BB962C8B-B14F-4D97-AF65-F5344CB8AC3E}">
        <p14:creationId xmlns:p14="http://schemas.microsoft.com/office/powerpoint/2010/main" val="233265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75129" y="1639700"/>
            <a:ext cx="8229600" cy="4830763"/>
          </a:xfrm>
        </p:spPr>
        <p:txBody>
          <a:bodyPr>
            <a:normAutofit/>
          </a:bodyPr>
          <a:lstStyle/>
          <a:p>
            <a:pPr marL="0" indent="0">
              <a:buNone/>
            </a:pPr>
            <a:r>
              <a:rPr lang="en-US" sz="3200" dirty="0"/>
              <a:t>During this session, participants will…</a:t>
            </a:r>
          </a:p>
          <a:p>
            <a:pPr marL="0" indent="0">
              <a:buNone/>
            </a:pPr>
            <a:endParaRPr lang="en-US" sz="1600" dirty="0"/>
          </a:p>
          <a:p>
            <a:r>
              <a:rPr lang="en-US" sz="3200" dirty="0"/>
              <a:t>Learn what to consider when supporting all students with differentiated instruction in the classroom and how your RA role can support differentiation. </a:t>
            </a:r>
          </a:p>
          <a:p>
            <a:r>
              <a:rPr lang="en-US" sz="3200" dirty="0"/>
              <a:t>Practice a strategy and identify a resource for differentiation that you and your team of teachers can apply in the classroom. </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spTree>
    <p:extLst>
      <p:ext uri="{BB962C8B-B14F-4D97-AF65-F5344CB8AC3E}">
        <p14:creationId xmlns:p14="http://schemas.microsoft.com/office/powerpoint/2010/main" val="44565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sp>
        <p:nvSpPr>
          <p:cNvPr id="5" name="Title 1"/>
          <p:cNvSpPr>
            <a:spLocks noGrp="1"/>
          </p:cNvSpPr>
          <p:nvPr>
            <p:ph type="title"/>
          </p:nvPr>
        </p:nvSpPr>
        <p:spPr>
          <a:xfrm>
            <a:off x="838200" y="274638"/>
            <a:ext cx="8305800" cy="563562"/>
          </a:xfrm>
        </p:spPr>
        <p:txBody>
          <a:bodyPr/>
          <a:lstStyle/>
          <a:p>
            <a:r>
              <a:rPr lang="en-US" dirty="0"/>
              <a:t>What is Differentiating Instruction?</a:t>
            </a:r>
          </a:p>
        </p:txBody>
      </p:sp>
      <p:sp>
        <p:nvSpPr>
          <p:cNvPr id="2" name="Oval 1"/>
          <p:cNvSpPr/>
          <p:nvPr/>
        </p:nvSpPr>
        <p:spPr>
          <a:xfrm>
            <a:off x="381000" y="1951759"/>
            <a:ext cx="2362200" cy="22010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a:t>
            </a:r>
            <a:r>
              <a:rPr lang="en-US" sz="2400" b="1" dirty="0">
                <a:solidFill>
                  <a:schemeClr val="bg1"/>
                </a:solidFill>
              </a:rPr>
              <a:t> way of </a:t>
            </a:r>
            <a:r>
              <a:rPr lang="en-US" sz="3200" b="1" dirty="0">
                <a:solidFill>
                  <a:schemeClr val="bg1"/>
                </a:solidFill>
              </a:rPr>
              <a:t>t</a:t>
            </a:r>
            <a:r>
              <a:rPr lang="en-US" sz="2400" b="1" dirty="0">
                <a:solidFill>
                  <a:schemeClr val="bg1"/>
                </a:solidFill>
              </a:rPr>
              <a:t>eaching</a:t>
            </a:r>
          </a:p>
        </p:txBody>
      </p:sp>
      <p:sp>
        <p:nvSpPr>
          <p:cNvPr id="3" name="Isosceles Triangle 2"/>
          <p:cNvSpPr/>
          <p:nvPr/>
        </p:nvSpPr>
        <p:spPr>
          <a:xfrm>
            <a:off x="5856610" y="1601432"/>
            <a:ext cx="3006969" cy="23939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I</a:t>
            </a:r>
            <a:r>
              <a:rPr lang="en-US" sz="2400" b="1" dirty="0"/>
              <a:t>mproves learning</a:t>
            </a:r>
            <a:endParaRPr lang="en-US" sz="1600" b="1" dirty="0"/>
          </a:p>
        </p:txBody>
      </p:sp>
      <p:sp>
        <p:nvSpPr>
          <p:cNvPr id="7" name="Parallelogram 6"/>
          <p:cNvSpPr/>
          <p:nvPr/>
        </p:nvSpPr>
        <p:spPr>
          <a:xfrm>
            <a:off x="3626719" y="2095308"/>
            <a:ext cx="2161465" cy="188797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a:t>
            </a:r>
            <a:r>
              <a:rPr lang="en-US" sz="2400" b="1" dirty="0"/>
              <a:t>ocused on students</a:t>
            </a:r>
          </a:p>
          <a:p>
            <a:pPr algn="ctr"/>
            <a:endParaRPr lang="en-US" dirty="0"/>
          </a:p>
        </p:txBody>
      </p:sp>
      <p:sp>
        <p:nvSpPr>
          <p:cNvPr id="9" name="Regular Pentagon 8"/>
          <p:cNvSpPr/>
          <p:nvPr/>
        </p:nvSpPr>
        <p:spPr>
          <a:xfrm>
            <a:off x="1559896" y="3856892"/>
            <a:ext cx="2928937" cy="2467708"/>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a:t>
            </a:r>
            <a:r>
              <a:rPr lang="en-US" sz="2400" b="1" dirty="0"/>
              <a:t>ecognizes diverse learners</a:t>
            </a:r>
          </a:p>
        </p:txBody>
      </p:sp>
      <p:sp>
        <p:nvSpPr>
          <p:cNvPr id="10" name="Hexagon 9"/>
          <p:cNvSpPr/>
          <p:nvPr/>
        </p:nvSpPr>
        <p:spPr>
          <a:xfrm>
            <a:off x="4867454" y="4152856"/>
            <a:ext cx="2722732" cy="220105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a:t>
            </a:r>
            <a:r>
              <a:rPr lang="en-US" sz="2400" b="1" dirty="0"/>
              <a:t>ives</a:t>
            </a:r>
            <a:r>
              <a:rPr lang="en-US" sz="3200" b="1" dirty="0"/>
              <a:t> </a:t>
            </a:r>
            <a:r>
              <a:rPr lang="en-US" sz="2400" b="1" dirty="0"/>
              <a:t>options for taking in information</a:t>
            </a:r>
          </a:p>
        </p:txBody>
      </p:sp>
      <p:sp>
        <p:nvSpPr>
          <p:cNvPr id="12" name="TextBox 11"/>
          <p:cNvSpPr txBox="1"/>
          <p:nvPr/>
        </p:nvSpPr>
        <p:spPr>
          <a:xfrm>
            <a:off x="381000" y="1120762"/>
            <a:ext cx="8482579" cy="830997"/>
          </a:xfrm>
          <a:prstGeom prst="rect">
            <a:avLst/>
          </a:prstGeom>
          <a:noFill/>
        </p:spPr>
        <p:txBody>
          <a:bodyPr wrap="square" rtlCol="0">
            <a:spAutoFit/>
          </a:bodyPr>
          <a:lstStyle/>
          <a:p>
            <a:r>
              <a:rPr lang="en-US" sz="2400" dirty="0"/>
              <a:t>Differentiating is tailoring instruction to meet students’ individual needs. </a:t>
            </a:r>
          </a:p>
        </p:txBody>
      </p:sp>
      <p:sp>
        <p:nvSpPr>
          <p:cNvPr id="6" name="Rectangle 5"/>
          <p:cNvSpPr/>
          <p:nvPr/>
        </p:nvSpPr>
        <p:spPr>
          <a:xfrm>
            <a:off x="7941913" y="4907358"/>
            <a:ext cx="1127990" cy="1446550"/>
          </a:xfrm>
          <a:prstGeom prst="rect">
            <a:avLst/>
          </a:prstGeom>
        </p:spPr>
        <p:txBody>
          <a:bodyPr wrap="square">
            <a:spAutoFit/>
          </a:bodyPr>
          <a:lstStyle/>
          <a:p>
            <a:r>
              <a:rPr lang="en-US" sz="1100" b="1" dirty="0"/>
              <a:t>Adapted from: </a:t>
            </a:r>
            <a:r>
              <a:rPr lang="en-US" sz="1100" dirty="0">
                <a:latin typeface="Calibri" panose="020F0502020204030204" pitchFamily="34" charset="0"/>
                <a:ea typeface="Calibri" panose="020F0502020204030204" pitchFamily="34" charset="0"/>
                <a:cs typeface="Times New Roman" panose="02020603050405020304" pitchFamily="18" charset="0"/>
              </a:rPr>
              <a:t>Tomlinson, C. A. (2014). </a:t>
            </a:r>
            <a:r>
              <a:rPr lang="en-US" sz="1100" i="1" dirty="0">
                <a:latin typeface="Calibri" panose="020F0502020204030204" pitchFamily="34" charset="0"/>
                <a:ea typeface="Calibri" panose="020F0502020204030204" pitchFamily="34" charset="0"/>
                <a:cs typeface="Times New Roman" panose="02020603050405020304" pitchFamily="18" charset="0"/>
              </a:rPr>
              <a:t>The Differentiated Classroom: Responding to the Needs of All Leaders</a:t>
            </a:r>
            <a:endParaRPr lang="en-US" sz="1100" dirty="0"/>
          </a:p>
        </p:txBody>
      </p:sp>
    </p:spTree>
    <p:extLst>
      <p:ext uri="{BB962C8B-B14F-4D97-AF65-F5344CB8AC3E}">
        <p14:creationId xmlns:p14="http://schemas.microsoft.com/office/powerpoint/2010/main" val="28920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Think—Pair— Share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1111"/>
          <a:stretch/>
        </p:blipFill>
        <p:spPr>
          <a:xfrm>
            <a:off x="477078" y="1463040"/>
            <a:ext cx="3866570" cy="447413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8889"/>
          <a:stretch/>
        </p:blipFill>
        <p:spPr>
          <a:xfrm>
            <a:off x="4572000" y="1188720"/>
            <a:ext cx="3931920" cy="4678680"/>
          </a:xfrm>
          <a:prstGeom prst="rect">
            <a:avLst/>
          </a:prstGeom>
        </p:spPr>
      </p:pic>
      <p:sp>
        <p:nvSpPr>
          <p:cNvPr id="6" name="TextBox 5"/>
          <p:cNvSpPr txBox="1"/>
          <p:nvPr/>
        </p:nvSpPr>
        <p:spPr>
          <a:xfrm>
            <a:off x="381000" y="6140856"/>
            <a:ext cx="8385313" cy="276999"/>
          </a:xfrm>
          <a:prstGeom prst="rect">
            <a:avLst/>
          </a:prstGeom>
          <a:noFill/>
        </p:spPr>
        <p:txBody>
          <a:bodyPr wrap="square" rtlCol="0">
            <a:spAutoFit/>
          </a:bodyPr>
          <a:lstStyle/>
          <a:p>
            <a:r>
              <a:rPr lang="en-US" sz="1200" dirty="0"/>
              <a:t>Image source: http://www.teachthought.com/pedagogy/the-definition-of-differentiated-instruction/?crlt_pid=camp.aHEOcIFZA9IK</a:t>
            </a:r>
          </a:p>
        </p:txBody>
      </p:sp>
      <p:sp>
        <p:nvSpPr>
          <p:cNvPr id="8"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spTree>
    <p:extLst>
      <p:ext uri="{BB962C8B-B14F-4D97-AF65-F5344CB8AC3E}">
        <p14:creationId xmlns:p14="http://schemas.microsoft.com/office/powerpoint/2010/main" val="311812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274638"/>
            <a:ext cx="8591550" cy="563562"/>
          </a:xfrm>
        </p:spPr>
        <p:txBody>
          <a:bodyPr/>
          <a:lstStyle/>
          <a:p>
            <a:r>
              <a:rPr lang="en-US" dirty="0"/>
              <a:t>How Can Teacher Teams S</a:t>
            </a:r>
            <a:r>
              <a:rPr lang="en-US" u="sng" dirty="0"/>
              <a:t>upport</a:t>
            </a:r>
            <a:r>
              <a:rPr lang="en-US" dirty="0"/>
              <a:t> Differentiating Instruction?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2098140"/>
              </p:ext>
            </p:extLst>
          </p:nvPr>
        </p:nvGraphicFramePr>
        <p:xfrm>
          <a:off x="493835" y="1695203"/>
          <a:ext cx="8191500" cy="4109119"/>
        </p:xfrm>
        <a:graphic>
          <a:graphicData uri="http://schemas.openxmlformats.org/drawingml/2006/table">
            <a:tbl>
              <a:tblPr firstRow="1" bandRow="1">
                <a:tableStyleId>{5C22544A-7EE6-4342-B048-85BDC9FD1C3A}</a:tableStyleId>
              </a:tblPr>
              <a:tblGrid>
                <a:gridCol w="3564819">
                  <a:extLst>
                    <a:ext uri="{9D8B030D-6E8A-4147-A177-3AD203B41FA5}">
                      <a16:colId xmlns:a16="http://schemas.microsoft.com/office/drawing/2014/main" val="3384817891"/>
                    </a:ext>
                  </a:extLst>
                </a:gridCol>
                <a:gridCol w="4626681">
                  <a:extLst>
                    <a:ext uri="{9D8B030D-6E8A-4147-A177-3AD203B41FA5}">
                      <a16:colId xmlns:a16="http://schemas.microsoft.com/office/drawing/2014/main" val="44330306"/>
                    </a:ext>
                  </a:extLst>
                </a:gridCol>
              </a:tblGrid>
              <a:tr h="650467">
                <a:tc>
                  <a:txBody>
                    <a:bodyPr/>
                    <a:lstStyle/>
                    <a:p>
                      <a:pPr algn="ctr"/>
                      <a:r>
                        <a:rPr lang="en-US" sz="2000" dirty="0"/>
                        <a:t>Role of MCLs,</a:t>
                      </a:r>
                      <a:r>
                        <a:rPr lang="en-US" sz="2000" baseline="0" dirty="0"/>
                        <a:t> direct-reach teachers, team teachers</a:t>
                      </a:r>
                      <a:endParaRPr lang="en-US" sz="2000" dirty="0"/>
                    </a:p>
                  </a:txBody>
                  <a:tcPr/>
                </a:tc>
                <a:tc>
                  <a:txBody>
                    <a:bodyPr/>
                    <a:lstStyle/>
                    <a:p>
                      <a:pPr algn="ctr"/>
                      <a:r>
                        <a:rPr lang="en-US" sz="2000" dirty="0"/>
                        <a:t>Potential</a:t>
                      </a:r>
                      <a:r>
                        <a:rPr lang="en-US" sz="2000" baseline="0" dirty="0"/>
                        <a:t> </a:t>
                      </a:r>
                      <a:r>
                        <a:rPr lang="en-US" sz="2000" dirty="0"/>
                        <a:t>Role of Reach</a:t>
                      </a:r>
                      <a:r>
                        <a:rPr lang="en-US" sz="2000" baseline="0" dirty="0"/>
                        <a:t> Associate</a:t>
                      </a:r>
                      <a:endParaRPr lang="en-US" sz="2000" dirty="0"/>
                    </a:p>
                  </a:txBody>
                  <a:tcPr/>
                </a:tc>
                <a:extLst>
                  <a:ext uri="{0D108BD9-81ED-4DB2-BD59-A6C34878D82A}">
                    <a16:rowId xmlns:a16="http://schemas.microsoft.com/office/drawing/2014/main" val="858238682"/>
                  </a:ext>
                </a:extLst>
              </a:tr>
              <a:tr h="1870957">
                <a:tc>
                  <a:txBody>
                    <a:bodyPr/>
                    <a:lstStyle/>
                    <a:p>
                      <a:r>
                        <a:rPr lang="en-US" sz="2400" kern="1200" dirty="0">
                          <a:solidFill>
                            <a:schemeClr val="dk1"/>
                          </a:solidFill>
                          <a:effectLst/>
                          <a:latin typeface="+mn-lt"/>
                          <a:ea typeface="+mn-ea"/>
                          <a:cs typeface="+mn-cs"/>
                        </a:rPr>
                        <a:t>Develop lesson plans intentionally</a:t>
                      </a:r>
                      <a:r>
                        <a:rPr lang="en-US" sz="2400" kern="1200" baseline="0" dirty="0">
                          <a:solidFill>
                            <a:schemeClr val="dk1"/>
                          </a:solidFill>
                          <a:effectLst/>
                          <a:latin typeface="+mn-lt"/>
                          <a:ea typeface="+mn-ea"/>
                          <a:cs typeface="+mn-cs"/>
                        </a:rPr>
                        <a:t> with differentiated instruction</a:t>
                      </a:r>
                    </a:p>
                    <a:p>
                      <a:endParaRPr lang="en-US" sz="2400" kern="1200" baseline="0" dirty="0">
                        <a:solidFill>
                          <a:schemeClr val="dk1"/>
                        </a:solidFill>
                        <a:effectLst/>
                        <a:latin typeface="+mn-lt"/>
                        <a:ea typeface="+mn-ea"/>
                        <a:cs typeface="+mn-cs"/>
                      </a:endParaRPr>
                    </a:p>
                    <a:p>
                      <a:endParaRPr lang="en-US" sz="2400" kern="1200" baseline="0" dirty="0">
                        <a:solidFill>
                          <a:schemeClr val="dk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en-US" sz="220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br>
                        <a:rPr lang="en-US" sz="2200" kern="1200" baseline="0" dirty="0">
                          <a:solidFill>
                            <a:schemeClr val="dk1"/>
                          </a:solidFill>
                          <a:effectLst/>
                          <a:latin typeface="+mn-lt"/>
                          <a:ea typeface="+mn-ea"/>
                          <a:cs typeface="+mn-cs"/>
                        </a:rPr>
                      </a:br>
                      <a:endParaRPr lang="en-US" sz="2200" kern="1200" baseline="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en-US" sz="2200" kern="1200" baseline="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en-US" sz="2200" kern="1200" baseline="0" dirty="0">
                        <a:solidFill>
                          <a:schemeClr val="dk1"/>
                        </a:solidFill>
                        <a:effectLst/>
                        <a:latin typeface="+mn-lt"/>
                        <a:ea typeface="+mn-ea"/>
                        <a:cs typeface="+mn-cs"/>
                      </a:endParaRPr>
                    </a:p>
                  </a:txBody>
                  <a:tcPr/>
                </a:tc>
                <a:extLst>
                  <a:ext uri="{0D108BD9-81ED-4DB2-BD59-A6C34878D82A}">
                    <a16:rowId xmlns:a16="http://schemas.microsoft.com/office/drawing/2014/main" val="726792799"/>
                  </a:ext>
                </a:extLst>
              </a:tr>
              <a:tr h="1487839">
                <a:tc>
                  <a:txBody>
                    <a:bodyPr/>
                    <a:lstStyle/>
                    <a:p>
                      <a:r>
                        <a:rPr lang="en-US" sz="2400" kern="1200" dirty="0">
                          <a:solidFill>
                            <a:schemeClr val="dk1"/>
                          </a:solidFill>
                          <a:effectLst/>
                          <a:latin typeface="+mn-lt"/>
                          <a:ea typeface="+mn-ea"/>
                          <a:cs typeface="+mn-cs"/>
                        </a:rPr>
                        <a:t>Use</a:t>
                      </a:r>
                      <a:r>
                        <a:rPr lang="en-US" sz="2400" kern="1200" baseline="0" dirty="0">
                          <a:solidFill>
                            <a:schemeClr val="dk1"/>
                          </a:solidFill>
                          <a:effectLst/>
                          <a:latin typeface="+mn-lt"/>
                          <a:ea typeface="+mn-ea"/>
                          <a:cs typeface="+mn-cs"/>
                        </a:rPr>
                        <a:t> </a:t>
                      </a:r>
                      <a:r>
                        <a:rPr lang="en-US" sz="2400" kern="1200" dirty="0">
                          <a:solidFill>
                            <a:schemeClr val="dk1"/>
                          </a:solidFill>
                          <a:effectLst/>
                          <a:latin typeface="+mn-lt"/>
                          <a:ea typeface="+mn-ea"/>
                          <a:cs typeface="+mn-cs"/>
                        </a:rPr>
                        <a:t>assessment</a:t>
                      </a:r>
                      <a:r>
                        <a:rPr lang="en-US" sz="2400" kern="1200" baseline="0" dirty="0">
                          <a:solidFill>
                            <a:schemeClr val="dk1"/>
                          </a:solidFill>
                          <a:effectLst/>
                          <a:latin typeface="+mn-lt"/>
                          <a:ea typeface="+mn-ea"/>
                          <a:cs typeface="+mn-cs"/>
                        </a:rPr>
                        <a:t> and other student data to drive differentiated instruction</a:t>
                      </a:r>
                      <a:endParaRPr lang="en-US" sz="2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en-US" sz="2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200" kern="1200" dirty="0">
                        <a:solidFill>
                          <a:schemeClr val="dk1"/>
                        </a:solidFill>
                        <a:effectLst/>
                        <a:latin typeface="+mn-lt"/>
                        <a:ea typeface="+mn-ea"/>
                        <a:cs typeface="+mn-cs"/>
                      </a:endParaRPr>
                    </a:p>
                  </a:txBody>
                  <a:tcPr/>
                </a:tc>
                <a:extLst>
                  <a:ext uri="{0D108BD9-81ED-4DB2-BD59-A6C34878D82A}">
                    <a16:rowId xmlns:a16="http://schemas.microsoft.com/office/drawing/2014/main" val="457725176"/>
                  </a:ext>
                </a:extLst>
              </a:tr>
            </a:tbl>
          </a:graphicData>
        </a:graphic>
      </p:graphicFrame>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graphicFrame>
        <p:nvGraphicFramePr>
          <p:cNvPr id="6" name="Content Placeholder 4"/>
          <p:cNvGraphicFramePr>
            <a:graphicFrameLocks/>
          </p:cNvGraphicFramePr>
          <p:nvPr>
            <p:extLst>
              <p:ext uri="{D42A27DB-BD31-4B8C-83A1-F6EECF244321}">
                <p14:modId xmlns:p14="http://schemas.microsoft.com/office/powerpoint/2010/main" val="3122260190"/>
              </p:ext>
            </p:extLst>
          </p:nvPr>
        </p:nvGraphicFramePr>
        <p:xfrm>
          <a:off x="4038599" y="1640456"/>
          <a:ext cx="4646735" cy="4133386"/>
        </p:xfrm>
        <a:graphic>
          <a:graphicData uri="http://schemas.openxmlformats.org/drawingml/2006/table">
            <a:tbl>
              <a:tblPr firstRow="1" bandRow="1">
                <a:tableStyleId>{5C22544A-7EE6-4342-B048-85BDC9FD1C3A}</a:tableStyleId>
              </a:tblPr>
              <a:tblGrid>
                <a:gridCol w="4646735">
                  <a:extLst>
                    <a:ext uri="{9D8B030D-6E8A-4147-A177-3AD203B41FA5}">
                      <a16:colId xmlns:a16="http://schemas.microsoft.com/office/drawing/2014/main" val="44330306"/>
                    </a:ext>
                  </a:extLst>
                </a:gridCol>
              </a:tblGrid>
              <a:tr h="676772">
                <a:tc>
                  <a:txBody>
                    <a:bodyPr/>
                    <a:lstStyle/>
                    <a:p>
                      <a:pPr algn="ctr"/>
                      <a:r>
                        <a:rPr lang="en-US" sz="2000" dirty="0"/>
                        <a:t>Potential Role of Reach</a:t>
                      </a:r>
                      <a:r>
                        <a:rPr lang="en-US" sz="2000" baseline="0" dirty="0"/>
                        <a:t> Associate</a:t>
                      </a:r>
                    </a:p>
                    <a:p>
                      <a:pPr algn="ctr"/>
                      <a:endParaRPr lang="en-US" sz="2000" dirty="0"/>
                    </a:p>
                  </a:txBody>
                  <a:tcPr/>
                </a:tc>
                <a:extLst>
                  <a:ext uri="{0D108BD9-81ED-4DB2-BD59-A6C34878D82A}">
                    <a16:rowId xmlns:a16="http://schemas.microsoft.com/office/drawing/2014/main" val="858238682"/>
                  </a:ext>
                </a:extLst>
              </a:tr>
              <a:tr h="200956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2200" b="0" kern="1200" dirty="0">
                          <a:solidFill>
                            <a:schemeClr val="dk1"/>
                          </a:solidFill>
                          <a:effectLst/>
                          <a:latin typeface="+mn-lt"/>
                          <a:ea typeface="+mn-ea"/>
                          <a:cs typeface="+mn-cs"/>
                        </a:rPr>
                        <a:t> Provide input about learners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2200" b="0" kern="1200" baseline="0" dirty="0">
                          <a:solidFill>
                            <a:schemeClr val="dk1"/>
                          </a:solidFill>
                          <a:effectLst/>
                          <a:latin typeface="+mn-lt"/>
                          <a:ea typeface="+mn-ea"/>
                          <a:cs typeface="+mn-cs"/>
                        </a:rPr>
                        <a:t> </a:t>
                      </a:r>
                      <a:r>
                        <a:rPr lang="en-US" sz="2200" kern="1200" baseline="0" dirty="0">
                          <a:solidFill>
                            <a:schemeClr val="dk1"/>
                          </a:solidFill>
                          <a:effectLst/>
                          <a:latin typeface="+mn-lt"/>
                          <a:ea typeface="+mn-ea"/>
                          <a:cs typeface="+mn-cs"/>
                        </a:rPr>
                        <a:t>Prepare materials before class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2200" kern="1200" baseline="0" dirty="0">
                          <a:solidFill>
                            <a:schemeClr val="dk1"/>
                          </a:solidFill>
                          <a:effectLst/>
                          <a:latin typeface="+mn-lt"/>
                          <a:ea typeface="+mn-ea"/>
                          <a:cs typeface="+mn-cs"/>
                        </a:rPr>
                        <a:t>Carry out aspects of lesson plans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2200" kern="1200" baseline="0" dirty="0">
                          <a:solidFill>
                            <a:schemeClr val="dk1"/>
                          </a:solidFill>
                          <a:effectLst/>
                          <a:latin typeface="+mn-lt"/>
                          <a:ea typeface="+mn-ea"/>
                          <a:cs typeface="+mn-cs"/>
                        </a:rPr>
                        <a:t> </a:t>
                      </a:r>
                      <a:r>
                        <a:rPr lang="en-US" sz="2200" kern="1200" dirty="0">
                          <a:solidFill>
                            <a:schemeClr val="dk1"/>
                          </a:solidFill>
                          <a:effectLst/>
                          <a:latin typeface="+mn-lt"/>
                          <a:ea typeface="+mn-ea"/>
                          <a:cs typeface="+mn-cs"/>
                        </a:rPr>
                        <a:t>Use and create tools to</a:t>
                      </a:r>
                      <a:r>
                        <a:rPr lang="en-US" sz="2200" kern="1200" baseline="0" dirty="0">
                          <a:solidFill>
                            <a:schemeClr val="dk1"/>
                          </a:solidFill>
                          <a:effectLst/>
                          <a:latin typeface="+mn-lt"/>
                          <a:ea typeface="+mn-ea"/>
                          <a:cs typeface="+mn-cs"/>
                        </a:rPr>
                        <a:t> effectively manage a differentiated classroom </a:t>
                      </a:r>
                    </a:p>
                  </a:txBody>
                  <a:tcPr/>
                </a:tc>
                <a:extLst>
                  <a:ext uri="{0D108BD9-81ED-4DB2-BD59-A6C34878D82A}">
                    <a16:rowId xmlns:a16="http://schemas.microsoft.com/office/drawing/2014/main" val="726792799"/>
                  </a:ext>
                </a:extLst>
              </a:tr>
              <a:tr h="1422784">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2200" kern="1200" baseline="0" dirty="0">
                          <a:solidFill>
                            <a:schemeClr val="dk1"/>
                          </a:solidFill>
                          <a:effectLst/>
                          <a:latin typeface="+mn-lt"/>
                          <a:ea typeface="+mn-ea"/>
                          <a:cs typeface="+mn-cs"/>
                        </a:rPr>
                        <a:t> Collect assessment data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2200" kern="1200" baseline="0" dirty="0">
                          <a:solidFill>
                            <a:schemeClr val="dk1"/>
                          </a:solidFill>
                          <a:effectLst/>
                          <a:latin typeface="+mn-lt"/>
                          <a:ea typeface="+mn-ea"/>
                          <a:cs typeface="+mn-cs"/>
                        </a:rPr>
                        <a:t> Enter into tracking systems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2200" kern="1200" baseline="0" dirty="0">
                          <a:solidFill>
                            <a:schemeClr val="dk1"/>
                          </a:solidFill>
                          <a:effectLst/>
                          <a:latin typeface="+mn-lt"/>
                          <a:ea typeface="+mn-ea"/>
                          <a:cs typeface="+mn-cs"/>
                        </a:rPr>
                        <a:t> Highlight areas to address </a:t>
                      </a:r>
                      <a:endParaRPr lang="en-US" sz="2200" kern="1200" dirty="0">
                        <a:solidFill>
                          <a:schemeClr val="dk1"/>
                        </a:solidFill>
                        <a:effectLst/>
                        <a:latin typeface="+mn-lt"/>
                        <a:ea typeface="+mn-ea"/>
                        <a:cs typeface="+mn-cs"/>
                      </a:endParaRPr>
                    </a:p>
                  </a:txBody>
                  <a:tcPr/>
                </a:tc>
                <a:extLst>
                  <a:ext uri="{0D108BD9-81ED-4DB2-BD59-A6C34878D82A}">
                    <a16:rowId xmlns:a16="http://schemas.microsoft.com/office/drawing/2014/main" val="457725176"/>
                  </a:ext>
                </a:extLst>
              </a:tr>
            </a:tbl>
          </a:graphicData>
        </a:graphic>
      </p:graphicFrame>
    </p:spTree>
    <p:extLst>
      <p:ext uri="{BB962C8B-B14F-4D97-AF65-F5344CB8AC3E}">
        <p14:creationId xmlns:p14="http://schemas.microsoft.com/office/powerpoint/2010/main" val="84156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0914"/>
            <a:ext cx="7924800" cy="563562"/>
          </a:xfrm>
        </p:spPr>
        <p:txBody>
          <a:bodyPr/>
          <a:lstStyle/>
          <a:p>
            <a:r>
              <a:rPr lang="en-US" dirty="0"/>
              <a:t>What to Consider When Supporting Differentiated Instruction</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sp>
        <p:nvSpPr>
          <p:cNvPr id="12" name="TextBox 11"/>
          <p:cNvSpPr txBox="1"/>
          <p:nvPr/>
        </p:nvSpPr>
        <p:spPr>
          <a:xfrm>
            <a:off x="3505200" y="2589238"/>
            <a:ext cx="1661993" cy="369332"/>
          </a:xfrm>
          <a:prstGeom prst="rect">
            <a:avLst/>
          </a:prstGeom>
          <a:noFill/>
        </p:spPr>
        <p:txBody>
          <a:bodyPr wrap="none" rtlCol="0">
            <a:spAutoFit/>
          </a:bodyPr>
          <a:lstStyle/>
          <a:p>
            <a:r>
              <a:rPr lang="en-US" b="1" dirty="0">
                <a:solidFill>
                  <a:schemeClr val="bg1"/>
                </a:solidFill>
              </a:rPr>
              <a:t>ENVIRONMENT</a:t>
            </a:r>
          </a:p>
        </p:txBody>
      </p:sp>
      <p:sp>
        <p:nvSpPr>
          <p:cNvPr id="14" name="TextBox 13"/>
          <p:cNvSpPr txBox="1"/>
          <p:nvPr/>
        </p:nvSpPr>
        <p:spPr>
          <a:xfrm>
            <a:off x="6074684" y="1836519"/>
            <a:ext cx="1661993" cy="369332"/>
          </a:xfrm>
          <a:prstGeom prst="rect">
            <a:avLst/>
          </a:prstGeom>
          <a:noFill/>
        </p:spPr>
        <p:txBody>
          <a:bodyPr wrap="none" rtlCol="0">
            <a:spAutoFit/>
          </a:bodyPr>
          <a:lstStyle/>
          <a:p>
            <a:r>
              <a:rPr lang="en-US" b="1" dirty="0">
                <a:solidFill>
                  <a:schemeClr val="bg1"/>
                </a:solidFill>
              </a:rPr>
              <a:t>ENVIRONMENT</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217" y="2589238"/>
            <a:ext cx="2874284" cy="3156077"/>
          </a:xfrm>
          <a:prstGeom prst="rect">
            <a:avLst/>
          </a:prstGeom>
        </p:spPr>
      </p:pic>
      <p:sp>
        <p:nvSpPr>
          <p:cNvPr id="27" name="Oval Callout 26"/>
          <p:cNvSpPr/>
          <p:nvPr/>
        </p:nvSpPr>
        <p:spPr>
          <a:xfrm rot="1258679">
            <a:off x="6018339" y="3794205"/>
            <a:ext cx="1691628" cy="1796243"/>
          </a:xfrm>
          <a:prstGeom prst="wedgeEllipse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rot="21598348">
            <a:off x="6346316" y="4144305"/>
            <a:ext cx="1390088" cy="1138773"/>
          </a:xfrm>
          <a:prstGeom prst="rect">
            <a:avLst/>
          </a:prstGeom>
          <a:noFill/>
        </p:spPr>
        <p:txBody>
          <a:bodyPr wrap="square" rtlCol="0">
            <a:spAutoFit/>
          </a:bodyPr>
          <a:lstStyle/>
          <a:p>
            <a:r>
              <a:rPr lang="en-US" dirty="0"/>
              <a:t>“</a:t>
            </a:r>
            <a:r>
              <a:rPr lang="en-US" sz="1600" dirty="0"/>
              <a:t>I love volcanos and all things science</a:t>
            </a:r>
            <a:r>
              <a:rPr lang="en-US" dirty="0"/>
              <a:t>!”</a:t>
            </a:r>
          </a:p>
        </p:txBody>
      </p:sp>
      <p:sp>
        <p:nvSpPr>
          <p:cNvPr id="29" name="Oval Callout 28"/>
          <p:cNvSpPr/>
          <p:nvPr/>
        </p:nvSpPr>
        <p:spPr>
          <a:xfrm rot="1452311">
            <a:off x="5880991" y="1564436"/>
            <a:ext cx="1868542" cy="1575158"/>
          </a:xfrm>
          <a:prstGeom prst="wedgeEllipseCallou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6123680" y="1649755"/>
            <a:ext cx="1490353" cy="1354217"/>
          </a:xfrm>
          <a:prstGeom prst="rect">
            <a:avLst/>
          </a:prstGeom>
          <a:noFill/>
        </p:spPr>
        <p:txBody>
          <a:bodyPr wrap="square" rtlCol="0">
            <a:spAutoFit/>
          </a:bodyPr>
          <a:lstStyle/>
          <a:p>
            <a:r>
              <a:rPr lang="en-US" dirty="0"/>
              <a:t>“</a:t>
            </a:r>
            <a:r>
              <a:rPr lang="en-US" sz="1600" dirty="0"/>
              <a:t>Looking at  maps when I learn helps me see what we’re talking about!”</a:t>
            </a:r>
            <a:endParaRPr lang="en-US" dirty="0"/>
          </a:p>
        </p:txBody>
      </p:sp>
      <p:sp>
        <p:nvSpPr>
          <p:cNvPr id="34" name="Oval Callout 33"/>
          <p:cNvSpPr/>
          <p:nvPr/>
        </p:nvSpPr>
        <p:spPr>
          <a:xfrm rot="17937887">
            <a:off x="1524789" y="1677020"/>
            <a:ext cx="1886899" cy="1621491"/>
          </a:xfrm>
          <a:prstGeom prst="wedgeEllipseCallout">
            <a:avLst/>
          </a:prstGeom>
          <a:noFill/>
          <a:ln>
            <a:solidFill>
              <a:srgbClr val="F92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1924865" y="1749101"/>
            <a:ext cx="1227185" cy="1631216"/>
          </a:xfrm>
          <a:prstGeom prst="rect">
            <a:avLst/>
          </a:prstGeom>
          <a:noFill/>
        </p:spPr>
        <p:txBody>
          <a:bodyPr wrap="square" rtlCol="0">
            <a:spAutoFit/>
          </a:bodyPr>
          <a:lstStyle/>
          <a:p>
            <a:r>
              <a:rPr lang="en-US" dirty="0"/>
              <a:t>“</a:t>
            </a:r>
            <a:r>
              <a:rPr lang="en-US" sz="1600" dirty="0"/>
              <a:t>Lying on the carpet during reading helps me relax</a:t>
            </a:r>
            <a:r>
              <a:rPr lang="en-US" dirty="0"/>
              <a:t>.”</a:t>
            </a:r>
          </a:p>
        </p:txBody>
      </p:sp>
      <p:sp>
        <p:nvSpPr>
          <p:cNvPr id="36" name="Oval Callout 35"/>
          <p:cNvSpPr/>
          <p:nvPr/>
        </p:nvSpPr>
        <p:spPr>
          <a:xfrm rot="17937887">
            <a:off x="1268740" y="3721587"/>
            <a:ext cx="1958626" cy="1944700"/>
          </a:xfrm>
          <a:prstGeom prst="wedgeEllipseCallou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1443185" y="4191138"/>
            <a:ext cx="1609736" cy="1107996"/>
          </a:xfrm>
          <a:prstGeom prst="rect">
            <a:avLst/>
          </a:prstGeom>
          <a:noFill/>
        </p:spPr>
        <p:txBody>
          <a:bodyPr wrap="square" rtlCol="0">
            <a:spAutoFit/>
          </a:bodyPr>
          <a:lstStyle/>
          <a:p>
            <a:r>
              <a:rPr lang="en-US" sz="1600" dirty="0"/>
              <a:t>“I feel supported when Ms. Kay helps me with math by myself</a:t>
            </a:r>
            <a:r>
              <a:rPr lang="en-US" dirty="0"/>
              <a:t>.”</a:t>
            </a:r>
          </a:p>
        </p:txBody>
      </p:sp>
      <p:sp>
        <p:nvSpPr>
          <p:cNvPr id="41" name="TextBox 40"/>
          <p:cNvSpPr txBox="1"/>
          <p:nvPr/>
        </p:nvSpPr>
        <p:spPr>
          <a:xfrm>
            <a:off x="237605" y="1613455"/>
            <a:ext cx="1474891" cy="523220"/>
          </a:xfrm>
          <a:prstGeom prst="rect">
            <a:avLst/>
          </a:prstGeom>
          <a:noFill/>
        </p:spPr>
        <p:txBody>
          <a:bodyPr wrap="none" rtlCol="0">
            <a:spAutoFit/>
          </a:bodyPr>
          <a:lstStyle/>
          <a:p>
            <a:r>
              <a:rPr lang="en-US" sz="2800" b="1" dirty="0"/>
              <a:t>E</a:t>
            </a:r>
            <a:r>
              <a:rPr lang="en-US" b="1" dirty="0"/>
              <a:t>nvironment</a:t>
            </a:r>
          </a:p>
        </p:txBody>
      </p:sp>
      <p:sp>
        <p:nvSpPr>
          <p:cNvPr id="42" name="TextBox 41"/>
          <p:cNvSpPr txBox="1"/>
          <p:nvPr/>
        </p:nvSpPr>
        <p:spPr>
          <a:xfrm>
            <a:off x="237605" y="3670973"/>
            <a:ext cx="1217000" cy="523220"/>
          </a:xfrm>
          <a:prstGeom prst="rect">
            <a:avLst/>
          </a:prstGeom>
          <a:noFill/>
        </p:spPr>
        <p:txBody>
          <a:bodyPr wrap="none" rtlCol="0">
            <a:spAutoFit/>
          </a:bodyPr>
          <a:lstStyle/>
          <a:p>
            <a:r>
              <a:rPr lang="en-US" sz="2800" b="1" dirty="0"/>
              <a:t>R</a:t>
            </a:r>
            <a:r>
              <a:rPr lang="en-US" b="1" dirty="0"/>
              <a:t>eadiness</a:t>
            </a:r>
          </a:p>
        </p:txBody>
      </p:sp>
      <p:sp>
        <p:nvSpPr>
          <p:cNvPr id="43" name="TextBox 42"/>
          <p:cNvSpPr txBox="1"/>
          <p:nvPr/>
        </p:nvSpPr>
        <p:spPr>
          <a:xfrm>
            <a:off x="7404036" y="1447499"/>
            <a:ext cx="1831335" cy="523220"/>
          </a:xfrm>
          <a:prstGeom prst="rect">
            <a:avLst/>
          </a:prstGeom>
          <a:noFill/>
        </p:spPr>
        <p:txBody>
          <a:bodyPr wrap="none" rtlCol="0">
            <a:spAutoFit/>
          </a:bodyPr>
          <a:lstStyle/>
          <a:p>
            <a:r>
              <a:rPr lang="en-US" sz="2800" b="1" dirty="0"/>
              <a:t>L</a:t>
            </a:r>
            <a:r>
              <a:rPr lang="en-US" b="1" dirty="0"/>
              <a:t>earning Profiles</a:t>
            </a:r>
          </a:p>
        </p:txBody>
      </p:sp>
      <p:sp>
        <p:nvSpPr>
          <p:cNvPr id="44" name="TextBox 43"/>
          <p:cNvSpPr txBox="1"/>
          <p:nvPr/>
        </p:nvSpPr>
        <p:spPr>
          <a:xfrm>
            <a:off x="7542240" y="3725240"/>
            <a:ext cx="958468" cy="523220"/>
          </a:xfrm>
          <a:prstGeom prst="rect">
            <a:avLst/>
          </a:prstGeom>
          <a:noFill/>
        </p:spPr>
        <p:txBody>
          <a:bodyPr wrap="none" rtlCol="0">
            <a:spAutoFit/>
          </a:bodyPr>
          <a:lstStyle/>
          <a:p>
            <a:r>
              <a:rPr lang="en-US" sz="2800" b="1" dirty="0"/>
              <a:t>I</a:t>
            </a:r>
            <a:r>
              <a:rPr lang="en-US" b="1" dirty="0"/>
              <a:t>nterest</a:t>
            </a:r>
          </a:p>
        </p:txBody>
      </p:sp>
      <p:sp>
        <p:nvSpPr>
          <p:cNvPr id="3" name="TextBox 2"/>
          <p:cNvSpPr txBox="1"/>
          <p:nvPr/>
        </p:nvSpPr>
        <p:spPr>
          <a:xfrm>
            <a:off x="908377" y="5872536"/>
            <a:ext cx="8012734" cy="769441"/>
          </a:xfrm>
          <a:prstGeom prst="rect">
            <a:avLst/>
          </a:prstGeom>
          <a:noFill/>
        </p:spPr>
        <p:txBody>
          <a:bodyPr wrap="square" rtlCol="0">
            <a:spAutoFit/>
          </a:bodyPr>
          <a:lstStyle/>
          <a:p>
            <a:r>
              <a:rPr lang="en-US" sz="1100" dirty="0"/>
              <a:t>Adapted from: McCarthy, J. (February 6, 2015). </a:t>
            </a:r>
            <a:r>
              <a:rPr lang="en-US" sz="1100" i="1" dirty="0"/>
              <a:t>Differentiation Is Just Too Difficult: Myth-Busting DI Part 3. </a:t>
            </a:r>
            <a:r>
              <a:rPr lang="en-US" sz="1100" dirty="0" err="1"/>
              <a:t>Edutopia</a:t>
            </a:r>
            <a:r>
              <a:rPr lang="en-US" sz="1100" dirty="0"/>
              <a:t>. Retrieved from: http://www.edutopia.org/blog/differentiated-instruction-myth-too-difficult-john-mccarthy and Tomlinson, C. </a:t>
            </a:r>
            <a:r>
              <a:rPr lang="en-US" sz="1100" i="1" dirty="0"/>
              <a:t>The Differentiated Classroom: Responding to the Needs of All Leaders, </a:t>
            </a:r>
            <a:r>
              <a:rPr lang="en-US" sz="1100" dirty="0"/>
              <a:t>2</a:t>
            </a:r>
            <a:r>
              <a:rPr lang="en-US" sz="1100" baseline="30000" dirty="0"/>
              <a:t>nd</a:t>
            </a:r>
            <a:r>
              <a:rPr lang="en-US" sz="1100" dirty="0"/>
              <a:t> edition, ACSD, 2014 </a:t>
            </a:r>
          </a:p>
          <a:p>
            <a:endParaRPr lang="en-US" sz="1100" dirty="0"/>
          </a:p>
        </p:txBody>
      </p:sp>
    </p:spTree>
    <p:extLst>
      <p:ext uri="{BB962C8B-B14F-4D97-AF65-F5344CB8AC3E}">
        <p14:creationId xmlns:p14="http://schemas.microsoft.com/office/powerpoint/2010/main" val="319607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5"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563562"/>
          </a:xfrm>
        </p:spPr>
        <p:txBody>
          <a:bodyPr/>
          <a:lstStyle/>
          <a:p>
            <a:r>
              <a:rPr lang="en-US" sz="3300" dirty="0"/>
              <a:t>Jigsaw: Supporting Differentiation Strategy</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pic>
        <p:nvPicPr>
          <p:cNvPr id="11" name="Content Placeholder 10" descr="Log in | Sign Up Upload Clipar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62156" y="2008346"/>
            <a:ext cx="4800600" cy="3009488"/>
          </a:xfrm>
        </p:spPr>
      </p:pic>
      <p:sp>
        <p:nvSpPr>
          <p:cNvPr id="13" name="TextBox 12"/>
          <p:cNvSpPr txBox="1"/>
          <p:nvPr/>
        </p:nvSpPr>
        <p:spPr>
          <a:xfrm>
            <a:off x="518887" y="5926012"/>
            <a:ext cx="3024002" cy="461665"/>
          </a:xfrm>
          <a:prstGeom prst="rect">
            <a:avLst/>
          </a:prstGeom>
          <a:noFill/>
        </p:spPr>
        <p:txBody>
          <a:bodyPr wrap="square" rtlCol="0">
            <a:spAutoFit/>
          </a:bodyPr>
          <a:lstStyle/>
          <a:p>
            <a:r>
              <a:rPr lang="en-US" sz="1200" dirty="0"/>
              <a:t>Photo Source: Creative Commons License https://openclipart.org/detail/172877/puzzle</a:t>
            </a:r>
          </a:p>
        </p:txBody>
      </p:sp>
      <p:sp>
        <p:nvSpPr>
          <p:cNvPr id="14" name="TextBox 13"/>
          <p:cNvSpPr txBox="1"/>
          <p:nvPr/>
        </p:nvSpPr>
        <p:spPr>
          <a:xfrm>
            <a:off x="3733800" y="989322"/>
            <a:ext cx="5257800" cy="6032421"/>
          </a:xfrm>
          <a:prstGeom prst="rect">
            <a:avLst/>
          </a:prstGeom>
          <a:noFill/>
        </p:spPr>
        <p:txBody>
          <a:bodyPr wrap="square" rtlCol="0">
            <a:spAutoFit/>
          </a:bodyPr>
          <a:lstStyle/>
          <a:p>
            <a:r>
              <a:rPr lang="en-US" sz="2400" b="1" dirty="0"/>
              <a:t>What is it?</a:t>
            </a:r>
          </a:p>
          <a:p>
            <a:endParaRPr lang="en-US" sz="1200" b="1" dirty="0"/>
          </a:p>
          <a:p>
            <a:pPr marL="342900" indent="-342900">
              <a:buFont typeface="Arial" panose="020B0604020202020204" pitchFamily="34" charset="0"/>
              <a:buChar char="•"/>
            </a:pPr>
            <a:r>
              <a:rPr lang="en-US" sz="2600" dirty="0"/>
              <a:t>Collaborative learning strategy</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600" dirty="0"/>
              <a:t>Creates home groups of students, dividing them into specialized groups to “dive in” to a topic, then return back to home groups to share</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2600" dirty="0"/>
              <a:t>Fosters positive interdependence in the classroom with each participant, which is essential </a:t>
            </a:r>
          </a:p>
          <a:p>
            <a:endParaRPr lang="en-US" sz="2600" dirty="0"/>
          </a:p>
          <a:p>
            <a:pPr marL="342900" indent="-342900">
              <a:buFont typeface="Arial" panose="020B0604020202020204" pitchFamily="34" charset="0"/>
              <a:buChar char="•"/>
            </a:pPr>
            <a:endParaRPr lang="en-US" dirty="0"/>
          </a:p>
          <a:p>
            <a:endParaRPr lang="en-US" sz="2400" b="1" dirty="0"/>
          </a:p>
          <a:p>
            <a:r>
              <a:rPr lang="en-US" sz="2000" dirty="0"/>
              <a:t> </a:t>
            </a:r>
          </a:p>
        </p:txBody>
      </p:sp>
      <p:sp>
        <p:nvSpPr>
          <p:cNvPr id="15" name="TextBox 14"/>
          <p:cNvSpPr txBox="1"/>
          <p:nvPr/>
        </p:nvSpPr>
        <p:spPr>
          <a:xfrm>
            <a:off x="3924300" y="5733134"/>
            <a:ext cx="4876800" cy="738664"/>
          </a:xfrm>
          <a:prstGeom prst="rect">
            <a:avLst/>
          </a:prstGeom>
          <a:noFill/>
        </p:spPr>
        <p:txBody>
          <a:bodyPr wrap="square" rtlCol="0">
            <a:spAutoFit/>
          </a:bodyPr>
          <a:lstStyle/>
          <a:p>
            <a:r>
              <a:rPr lang="en-US" sz="1400" dirty="0"/>
              <a:t>Adapted from: Aronson, E., &amp; </a:t>
            </a:r>
            <a:r>
              <a:rPr lang="en-US" sz="1400" dirty="0" err="1"/>
              <a:t>Patnoe</a:t>
            </a:r>
            <a:r>
              <a:rPr lang="en-US" sz="1400" dirty="0"/>
              <a:t>, S. (2011Cooperation in the Classroom: The Jigsaw Method (3rd ed.). London: Pinter &amp; Martin Ltd. and </a:t>
            </a:r>
            <a:r>
              <a:rPr lang="en-US" sz="1400" dirty="0">
                <a:hlinkClick r:id="rId4"/>
              </a:rPr>
              <a:t>https://www.jigsaw.org</a:t>
            </a:r>
            <a:r>
              <a:rPr lang="en-US" sz="1400" dirty="0"/>
              <a:t> </a:t>
            </a:r>
            <a:endParaRPr lang="en-US" sz="1100" dirty="0"/>
          </a:p>
        </p:txBody>
      </p:sp>
    </p:spTree>
    <p:extLst>
      <p:ext uri="{BB962C8B-B14F-4D97-AF65-F5344CB8AC3E}">
        <p14:creationId xmlns:p14="http://schemas.microsoft.com/office/powerpoint/2010/main" val="277964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934200" cy="563562"/>
          </a:xfrm>
        </p:spPr>
        <p:txBody>
          <a:bodyPr/>
          <a:lstStyle/>
          <a:p>
            <a:r>
              <a:rPr lang="en-US" dirty="0"/>
              <a:t>Jigsaw: </a:t>
            </a:r>
            <a:br>
              <a:rPr lang="en-US" dirty="0"/>
            </a:br>
            <a:r>
              <a:rPr lang="en-US" dirty="0"/>
              <a:t>A Strategy for Understanding Texts</a:t>
            </a:r>
          </a:p>
        </p:txBody>
      </p:sp>
      <p:sp>
        <p:nvSpPr>
          <p:cNvPr id="4" name="Date Placeholder 2"/>
          <p:cNvSpPr>
            <a:spLocks noGrp="1"/>
          </p:cNvSpPr>
          <p:nvPr>
            <p:ph type="dt" sz="half" idx="2"/>
          </p:nvPr>
        </p:nvSpPr>
        <p:spPr>
          <a:xfrm>
            <a:off x="381000" y="6492875"/>
            <a:ext cx="2209800" cy="365125"/>
          </a:xfrm>
          <a:prstGeom prst="rect">
            <a:avLst/>
          </a:prstGeom>
        </p:spPr>
        <p:txBody>
          <a:bodyPr anchor="ctr"/>
          <a:lstStyle>
            <a:lvl1pPr algn="l">
              <a:defRPr sz="1000"/>
            </a:lvl1pPr>
          </a:lstStyle>
          <a:p>
            <a:r>
              <a:rPr lang="en-US" dirty="0"/>
              <a:t>©2017 Public Impact</a:t>
            </a:r>
          </a:p>
        </p:txBody>
      </p:sp>
      <p:sp>
        <p:nvSpPr>
          <p:cNvPr id="5" name="TextBox 4"/>
          <p:cNvSpPr txBox="1"/>
          <p:nvPr/>
        </p:nvSpPr>
        <p:spPr>
          <a:xfrm>
            <a:off x="400050" y="3200400"/>
            <a:ext cx="7987638" cy="2246769"/>
          </a:xfrm>
          <a:prstGeom prst="rect">
            <a:avLst/>
          </a:prstGeom>
          <a:noFill/>
        </p:spPr>
        <p:txBody>
          <a:bodyPr wrap="square" rtlCol="0">
            <a:spAutoFit/>
          </a:bodyPr>
          <a:lstStyle/>
          <a:p>
            <a:pPr algn="ctr"/>
            <a:endParaRPr lang="en-US" sz="2800" dirty="0"/>
          </a:p>
          <a:p>
            <a:pPr algn="ctr"/>
            <a:endParaRPr lang="en-US" sz="2800" dirty="0"/>
          </a:p>
          <a:p>
            <a:pPr algn="ctr"/>
            <a:endParaRPr lang="en-US" sz="2800" dirty="0"/>
          </a:p>
          <a:p>
            <a:pPr algn="ctr"/>
            <a:endParaRPr lang="en-US" sz="2800" dirty="0"/>
          </a:p>
          <a:p>
            <a:pPr algn="ctr"/>
            <a:endParaRPr lang="en-US" sz="2800" dirty="0"/>
          </a:p>
        </p:txBody>
      </p:sp>
      <p:pic>
        <p:nvPicPr>
          <p:cNvPr id="3" name="Picture 2">
            <a:hlinkClick r:id="rId3"/>
          </p:cNvPr>
          <p:cNvPicPr>
            <a:picLocks noChangeAspect="1"/>
          </p:cNvPicPr>
          <p:nvPr/>
        </p:nvPicPr>
        <p:blipFill rotWithShape="1">
          <a:blip r:embed="rId4"/>
          <a:srcRect l="11064" t="11463" r="31420" b="19516"/>
          <a:stretch/>
        </p:blipFill>
        <p:spPr>
          <a:xfrm>
            <a:off x="1457398" y="1575262"/>
            <a:ext cx="6172200" cy="4139738"/>
          </a:xfrm>
          <a:prstGeom prst="rect">
            <a:avLst/>
          </a:prstGeom>
        </p:spPr>
      </p:pic>
      <p:sp>
        <p:nvSpPr>
          <p:cNvPr id="6" name="TextBox 5">
            <a:extLst>
              <a:ext uri="{FF2B5EF4-FFF2-40B4-BE49-F238E27FC236}">
                <a16:creationId xmlns:a16="http://schemas.microsoft.com/office/drawing/2014/main" id="{879A6AF2-88B2-4D73-951D-45F5B06A4ECD}"/>
              </a:ext>
            </a:extLst>
          </p:cNvPr>
          <p:cNvSpPr txBox="1"/>
          <p:nvPr/>
        </p:nvSpPr>
        <p:spPr>
          <a:xfrm>
            <a:off x="5029200" y="5867400"/>
            <a:ext cx="3581400" cy="307777"/>
          </a:xfrm>
          <a:prstGeom prst="rect">
            <a:avLst/>
          </a:prstGeom>
          <a:noFill/>
        </p:spPr>
        <p:txBody>
          <a:bodyPr wrap="square" rtlCol="0">
            <a:spAutoFit/>
          </a:bodyPr>
          <a:lstStyle/>
          <a:p>
            <a:pPr algn="r"/>
            <a:r>
              <a:rPr lang="en-US" sz="1400" dirty="0"/>
              <a:t>Video Source: </a:t>
            </a:r>
            <a:r>
              <a:rPr lang="en-US" sz="1400" dirty="0">
                <a:hlinkClick r:id="rId3"/>
              </a:rPr>
              <a:t>Teaching Channel</a:t>
            </a:r>
            <a:endParaRPr lang="en-US" sz="1400" dirty="0"/>
          </a:p>
        </p:txBody>
      </p:sp>
    </p:spTree>
    <p:extLst>
      <p:ext uri="{BB962C8B-B14F-4D97-AF65-F5344CB8AC3E}">
        <p14:creationId xmlns:p14="http://schemas.microsoft.com/office/powerpoint/2010/main" val="3660200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A43AA103397748BFD4F884437AE62F" ma:contentTypeVersion="10" ma:contentTypeDescription="Create a new document." ma:contentTypeScope="" ma:versionID="32abf52b28e9756ebe92a8350d982586">
  <xsd:schema xmlns:xsd="http://www.w3.org/2001/XMLSchema" xmlns:xs="http://www.w3.org/2001/XMLSchema" xmlns:p="http://schemas.microsoft.com/office/2006/metadata/properties" xmlns:ns2="fbf88c96-2400-42d8-8ed9-06e8d33894c2" xmlns:ns3="f6b3f15d-861b-4600-8c21-ae04f1a06088" targetNamespace="http://schemas.microsoft.com/office/2006/metadata/properties" ma:root="true" ma:fieldsID="bb72b0f1bca3bfab8277a387123e877d" ns2:_="" ns3:_="">
    <xsd:import namespace="fbf88c96-2400-42d8-8ed9-06e8d33894c2"/>
    <xsd:import namespace="f6b3f15d-861b-4600-8c21-ae04f1a0608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b3f15d-861b-4600-8c21-ae04f1a0608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1A66E6-51D1-4A3A-8733-0C34BC704D30}">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f6b3f15d-861b-4600-8c21-ae04f1a06088"/>
    <ds:schemaRef ds:uri="fbf88c96-2400-42d8-8ed9-06e8d33894c2"/>
    <ds:schemaRef ds:uri="http://www.w3.org/XML/1998/namespace"/>
    <ds:schemaRef ds:uri="http://purl.org/dc/dcmitype/"/>
  </ds:schemaRefs>
</ds:datastoreItem>
</file>

<file path=customXml/itemProps2.xml><?xml version="1.0" encoding="utf-8"?>
<ds:datastoreItem xmlns:ds="http://schemas.openxmlformats.org/officeDocument/2006/customXml" ds:itemID="{71C0175D-8028-474E-9714-A9FB737BC2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88c96-2400-42d8-8ed9-06e8d33894c2"/>
    <ds:schemaRef ds:uri="f6b3f15d-861b-4600-8c21-ae04f1a06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3A1127-261B-4979-84C5-2B6FCF5E14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21279</TotalTime>
  <Words>5457</Words>
  <Application>Microsoft Office PowerPoint</Application>
  <PresentationFormat>On-screen Show (4:3)</PresentationFormat>
  <Paragraphs>519</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Comic Sans MS</vt:lpstr>
      <vt:lpstr>Courier New</vt:lpstr>
      <vt:lpstr>Kristen ITC</vt:lpstr>
      <vt:lpstr>Times New Roman</vt:lpstr>
      <vt:lpstr>Wingdings</vt:lpstr>
      <vt:lpstr>Office Theme</vt:lpstr>
      <vt:lpstr>PowerPoint Presentation</vt:lpstr>
      <vt:lpstr>Do Now</vt:lpstr>
      <vt:lpstr>Learning Objectives</vt:lpstr>
      <vt:lpstr>What is Differentiating Instruction?</vt:lpstr>
      <vt:lpstr>Think—Pair— Share </vt:lpstr>
      <vt:lpstr>How Can Teacher Teams Support Differentiating Instruction?</vt:lpstr>
      <vt:lpstr>What to Consider When Supporting Differentiated Instruction</vt:lpstr>
      <vt:lpstr>Jigsaw: Supporting Differentiation Strategy</vt:lpstr>
      <vt:lpstr>Jigsaw:  A Strategy for Understanding Texts</vt:lpstr>
      <vt:lpstr>Jigsaw: Supporting Differentiation Strategy </vt:lpstr>
      <vt:lpstr>Jigsaw: Supporting Differentiation Strategy </vt:lpstr>
      <vt:lpstr>Jigsaw: Supporting Differentiation Strategy </vt:lpstr>
      <vt:lpstr>What to Consider When Differentiating Instruction?</vt:lpstr>
      <vt:lpstr>What to Consider When Differentiating Instruction?</vt:lpstr>
      <vt:lpstr>What to Consider When Differentiating Instruction?</vt:lpstr>
      <vt:lpstr>What to Consider When Differentiating Instruction?</vt:lpstr>
      <vt:lpstr>Jigsaw: Supporting Differentiation Strategy </vt:lpstr>
      <vt:lpstr>Jigsaw: Supporting Differentiation Strategy </vt:lpstr>
      <vt:lpstr>Exit Ticket</vt:lpstr>
      <vt:lpstr>AppendiX</vt:lpstr>
      <vt:lpstr>Time for More: Walking Gallery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Beverley Tyndall</cp:lastModifiedBy>
  <cp:revision>561</cp:revision>
  <dcterms:created xsi:type="dcterms:W3CDTF">2014-01-21T13:55:53Z</dcterms:created>
  <dcterms:modified xsi:type="dcterms:W3CDTF">2017-06-26T19:08:14Z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0x010100ACA43AA103397748BFD4F884437AE62F</vt:lpwstr>
  </property>
</Properties>
</file>