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3"/>
  </p:notesMasterIdLst>
  <p:sldIdLst>
    <p:sldId id="257"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7" name="Kendall King" initials="KK" lastIdx="2" clrIdx="7">
    <p:extLst/>
  </p:cmAuthor>
  <p:cmAuthor id="1" name="Rob" initials="R" lastIdx="1" clrIdx="1"/>
  <p:cmAuthor id="2" name="Nita" initials="N" lastIdx="18" clrIdx="2"/>
  <p:cmAuthor id="3" name="Stacey Shumake" initials="SS" lastIdx="6" clrIdx="3">
    <p:extLst/>
  </p:cmAuthor>
  <p:cmAuthor id="4" name="Nita Losoponkul" initials="NL" lastIdx="21" clrIdx="4">
    <p:extLst/>
  </p:cmAuthor>
  <p:cmAuthor id="5" name="Stacey" initials="S" lastIdx="1" clrIdx="5">
    <p:extLst/>
  </p:cmAuthor>
  <p:cmAuthor id="6" name="Lucy Steiner" initials="LS" lastIdx="1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a:srgbClr val="4FD1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53686" autoAdjust="0"/>
  </p:normalViewPr>
  <p:slideViewPr>
    <p:cSldViewPr>
      <p:cViewPr varScale="1">
        <p:scale>
          <a:sx n="33" d="100"/>
          <a:sy n="33" d="100"/>
        </p:scale>
        <p:origin x="150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96585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a:t>Notes about this session:</a:t>
            </a:r>
            <a:endParaRPr lang="en-US" b="0" i="0" u="none" baseline="0" dirty="0"/>
          </a:p>
          <a:p>
            <a:pPr marL="171450" indent="-171450">
              <a:buFont typeface="Arial" panose="020B0604020202020204" pitchFamily="34" charset="0"/>
              <a:buChar char="•"/>
            </a:pPr>
            <a:r>
              <a:rPr lang="en-US" dirty="0"/>
              <a:t>This session is intended</a:t>
            </a:r>
            <a:r>
              <a:rPr lang="en-US" baseline="0" dirty="0"/>
              <a:t> to help MCLs strengthen their relationship-building skills.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i="1" u="none" baseline="0" dirty="0"/>
              <a:t>Note about the handout called “Self-Assessment: Multi-Classroom Leader Training”</a:t>
            </a:r>
          </a:p>
          <a:p>
            <a:pPr marL="171450" indent="-171450">
              <a:buFont typeface="Arial" panose="020B0604020202020204" pitchFamily="34" charset="0"/>
              <a:buChar char="•"/>
            </a:pPr>
            <a:r>
              <a:rPr lang="en-US" b="0" i="0" u="none" baseline="0" dirty="0"/>
              <a:t>This optional handout is intended to help MCLs reflect on their knowledge and skills as they progress through the three days of training. It should be completed before the training starts, at the end of each session or day, and at the end of the full 3 days of training. </a:t>
            </a:r>
          </a:p>
          <a:p>
            <a:endParaRPr lang="en-US" dirty="0"/>
          </a:p>
          <a:p>
            <a:r>
              <a:rPr lang="en-US" b="1" i="1" dirty="0"/>
              <a:t>Notes</a:t>
            </a:r>
            <a:r>
              <a:rPr lang="en-US" b="1" i="1" baseline="0" dirty="0"/>
              <a:t> for paperclip icebreaker (slide 3):</a:t>
            </a:r>
          </a:p>
          <a:p>
            <a:pPr marL="171450" indent="-171450">
              <a:buFont typeface="Arial" panose="020B0604020202020204" pitchFamily="34" charset="0"/>
              <a:buChar char="•"/>
            </a:pPr>
            <a:r>
              <a:rPr lang="en-US" b="0" i="0" baseline="0" dirty="0"/>
              <a:t>Provide one paperclip, a writing utensil, and paper for each participant.</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Note for influence styles role-play activity (slide 10):</a:t>
            </a:r>
          </a:p>
          <a:p>
            <a:pPr marL="171450" indent="-171450">
              <a:buFont typeface="Arial" panose="020B0604020202020204" pitchFamily="34" charset="0"/>
              <a:buChar char="•"/>
            </a:pPr>
            <a:r>
              <a:rPr lang="en-US" b="0" i="0" baseline="0" dirty="0"/>
              <a:t>Provide one influence role-play card for each participant.</a:t>
            </a:r>
          </a:p>
          <a:p>
            <a:pPr marL="0" indent="0">
              <a:buFont typeface="Arial" panose="020B0604020202020204" pitchFamily="34" charset="0"/>
              <a:buNone/>
            </a:pPr>
            <a:endParaRPr lang="en-US" b="0" i="1" baseline="0" dirty="0"/>
          </a:p>
          <a:p>
            <a:pPr marL="0" indent="0">
              <a:buFont typeface="Arial" panose="020B0604020202020204" pitchFamily="34" charset="0"/>
              <a:buNone/>
            </a:pPr>
            <a:r>
              <a:rPr lang="en-US" b="1" i="1" baseline="0" dirty="0"/>
              <a:t>Note for planning for effective relationships activity (slide 14):</a:t>
            </a:r>
          </a:p>
          <a:p>
            <a:pPr marL="171450" indent="-171450">
              <a:buFont typeface="Arial" panose="020B0604020202020204" pitchFamily="34" charset="0"/>
              <a:buChar char="•"/>
            </a:pPr>
            <a:r>
              <a:rPr lang="en-US" b="0" i="0" dirty="0"/>
              <a:t>Provide</a:t>
            </a:r>
            <a:r>
              <a:rPr lang="en-US" b="0" i="0" baseline="0" dirty="0"/>
              <a:t> paper or digital copies of the “Planning for Effective Relationships Worksheet” for each participant.</a:t>
            </a:r>
          </a:p>
          <a:p>
            <a:pPr marL="171450" indent="-171450">
              <a:buFont typeface="Arial" panose="020B0604020202020204" pitchFamily="34" charset="0"/>
              <a:buChar char="•"/>
            </a:pPr>
            <a:endParaRPr lang="en-US" b="0" i="0" baseline="0" dirty="0"/>
          </a:p>
          <a:p>
            <a:pPr marL="171450" indent="-171450">
              <a:buFont typeface="Arial" panose="020B0604020202020204" pitchFamily="34" charset="0"/>
              <a:buChar char="•"/>
            </a:pPr>
            <a:r>
              <a:rPr lang="en-US" b="1" i="1" u="none" baseline="0" dirty="0"/>
              <a:t>Please print out or make electronically available:</a:t>
            </a:r>
          </a:p>
          <a:p>
            <a:pPr marL="628650" lvl="1" indent="-171450">
              <a:buFont typeface="Arial" panose="020B0604020202020204" pitchFamily="34" charset="0"/>
              <a:buChar char="•"/>
            </a:pPr>
            <a:r>
              <a:rPr lang="en-US" b="0" i="0" u="none" baseline="0" dirty="0"/>
              <a:t>Handout—Self-Assessment: Multi-Classroom Leader Training [optional]</a:t>
            </a:r>
          </a:p>
          <a:p>
            <a:endParaRPr lang="en-US" dirty="0"/>
          </a:p>
          <a:p>
            <a:pPr marL="0" indent="0">
              <a:buFont typeface="Arial" panose="020B0604020202020204" pitchFamily="34" charset="0"/>
              <a:buNone/>
            </a:pPr>
            <a:r>
              <a:rPr lang="en-US" b="1" i="1" u="none" baseline="0" dirty="0"/>
              <a:t>Facilitator says (throughout the slides, put this in your own words):</a:t>
            </a:r>
          </a:p>
          <a:p>
            <a:pPr marL="171450" indent="-171450">
              <a:buFont typeface="Arial" panose="020B0604020202020204" pitchFamily="34" charset="0"/>
              <a:buChar char="•"/>
            </a:pPr>
            <a:r>
              <a:rPr lang="en-US" b="0" i="0" baseline="0" dirty="0"/>
              <a:t>Welcome! One of the most difficult, but crucial, parts of being a multi-classroom leader is being able to effectively work with others. Those “others” can include team teachers, parents, students, and administrators. No matter whom you are working with, having a positive relationship will help you to be a more effective multi-classroom leader, leading your team to better student results.  This session is going to give you a chance to reflect on how you build these positive relationships by giving you a step-by-step approach to strengthening your relationship-building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[Optional]:</a:t>
            </a:r>
            <a:r>
              <a:rPr lang="en-US" sz="1200" kern="1200" baseline="0" dirty="0">
                <a:solidFill>
                  <a:schemeClr val="tx1"/>
                </a:solidFill>
                <a:effectLst/>
                <a:latin typeface="+mn-lt"/>
                <a:ea typeface="+mn-ea"/>
                <a:cs typeface="+mn-cs"/>
              </a:rPr>
              <a:t> First, please take out the handout called </a:t>
            </a:r>
            <a:r>
              <a:rPr lang="en-US" b="0" i="0" u="none" baseline="0" dirty="0"/>
              <a:t>“Self-Assessment: Multi-Classroom Leader Training.” Please put a rating for yourself in the “initial rating” column for the “Building Effective Working Relationships” row.</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i="0"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410885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the influence styles role-play</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8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I’m giving each of you a role-play card. Each card has an influence style written on it, with a suggestion for how to act out the influence style.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Pretend that your principal has been advised by the scheduling committee to split your team teachers’ planning time to accommodate a change in the student lunch schedule. You know a large block of planning time is crucial for team teacher feedback, coaching, and collaborative planning. Pretend the people at your table are the scheduling committee, and you must use your influence style to convince them not to make this change.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Take two minutes to jot down notes about how you will influence the committee. [Click for red circle timer]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Now each person will make their case to the scheduling committee using their influence style for their table group, and groups will try to guess the influence style being used. [Click for green circle timer]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You will have about five minutes to complete this activity.</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302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Debrief the influence styles role play</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What key indicators allowed you to discern each of the five influence styles?</a:t>
            </a:r>
          </a:p>
          <a:p>
            <a:pPr marL="457200" lvl="1" indent="0">
              <a:buFont typeface="Arial" panose="020B0604020202020204" pitchFamily="34" charset="0"/>
              <a:buNone/>
            </a:pPr>
            <a:r>
              <a:rPr lang="en-US" sz="1200" b="0" i="0" kern="1200" baseline="0" dirty="0">
                <a:solidFill>
                  <a:schemeClr val="tx1"/>
                </a:solidFill>
                <a:effectLst/>
                <a:latin typeface="+mn-lt"/>
                <a:ea typeface="+mn-ea"/>
                <a:cs typeface="+mn-cs"/>
              </a:rPr>
              <a:t>[Listen for:</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Asserting—person was insistent or debated with others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Rationalizing—person had a list of reasons to support their stance/opinion</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Negotiating—person attempted to make a compromise or trade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Bridging—person asked probing questions to listen and understand to the stance/opinion of others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Inspiring—person used motivating language that shared their vision.]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9621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Prompt participants to determine their influence style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Now that we have reviewed the influence styles and you experienced some of the influence styles in action through the role play, I want you to think about which style you prefer to use. Take about five minutes to discuss your preferred influence style, or the one you use most often, with an elbow partner. In describing your style, feel free to  give a </a:t>
            </a:r>
            <a:r>
              <a:rPr lang="en-US" sz="1200" b="0" i="1" kern="1200" baseline="0" dirty="0">
                <a:solidFill>
                  <a:schemeClr val="tx1"/>
                </a:solidFill>
                <a:effectLst/>
                <a:latin typeface="+mn-lt"/>
                <a:ea typeface="+mn-ea"/>
                <a:cs typeface="+mn-cs"/>
              </a:rPr>
              <a:t>brief </a:t>
            </a:r>
            <a:r>
              <a:rPr lang="en-US" sz="1200" b="0" kern="1200" baseline="0" dirty="0">
                <a:solidFill>
                  <a:schemeClr val="tx1"/>
                </a:solidFill>
                <a:effectLst/>
                <a:latin typeface="+mn-lt"/>
                <a:ea typeface="+mn-ea"/>
                <a:cs typeface="+mn-cs"/>
              </a:rPr>
              <a:t>description </a:t>
            </a:r>
            <a:r>
              <a:rPr lang="en-US" sz="1200" b="0" i="0" kern="1200" baseline="0" dirty="0">
                <a:solidFill>
                  <a:schemeClr val="tx1"/>
                </a:solidFill>
                <a:effectLst/>
                <a:latin typeface="+mn-lt"/>
                <a:ea typeface="+mn-ea"/>
                <a:cs typeface="+mn-cs"/>
              </a:rPr>
              <a:t>of a recent experience you had with a colleague where you used this style.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1491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the steps for building effective working relationships</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As MCLs, you will be asking a lot of your team teachers, reach associates, the students, and maybe even parents, both in terms of their effort and their willingness to try new things and take on challenges. That means it’s crucial to build a strong relationship with them. At a minimum, you should try to have a relationship that is professional, but it is even more powerful if your relationship is stronger than that so when things get challenging, you have a foundation of mutual respect to build upon.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So how can you use what you have just learned about your influence style to build strong relationships with your team members?</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You have just started the first step by determining which influence style you use most often, or feel most comfortable using.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Next, evaluate</a:t>
            </a:r>
            <a:r>
              <a:rPr lang="en-US" sz="1200" b="0" i="0" kern="1200" baseline="0" dirty="0">
                <a:solidFill>
                  <a:schemeClr val="tx1"/>
                </a:solidFill>
                <a:effectLst/>
                <a:latin typeface="+mn-lt"/>
                <a:ea typeface="+mn-ea"/>
                <a:cs typeface="+mn-cs"/>
              </a:rPr>
              <a:t> the situation where you want to build a relationship.</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Who are the stakeholders?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What influence style would be most effective for guiding your interactions?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For example, if you are in a turnaround situation where teachers need to implement new instructional practices quickly to raise student achievement, the asserting style may be most appropriate. If you want your administration to support the adoption of a new resource for your classroom, you may use the rationalizing or negotiating styles.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Once you have determined</a:t>
            </a:r>
            <a:r>
              <a:rPr lang="en-US" sz="1200" b="0" i="0" kern="1200" baseline="0" dirty="0">
                <a:solidFill>
                  <a:schemeClr val="tx1"/>
                </a:solidFill>
                <a:effectLst/>
                <a:latin typeface="+mn-lt"/>
                <a:ea typeface="+mn-ea"/>
                <a:cs typeface="+mn-cs"/>
              </a:rPr>
              <a:t> your influence style and selected the best style for influencing stakeholders, determine if the two match—is the style you feel most comfortable with the same as the one you need to use in this situation?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If not, do you need to use the other influence style to be more effective?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Assess whether you feel comfortable or strong in this influence style.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Determine where gaps exist.</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Identify strategies for strengthening your ability to use other influence</a:t>
            </a:r>
            <a:r>
              <a:rPr lang="en-US" sz="1200" b="0" i="0" kern="1200" baseline="0" dirty="0">
                <a:solidFill>
                  <a:schemeClr val="tx1"/>
                </a:solidFill>
                <a:effectLst/>
                <a:latin typeface="+mn-lt"/>
                <a:ea typeface="+mn-ea"/>
                <a:cs typeface="+mn-cs"/>
              </a:rPr>
              <a:t> styles</a:t>
            </a:r>
            <a:r>
              <a:rPr lang="en-US" sz="1200" b="0" i="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might mean reading an article,</a:t>
            </a:r>
            <a:r>
              <a:rPr lang="en-US" sz="1200" b="0" i="0" kern="1200" baseline="0" dirty="0">
                <a:solidFill>
                  <a:schemeClr val="tx1"/>
                </a:solidFill>
                <a:effectLst/>
                <a:latin typeface="+mn-lt"/>
                <a:ea typeface="+mn-ea"/>
                <a:cs typeface="+mn-cs"/>
              </a:rPr>
              <a:t> book, or blog post about the influence style.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You could find a role model who is strong in your development area.</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You could role-play using the new style with another person.</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Finally,</a:t>
            </a:r>
            <a:r>
              <a:rPr lang="en-US" sz="1200" b="0" i="0" kern="1200" baseline="0" dirty="0">
                <a:solidFill>
                  <a:schemeClr val="tx1"/>
                </a:solidFill>
                <a:effectLst/>
                <a:latin typeface="+mn-lt"/>
                <a:ea typeface="+mn-ea"/>
                <a:cs typeface="+mn-cs"/>
              </a:rPr>
              <a:t> practice. Start small with low-stakes situations to begin implementing your new approach. Reflect on what worked and what didn’t, then make adjustments. As you build your skill and confidence, begin to take on more challenging relationship-building situations.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7358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Participants will reflect on ways to increase their influence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10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Take out the “Planning for Effective Relationships Worksheet.” First, think about a situation you are in </a:t>
            </a:r>
            <a:r>
              <a:rPr lang="en-US" sz="1200" b="0" i="1" u="none" kern="1200" baseline="0" dirty="0">
                <a:solidFill>
                  <a:schemeClr val="tx1"/>
                </a:solidFill>
                <a:effectLst/>
                <a:latin typeface="+mn-lt"/>
                <a:ea typeface="+mn-ea"/>
                <a:cs typeface="+mn-cs"/>
              </a:rPr>
              <a:t>right now </a:t>
            </a:r>
            <a:r>
              <a:rPr lang="en-US" sz="1200" b="0" i="0" kern="1200" baseline="0" dirty="0">
                <a:solidFill>
                  <a:schemeClr val="tx1"/>
                </a:solidFill>
                <a:effectLst/>
                <a:latin typeface="+mn-lt"/>
                <a:ea typeface="+mn-ea"/>
                <a:cs typeface="+mn-cs"/>
              </a:rPr>
              <a:t>where you know you need to influence another person at work. Take the next five minutes to use the worksheet questions to reflect on what influence style would be most effective in this situation, and how you could use this influence style effectively even if it isn’t a style you gravitate toward naturally. [Click for circle timer]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745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Collaborative problem-solving on influence issues</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Building strong relationships is such a key component of being a successful OC teacher that we want to give you all a chance to share some challenging experiences you have had, and then discuss as table groups how you would handle this issue </a:t>
            </a:r>
            <a:r>
              <a:rPr lang="en-US" sz="1200" b="0" i="1" kern="1200" baseline="0" dirty="0">
                <a:solidFill>
                  <a:schemeClr val="tx1"/>
                </a:solidFill>
                <a:effectLst/>
                <a:latin typeface="+mn-lt"/>
                <a:ea typeface="+mn-ea"/>
                <a:cs typeface="+mn-cs"/>
              </a:rPr>
              <a:t>using the influence style information we have been discussing today.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First, take a sticky note from the center of the table and jot down a relationship challenge you could experience in your role as an MCL or EIT. Please place your sticky note on the chart at the front of the room. [2 minutes]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[Read sticky notes and note any similarities among the issues mentioned. Assign a different issue to each table and give participants 10 minutes to discuss how they would use influence styles to address their assigned issue. Have participants share the approaches they discussed.]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53985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Close the session and allow participants to reflect</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2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Before you leave today, jot down your answer to the question on the slide in your notebook.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[Optional] Finally, please pull out the handout on </a:t>
            </a:r>
            <a:r>
              <a:rPr lang="en-US" b="0" i="0" u="none" baseline="0" dirty="0"/>
              <a:t>“Self-Assessment: Multi-Classroom Leader Training,” and add a rating to the “post-session rating” column.</a:t>
            </a:r>
            <a:endParaRPr lang="en-US" baseline="0"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9987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Outline the learning objectives</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less than 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a:t>
            </a:r>
            <a:r>
              <a:rPr lang="en-US" sz="1200" b="1" i="1" kern="1200" baseline="0" dirty="0">
                <a:solidFill>
                  <a:schemeClr val="tx1"/>
                </a:solidFill>
                <a:effectLst/>
                <a:latin typeface="+mn-lt"/>
                <a:ea typeface="+mn-ea"/>
                <a:cs typeface="+mn-cs"/>
              </a:rPr>
              <a:t>:</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Ask three participants to read learning objectives out loud.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672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Icebreaker that gets participants thinking about how they use influence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7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To get us thinking more about how we use influence to strengthen relationships and accomplish important tasks, we are going to do a quick game.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Everyone should have a paperclip, paper, and a writing utensil.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You will have one minute to write as many creative ways to use a paperclip as possible. At the end of the minute, select your favorite creative use. [Click for red circle timer]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Your table group will have three minutes to decide on the best idea. Your individual goal is to influence the group to pick your ideas as the group’s top choice. [Click for blue circle timer]</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[At the end of four minutes:]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All right, time to share. [Ask each group to share their best idea.]</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those of you whose ideas were selected, how did you influence others to select your idea?</a:t>
            </a:r>
          </a:p>
          <a:p>
            <a:pPr marL="457200" lvl="1" indent="0">
              <a:buFont typeface="Arial" panose="020B0604020202020204" pitchFamily="34" charset="0"/>
              <a:buNone/>
            </a:pPr>
            <a:r>
              <a:rPr lang="en-US" sz="1200" b="0" i="0" kern="1200" baseline="0" dirty="0">
                <a:solidFill>
                  <a:schemeClr val="tx1"/>
                </a:solidFill>
                <a:effectLst/>
                <a:latin typeface="+mn-lt"/>
                <a:ea typeface="+mn-ea"/>
                <a:cs typeface="+mn-cs"/>
              </a:rPr>
              <a:t>[Listen for:</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 was very convincing.</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 was assertive.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 negotiated with my group.</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 used inspirational language to describe my idea.</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 used personal relationships to get my group to choose my idea.]</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284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the five influence styles</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 </a:t>
            </a:r>
          </a:p>
          <a:p>
            <a:pPr marL="171450" indent="-171450">
              <a:buFont typeface="Arial" panose="020B0604020202020204" pitchFamily="34" charset="0"/>
              <a:buChar char="•"/>
            </a:pPr>
            <a:r>
              <a:rPr lang="en-US" dirty="0"/>
              <a:t>As multi-classroom leaders or expanded-impact teachers,</a:t>
            </a:r>
            <a:r>
              <a:rPr lang="en-US" baseline="0" dirty="0"/>
              <a:t> you will lead other adults, whether a team of teachers or reach associates. As a  team leader, there will be times when you let your team determine what to do next. Building consensus among team members is a vital leadership skill and the focus of many of these training sessions.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But there will also be times when you want and need to influence your team to take a particular direction based on your experience getting positive results for students. For example, you know the value of interim assessments to measure a student’s progress toward goals, and you expect the other teachers on your team to use interim assessments regularly and thoughtfully.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Knowing how to influence your team members respectfully and effectively in these situations is a key component of team leadership, and, if done well, skillfully influencing your team members will also build positive relationships with your team and enable you to reach increasingly challenging goals.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the first half of this session, we’ll reflect on different influence styles and determine which style you use most often. Then we’ll talk specifically about how you can use other influence styles to build positive relationships that can lead to increased student growth and learning.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As you all were going through the paperclip exercise,</a:t>
            </a:r>
            <a:r>
              <a:rPr lang="en-US" baseline="0" dirty="0"/>
              <a:t> you were using your own influence style to persuade your group to select your idea. When you influence others, you change their minds, help them form opinions, and inspire them to act.</a:t>
            </a:r>
          </a:p>
          <a:p>
            <a:pPr marL="0" indent="0">
              <a:buFont typeface="Arial" panose="020B0604020202020204" pitchFamily="34" charset="0"/>
              <a:buNone/>
            </a:pPr>
            <a:r>
              <a:rPr lang="en-US" baseline="0" dirty="0"/>
              <a:t> </a:t>
            </a:r>
          </a:p>
          <a:p>
            <a:pPr marL="171450" indent="-171450">
              <a:buFont typeface="Arial" panose="020B0604020202020204" pitchFamily="34" charset="0"/>
              <a:buChar char="•"/>
            </a:pPr>
            <a:r>
              <a:rPr lang="en-US" baseline="0" dirty="0"/>
              <a:t>The five influence styles are:</a:t>
            </a:r>
          </a:p>
          <a:p>
            <a:pPr marL="628650" lvl="1" indent="-171450">
              <a:buFont typeface="Arial" panose="020B0604020202020204" pitchFamily="34" charset="0"/>
              <a:buChar char="•"/>
            </a:pPr>
            <a:r>
              <a:rPr lang="en-US" i="1" baseline="0" dirty="0"/>
              <a:t>[animate] </a:t>
            </a:r>
            <a:r>
              <a:rPr lang="en-US" baseline="0" dirty="0"/>
              <a:t>Asserting</a:t>
            </a:r>
          </a:p>
          <a:p>
            <a:pPr marL="628650" lvl="1" indent="-171450">
              <a:buFont typeface="Arial" panose="020B0604020202020204" pitchFamily="34" charset="0"/>
              <a:buChar char="•"/>
            </a:pPr>
            <a:r>
              <a:rPr lang="en-US" i="1" baseline="0" dirty="0"/>
              <a:t>[animate] </a:t>
            </a:r>
            <a:r>
              <a:rPr lang="en-US" baseline="0" dirty="0"/>
              <a:t>Rationalizing</a:t>
            </a:r>
          </a:p>
          <a:p>
            <a:pPr marL="628650" lvl="1" indent="-171450">
              <a:buFont typeface="Arial" panose="020B0604020202020204" pitchFamily="34" charset="0"/>
              <a:buChar char="•"/>
            </a:pPr>
            <a:r>
              <a:rPr lang="en-US" i="1" baseline="0" dirty="0"/>
              <a:t>[animate] </a:t>
            </a:r>
            <a:r>
              <a:rPr lang="en-US" baseline="0" dirty="0"/>
              <a:t>Negotiating</a:t>
            </a:r>
          </a:p>
          <a:p>
            <a:pPr marL="628650" lvl="1" indent="-171450">
              <a:buFont typeface="Arial" panose="020B0604020202020204" pitchFamily="34" charset="0"/>
              <a:buChar char="•"/>
            </a:pPr>
            <a:r>
              <a:rPr lang="en-US" i="1" baseline="0" dirty="0"/>
              <a:t>[animate] </a:t>
            </a:r>
            <a:r>
              <a:rPr lang="en-US" baseline="0" dirty="0"/>
              <a:t>Bridging</a:t>
            </a:r>
          </a:p>
          <a:p>
            <a:pPr marL="628650" lvl="1" indent="-171450">
              <a:buFont typeface="Arial" panose="020B0604020202020204" pitchFamily="34" charset="0"/>
              <a:buChar char="•"/>
            </a:pPr>
            <a:r>
              <a:rPr lang="en-US" i="1" baseline="0" dirty="0"/>
              <a:t>[animate] </a:t>
            </a:r>
            <a:r>
              <a:rPr lang="en-US" baseline="0" dirty="0"/>
              <a:t>Inspiring</a:t>
            </a:r>
          </a:p>
          <a:p>
            <a:pPr marL="171450" lvl="0" indent="-171450">
              <a:buFont typeface="Arial" panose="020B0604020202020204" pitchFamily="34" charset="0"/>
              <a:buChar char="•"/>
            </a:pPr>
            <a:r>
              <a:rPr lang="en-US" baseline="0" dirty="0"/>
              <a:t>Everyone has at least one preferred influence style. No matter your preferred influence style, you can still build effective working relationships by catering your approach to the situation and people involved.</a:t>
            </a:r>
          </a:p>
          <a:p>
            <a:pPr marL="171450" lvl="0" indent="-171450">
              <a:buFont typeface="Arial" panose="020B0604020202020204" pitchFamily="34" charset="0"/>
              <a:buChar char="•"/>
            </a:pPr>
            <a:r>
              <a:rPr lang="en-US" baseline="0" dirty="0"/>
              <a:t>Let’s take a look at each influence style individually and note when each style is useful.</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1159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asserting influence style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When you use the asserting influence style, you use rules and authority to influence. You insist that your ideas are heard. When others share their ideas, you challenge them and may engage in a debate to sway their thinking.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example, your grade-level team has a number of assessments coming up in the next few weeks. One teacher suggests that the team change to biweekly meetings to allow teachers more time to grade assessments. You remind the group that administration requires teams to meet weekly. You further add that the team will be using this time for completing important tasks such as helping one another interpret assessment results and plan future actions.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Assertiveness is best used when:</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Rules, regulations, and guidelines are in place and must be followed.</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The situation requires you to stand up for yourself or others.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150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rationalizing influence style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 person who uses rationalizing to influence relies on logic, facts, and reason to persuade others.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example, you notice your reach associate is struggling to implement a new student behavior program in her classrooms. The principal has asked you to lead a training on student-led conferences during the next teacher workday. You think time would be better spent on the new student behavior program. You cite evidence from observations of your reach associate using the new behavior program to make your case to the principal.</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This influence style is best used when a colleague does not understand why something needs to happen, or is not fully convinced something needs to happen.</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140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negotiating influence style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Negotiators begin by listening to the thoughts of others. They look for tradeoffs and exchanges to make a compromise that is acceptable for other parties. When making compromises, negotiators keep the greater goals in mind.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Negotiators sometimes choose to delay influencing others to wait for a more opportune time.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example, you have two team teachers who are both struggling with their 2</a:t>
            </a:r>
            <a:r>
              <a:rPr lang="en-US" sz="1200" b="0" i="0" kern="1200" baseline="30000" dirty="0">
                <a:solidFill>
                  <a:schemeClr val="tx1"/>
                </a:solidFill>
                <a:effectLst/>
                <a:latin typeface="+mn-lt"/>
                <a:ea typeface="+mn-ea"/>
                <a:cs typeface="+mn-cs"/>
              </a:rPr>
              <a:t>nd</a:t>
            </a:r>
            <a:r>
              <a:rPr lang="en-US" sz="1200" b="0" i="0" kern="1200" baseline="0" dirty="0">
                <a:solidFill>
                  <a:schemeClr val="tx1"/>
                </a:solidFill>
                <a:effectLst/>
                <a:latin typeface="+mn-lt"/>
                <a:ea typeface="+mn-ea"/>
                <a:cs typeface="+mn-cs"/>
              </a:rPr>
              <a:t>-period class and insist on your support in their classrooms during this time. Realizing that both teachers need your support, but you can’t split yourself into two, you work with the two team teachers to compromise and create a schedule where you alternate between classrooms.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Negotiating is best used when a compromise is required to make a decision and take action.</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9370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bridging influence style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People who use the bridging style of influence unite others and connect with them personally. They actively listen and understand the views and ideas of others, and then they influence by building relationships and coalitions to get others to agree with their thinking.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example, you have presented a new framework for math instruction to your team that you had great success with in your own classroom. Your team teachers, on the other hand, aren’t sold. You set aside time with each team teacher to listen to their concerns about the new framework, and you try to address each concern in your one-on-one conversation. Through these conversations, you gain the backing and support of the team teachers.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Bridging is best used when colleagues need their opinions and thoughts to be heard, or when relationships need to be built and strengthened.</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6769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inspiring influence style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If you influence others by inspiring, then you encourage others by sharing what is possible. This sharing often occurs through the use of stories and metaphors that help people see what is possible and connect people with a strong sense of shared purpose.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example, for the past three years, the 6</a:t>
            </a:r>
            <a:r>
              <a:rPr lang="en-US" sz="1200" b="0" i="0" kern="1200" baseline="30000" dirty="0">
                <a:solidFill>
                  <a:schemeClr val="tx1"/>
                </a:solidFill>
                <a:effectLst/>
                <a:latin typeface="+mn-lt"/>
                <a:ea typeface="+mn-ea"/>
                <a:cs typeface="+mn-cs"/>
              </a:rPr>
              <a:t>th</a:t>
            </a:r>
            <a:r>
              <a:rPr lang="en-US" sz="1200" b="0" i="0" kern="1200" baseline="0" dirty="0">
                <a:solidFill>
                  <a:schemeClr val="tx1"/>
                </a:solidFill>
                <a:effectLst/>
                <a:latin typeface="+mn-lt"/>
                <a:ea typeface="+mn-ea"/>
                <a:cs typeface="+mn-cs"/>
              </a:rPr>
              <a:t>-grade team has had the lowest science scores in the building, and morale is low. You know that for the team to really get behind a new science initiative, you must first rally the troops. You share a story about a team from another district in a similar situation and how they were able to beat incredible odds to increase student achievement.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This influence style is best used when colleagues have low skill, or low will leading to a lack of motivation. It is also used when colleagues struggle to see the end goal.</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260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 </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 </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 </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Authors</a:t>
            </a:r>
          </a:p>
        </p:txBody>
      </p:sp>
    </p:spTree>
    <p:extLst>
      <p:ext uri="{BB962C8B-B14F-4D97-AF65-F5344CB8AC3E}">
        <p14:creationId xmlns:p14="http://schemas.microsoft.com/office/powerpoint/2010/main" val="423078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Content Placeholder 2"/>
          <p:cNvSpPr>
            <a:spLocks noGrp="1"/>
          </p:cNvSpPr>
          <p:nvPr>
            <p:ph idx="1"/>
          </p:nvPr>
        </p:nvSpPr>
        <p:spPr>
          <a:xfrm>
            <a:off x="457200" y="914401"/>
            <a:ext cx="82296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33400" y="6477000"/>
            <a:ext cx="6705600" cy="365125"/>
          </a:xfrm>
        </p:spPr>
        <p:txBody>
          <a:bodyPr/>
          <a:lstStyle>
            <a:lvl1pPr>
              <a:defRPr>
                <a:solidFill>
                  <a:schemeClr val="tx1"/>
                </a:solidFill>
              </a:defRPr>
            </a:lvl1pPr>
          </a:lstStyle>
          <a:p>
            <a:pPr algn="l"/>
            <a:r>
              <a:rPr lang="en-US">
                <a:solidFill>
                  <a:prstClr val="black"/>
                </a:solidFill>
              </a:rPr>
              <a:t>©2015 Public 	Impact		           OpportunityCulture.org </a:t>
            </a:r>
            <a:endParaRPr lang="en-US" dirty="0">
              <a:solidFill>
                <a:prstClr val="black"/>
              </a:solidFill>
            </a:endParaRP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solidFill>
                  <a:prstClr val="black"/>
                </a:solidFill>
                <a:latin typeface="Calibri"/>
              </a:rPr>
              <a:pPr/>
              <a:t>‹#›</a:t>
            </a:fld>
            <a:endParaRPr lang="en-US" dirty="0">
              <a:solidFill>
                <a:prstClr val="black"/>
              </a:solidFill>
              <a:latin typeface="Calibri"/>
            </a:endParaRPr>
          </a:p>
        </p:txBody>
      </p:sp>
      <p:pic>
        <p:nvPicPr>
          <p:cNvPr id="11" name="Picture 10"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2"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2601"/>
            <a:ext cx="1295400" cy="818147"/>
          </a:xfrm>
          <a:prstGeom prst="rect">
            <a:avLst/>
          </a:prstGeom>
          <a:noFill/>
        </p:spPr>
      </p:pic>
    </p:spTree>
    <p:extLst>
      <p:ext uri="{BB962C8B-B14F-4D97-AF65-F5344CB8AC3E}">
        <p14:creationId xmlns:p14="http://schemas.microsoft.com/office/powerpoint/2010/main" val="382890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Authors</a:t>
            </a:r>
          </a:p>
        </p:txBody>
      </p:sp>
    </p:spTree>
    <p:extLst>
      <p:ext uri="{BB962C8B-B14F-4D97-AF65-F5344CB8AC3E}">
        <p14:creationId xmlns:p14="http://schemas.microsoft.com/office/powerpoint/2010/main" val="276312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dirty="0"/>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sp>
        <p:nvSpPr>
          <p:cNvPr id="8" name="Title 7"/>
          <p:cNvSpPr>
            <a:spLocks noGrp="1"/>
          </p:cNvSpPr>
          <p:nvPr>
            <p:ph type="title"/>
          </p:nvPr>
        </p:nvSpPr>
        <p:spPr>
          <a:xfrm>
            <a:off x="457200" y="228600"/>
            <a:ext cx="8229600" cy="1143000"/>
          </a:xfrm>
        </p:spPr>
        <p:txBody>
          <a:bodyPr/>
          <a:lstStyle/>
          <a:p>
            <a:r>
              <a:rPr lang="en-US"/>
              <a:t>Click to edit Master title style</a:t>
            </a:r>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152014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914401"/>
            <a:ext cx="82296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477000"/>
            <a:ext cx="6553200" cy="365125"/>
          </a:xfrm>
        </p:spPr>
        <p:txBody>
          <a:bodyPr/>
          <a:lstStyle>
            <a:lvl1pPr>
              <a:defRPr>
                <a:solidFill>
                  <a:schemeClr val="tx1"/>
                </a:solidFill>
              </a:defRPr>
            </a:lvl1pPr>
          </a:lstStyle>
          <a:p>
            <a:pPr algn="l"/>
            <a:r>
              <a:rPr lang="en-US" dirty="0"/>
              <a:t>© 2015 Public Impact                 	      	OpportunityCulture.org </a:t>
            </a: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pPr/>
              <a:t>‹#›</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7620000" y="6496051"/>
            <a:ext cx="993279" cy="309978"/>
          </a:xfrm>
          <a:prstGeom prst="rect">
            <a:avLst/>
          </a:prstGeom>
          <a:noFill/>
          <a:ln w="9525">
            <a:noFill/>
            <a:miter lim="800000"/>
            <a:headEnd/>
            <a:tailEnd/>
          </a:ln>
          <a:effectLst/>
        </p:spPr>
      </p:pic>
      <p:pic>
        <p:nvPicPr>
          <p:cNvPr id="11" name="Picture 10"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descr="http://share.publicimpact.com/Document%20Library/Report%20Production%20Process/Opportunity%20Culture%20Logos/Opportunity%20Culture-plain-white_075.png"/>
          <p:cNvPicPr>
            <a:picLocks noChangeAspect="1" noChangeArrowheads="1"/>
          </p:cNvPicPr>
          <p:nvPr userDrawn="1"/>
        </p:nvPicPr>
        <p:blipFill>
          <a:blip r:embed="rId4" cstate="print"/>
          <a:srcRect/>
          <a:stretch>
            <a:fillRect/>
          </a:stretch>
        </p:blipFill>
        <p:spPr bwMode="auto">
          <a:xfrm>
            <a:off x="0" y="0"/>
            <a:ext cx="1295400" cy="823350"/>
          </a:xfrm>
          <a:prstGeom prst="rect">
            <a:avLst/>
          </a:prstGeom>
          <a:noFill/>
        </p:spPr>
      </p:pic>
    </p:spTree>
    <p:extLst>
      <p:ext uri="{BB962C8B-B14F-4D97-AF65-F5344CB8AC3E}">
        <p14:creationId xmlns:p14="http://schemas.microsoft.com/office/powerpoint/2010/main" val="365882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22313" y="6356351"/>
            <a:ext cx="5297487" cy="365125"/>
          </a:xfrm>
        </p:spPr>
        <p:txBody>
          <a:bodyPr/>
          <a:lstStyle>
            <a:lvl1pPr>
              <a:defRPr>
                <a:solidFill>
                  <a:schemeClr val="tx1"/>
                </a:solidFill>
              </a:defRPr>
            </a:lvl1pPr>
          </a:lstStyle>
          <a:p>
            <a:r>
              <a:rPr lang="en-US" dirty="0"/>
              <a:t>© 2015 Public Impact                 	      	OpportunityCulture.org </a:t>
            </a:r>
          </a:p>
        </p:txBody>
      </p:sp>
      <p:sp>
        <p:nvSpPr>
          <p:cNvPr id="6" name="Slide Number Placeholder 5"/>
          <p:cNvSpPr>
            <a:spLocks noGrp="1"/>
          </p:cNvSpPr>
          <p:nvPr>
            <p:ph type="sldNum" sz="quarter" idx="12"/>
          </p:nvPr>
        </p:nvSpPr>
        <p:spPr>
          <a:xfrm>
            <a:off x="8229600" y="6356351"/>
            <a:ext cx="4572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858000" y="6389086"/>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1530320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9" name="Picture 8"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90489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dirty="0"/>
              <a:t>© 2015 Public Impact                 	      	OpportunityCulture.org </a:t>
            </a:r>
          </a:p>
        </p:txBody>
      </p:sp>
      <p:sp>
        <p:nvSpPr>
          <p:cNvPr id="15"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16"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7" name="Picture 16"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8" name="Picture 17"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9"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37298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 </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88465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1" name="Picture 10"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3"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95428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mal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13848"/>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13848"/>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endParaRPr lang="en-US" dirty="0"/>
          </a:p>
        </p:txBody>
      </p:sp>
      <p:sp>
        <p:nvSpPr>
          <p:cNvPr id="17"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18"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9" name="Picture 18"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20" name="Picture 19"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21"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387295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7" name="Picture 6"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4" name="Footer Placeholder 3"/>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15314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dirty="0"/>
              <a:t>© 2015 Public Impact                 	      	OpportunityCulture.org </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18962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1" y="6356351"/>
            <a:ext cx="5562599"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508379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852190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8" name="Picture 7"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0"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3513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948762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_2">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86000" y="2971800"/>
            <a:ext cx="4572000" cy="1456552"/>
          </a:xfrm>
          <a:prstGeom prst="rect">
            <a:avLst/>
          </a:prstGeom>
        </p:spPr>
      </p:pic>
      <p:sp>
        <p:nvSpPr>
          <p:cNvPr id="7" name="Rectangle 6"/>
          <p:cNvSpPr/>
          <p:nvPr userDrawn="1"/>
        </p:nvSpPr>
        <p:spPr>
          <a:xfrm>
            <a:off x="914400" y="914400"/>
            <a:ext cx="7315200" cy="1754326"/>
          </a:xfrm>
          <a:prstGeom prst="rect">
            <a:avLst/>
          </a:prstGeom>
        </p:spPr>
        <p:txBody>
          <a:bodyPr wrap="square">
            <a:spAutoFit/>
          </a:bodyPr>
          <a:lstStyle/>
          <a:p>
            <a:pPr algn="just"/>
            <a:r>
              <a:rPr lang="en-US" cap="small" dirty="0">
                <a:solidFill>
                  <a:srgbClr val="002060"/>
                </a:solidFill>
                <a:latin typeface="Garamond" pitchFamily="18" charset="0"/>
              </a:rPr>
              <a:t>Public Impact</a:t>
            </a:r>
            <a:r>
              <a:rPr lang="en-US" dirty="0">
                <a:solidFill>
                  <a:srgbClr val="002060"/>
                </a:solidFill>
                <a:latin typeface="Garamond" pitchFamily="18" charset="0"/>
              </a:rPr>
              <a:t> </a:t>
            </a:r>
            <a:r>
              <a:rPr lang="en-US" kern="1200" dirty="0">
                <a:solidFill>
                  <a:srgbClr val="002060"/>
                </a:solidFill>
                <a:latin typeface="+mn-lt"/>
                <a:ea typeface="+mn-ea"/>
                <a:cs typeface="Arial" charset="0"/>
              </a:rPr>
              <a:t>is a national education policy and management consulting firm based in Chapel Hill, N.C. We are a small, growing team of researchers, thought leaders, tool-builders, and on-the-ground consultants who help education leaders and policymakers improve student learning in K-12 education. We believe that if we focus on a core set of promising strategies for change, we can make dramatic improvements for all students.</a:t>
            </a:r>
          </a:p>
        </p:txBody>
      </p:sp>
      <p:sp>
        <p:nvSpPr>
          <p:cNvPr id="5" name="Text Placeholder 4"/>
          <p:cNvSpPr>
            <a:spLocks noGrp="1"/>
          </p:cNvSpPr>
          <p:nvPr>
            <p:ph type="body" sz="quarter" idx="10" hasCustomPrompt="1"/>
          </p:nvPr>
        </p:nvSpPr>
        <p:spPr>
          <a:xfrm>
            <a:off x="1828800" y="48006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contact info or other text</a:t>
            </a:r>
          </a:p>
        </p:txBody>
      </p:sp>
    </p:spTree>
    <p:extLst>
      <p:ext uri="{BB962C8B-B14F-4D97-AF65-F5344CB8AC3E}">
        <p14:creationId xmlns:p14="http://schemas.microsoft.com/office/powerpoint/2010/main" val="254236257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_1">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09800" y="4648200"/>
            <a:ext cx="4572000" cy="1456552"/>
          </a:xfrm>
          <a:prstGeom prst="rect">
            <a:avLst/>
          </a:prstGeom>
        </p:spPr>
      </p:pic>
      <p:sp>
        <p:nvSpPr>
          <p:cNvPr id="4" name="Text Placeholder 4"/>
          <p:cNvSpPr>
            <a:spLocks noGrp="1"/>
          </p:cNvSpPr>
          <p:nvPr>
            <p:ph type="body" sz="quarter" idx="10" hasCustomPrompt="1"/>
          </p:nvPr>
        </p:nvSpPr>
        <p:spPr>
          <a:xfrm>
            <a:off x="1828800" y="12954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contact info or other text</a:t>
            </a:r>
          </a:p>
        </p:txBody>
      </p:sp>
    </p:spTree>
    <p:extLst>
      <p:ext uri="{BB962C8B-B14F-4D97-AF65-F5344CB8AC3E}">
        <p14:creationId xmlns:p14="http://schemas.microsoft.com/office/powerpoint/2010/main" val="105373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 </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 </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Public 	Impact		           OpportunityCulture.org </a:t>
            </a:r>
          </a:p>
        </p:txBody>
      </p:sp>
      <p:sp>
        <p:nvSpPr>
          <p:cNvPr id="9" name="Slide Number Placeholder 8"/>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Public 	Impact		           OpportunityCulture.org </a:t>
            </a:r>
          </a:p>
        </p:txBody>
      </p:sp>
      <p:sp>
        <p:nvSpPr>
          <p:cNvPr id="5" name="Slide Number Placeholder 4"/>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Public 	Impact		           OpportunityCulture.org </a:t>
            </a:r>
          </a:p>
        </p:txBody>
      </p:sp>
      <p:sp>
        <p:nvSpPr>
          <p:cNvPr id="4" name="Slide Number Placeholder 3"/>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 </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 </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33400" y="6356350"/>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©2015 Public 	Impact		           OpportunityCulture.org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27DC-5B25-4E18-AC08-0962095EB421}" type="slidenum">
              <a:rPr lang="en-US" smtClean="0"/>
              <a:pPr/>
              <a:t>‹#›</a:t>
            </a:fld>
            <a:endParaRPr lang="en-US"/>
          </a:p>
        </p:txBody>
      </p:sp>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a:t>© 2013 Public Impact</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 2015 Public Impact                 	      	OpportunityCulture.org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F1886A22-0E8C-411E-A09E-05692142F1D7}" type="slidenum">
              <a:rPr lang="en-US" smtClean="0"/>
              <a:pPr/>
              <a:t>‹#›</a:t>
            </a:fld>
            <a:endParaRPr lang="en-US" dirty="0"/>
          </a:p>
        </p:txBody>
      </p:sp>
    </p:spTree>
    <p:extLst>
      <p:ext uri="{BB962C8B-B14F-4D97-AF65-F5344CB8AC3E}">
        <p14:creationId xmlns:p14="http://schemas.microsoft.com/office/powerpoint/2010/main" val="10038326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8.gif"/><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hyperlink" Target="http://www.forbes.com/sites/work-in-progress/2011/12/21/five-steps-to-increase-your-influenc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blogs.hbr.org/2012/01/whats-your-influencing-style/"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209939"/>
            <a:ext cx="6629400" cy="714952"/>
          </a:xfrm>
        </p:spPr>
        <p:txBody>
          <a:bodyPr anchor="ctr">
            <a:noAutofit/>
          </a:bodyPr>
          <a:lstStyle/>
          <a:p>
            <a:r>
              <a:rPr lang="en-US" sz="4000" b="1" dirty="0">
                <a:solidFill>
                  <a:schemeClr val="tx2"/>
                </a:solidFill>
              </a:rPr>
              <a:t>Multi-Classroom Leadership</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1300" y="7935"/>
            <a:ext cx="2552700" cy="1833913"/>
          </a:xfrm>
          <a:prstGeom prst="rect">
            <a:avLst/>
          </a:prstGeom>
          <a:noFill/>
        </p:spPr>
      </p:pic>
      <p:sp>
        <p:nvSpPr>
          <p:cNvPr id="4" name="Rectangle 3"/>
          <p:cNvSpPr/>
          <p:nvPr/>
        </p:nvSpPr>
        <p:spPr>
          <a:xfrm>
            <a:off x="0" y="2438400"/>
            <a:ext cx="9144000" cy="646331"/>
          </a:xfrm>
          <a:prstGeom prst="rect">
            <a:avLst/>
          </a:prstGeom>
        </p:spPr>
        <p:txBody>
          <a:bodyPr wrap="square">
            <a:spAutoFit/>
          </a:bodyPr>
          <a:lstStyle/>
          <a:p>
            <a:r>
              <a:rPr lang="en-US" sz="3600" b="1" dirty="0">
                <a:solidFill>
                  <a:schemeClr val="tx2"/>
                </a:solidFill>
              </a:rPr>
              <a:t>Building Effective Working Relationships</a:t>
            </a:r>
          </a:p>
        </p:txBody>
      </p:sp>
      <p:sp>
        <p:nvSpPr>
          <p:cNvPr id="5" name="TextBox 1"/>
          <p:cNvSpPr txBox="1"/>
          <p:nvPr/>
        </p:nvSpPr>
        <p:spPr>
          <a:xfrm>
            <a:off x="2667000" y="6019800"/>
            <a:ext cx="2667000" cy="463550"/>
          </a:xfrm>
          <a:prstGeom prst="rect">
            <a:avLst/>
          </a:prstGeom>
          <a:noFill/>
        </p:spPr>
        <p:txBody>
          <a:bodyPr wrap="square" rtlCol="0">
            <a:spAutoFit/>
          </a:bodyPr>
          <a:lstStyle/>
          <a:p>
            <a:pPr marL="0" marR="0">
              <a:spcBef>
                <a:spcPts val="0"/>
              </a:spcBef>
              <a:spcAft>
                <a:spcPts val="0"/>
              </a:spcAft>
            </a:pPr>
            <a:r>
              <a:rPr lang="en-US" sz="1200" kern="1200" dirty="0">
                <a:solidFill>
                  <a:srgbClr val="000000"/>
                </a:solidFill>
                <a:effectLst/>
                <a:latin typeface="Calibri"/>
                <a:ea typeface="Times New Roman"/>
                <a:cs typeface="Times New Roman"/>
              </a:rPr>
              <a:t>To copy or adapt this material, see OpportunityCulture.org/terms-of-use</a:t>
            </a:r>
            <a:endParaRPr lang="en-US" sz="1200" dirty="0">
              <a:effectLst/>
              <a:latin typeface="Times New Roman"/>
              <a:ea typeface="Times New Roman"/>
            </a:endParaRPr>
          </a:p>
        </p:txBody>
      </p:sp>
    </p:spTree>
    <p:extLst>
      <p:ext uri="{BB962C8B-B14F-4D97-AF65-F5344CB8AC3E}">
        <p14:creationId xmlns:p14="http://schemas.microsoft.com/office/powerpoint/2010/main" val="176137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80646" y="3848775"/>
            <a:ext cx="8229600" cy="5334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0646" y="3110132"/>
            <a:ext cx="8229600" cy="5334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 y="2362200"/>
            <a:ext cx="8229600" cy="533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7200" y="1614268"/>
            <a:ext cx="82296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 Role-Play</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ounded Rectangle 12"/>
          <p:cNvSpPr/>
          <p:nvPr/>
        </p:nvSpPr>
        <p:spPr>
          <a:xfrm>
            <a:off x="480646" y="4563148"/>
            <a:ext cx="8229600" cy="5334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1600200"/>
            <a:ext cx="6324600" cy="3539430"/>
          </a:xfrm>
          <a:prstGeom prst="rect">
            <a:avLst/>
          </a:prstGeom>
          <a:noFill/>
        </p:spPr>
        <p:txBody>
          <a:bodyPr wrap="square" rtlCol="0">
            <a:spAutoFit/>
          </a:bodyPr>
          <a:lstStyle/>
          <a:p>
            <a:pPr algn="ctr"/>
            <a:r>
              <a:rPr lang="en-US" sz="3200" b="1" dirty="0"/>
              <a:t>Asserting</a:t>
            </a:r>
          </a:p>
          <a:p>
            <a:pPr algn="ctr"/>
            <a:endParaRPr lang="en-US" sz="1600" b="1" dirty="0"/>
          </a:p>
          <a:p>
            <a:pPr algn="ctr"/>
            <a:r>
              <a:rPr lang="en-US" sz="3200" b="1" dirty="0"/>
              <a:t>Rationalizing</a:t>
            </a:r>
          </a:p>
          <a:p>
            <a:pPr algn="ctr"/>
            <a:endParaRPr lang="en-US" sz="1600" b="1" dirty="0"/>
          </a:p>
          <a:p>
            <a:pPr algn="ctr"/>
            <a:r>
              <a:rPr lang="en-US" sz="3200" b="1" dirty="0"/>
              <a:t>Negotiating</a:t>
            </a:r>
          </a:p>
          <a:p>
            <a:pPr algn="ctr"/>
            <a:endParaRPr lang="en-US" sz="1600" b="1" dirty="0"/>
          </a:p>
          <a:p>
            <a:pPr algn="ctr"/>
            <a:r>
              <a:rPr lang="en-US" sz="3200" b="1" dirty="0">
                <a:solidFill>
                  <a:schemeClr val="bg1"/>
                </a:solidFill>
              </a:rPr>
              <a:t>Bridging</a:t>
            </a:r>
          </a:p>
          <a:p>
            <a:pPr algn="ctr"/>
            <a:endParaRPr lang="en-US" sz="1600" b="1" dirty="0"/>
          </a:p>
          <a:p>
            <a:pPr algn="ctr"/>
            <a:r>
              <a:rPr lang="en-US" sz="3200" b="1" dirty="0">
                <a:solidFill>
                  <a:schemeClr val="bg1"/>
                </a:solidFill>
              </a:rPr>
              <a:t>Inspiring</a:t>
            </a:r>
          </a:p>
        </p:txBody>
      </p:sp>
      <p:sp>
        <p:nvSpPr>
          <p:cNvPr id="14" name="Oval 13"/>
          <p:cNvSpPr/>
          <p:nvPr/>
        </p:nvSpPr>
        <p:spPr>
          <a:xfrm>
            <a:off x="5787478" y="5333987"/>
            <a:ext cx="942256" cy="818038"/>
          </a:xfrm>
          <a:prstGeom prst="ellipse">
            <a:avLst/>
          </a:prstGeom>
          <a:solidFill>
            <a:schemeClr val="bg1">
              <a:lumMod val="9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5" name="Oval 14"/>
          <p:cNvSpPr/>
          <p:nvPr/>
        </p:nvSpPr>
        <p:spPr>
          <a:xfrm>
            <a:off x="5786317" y="5335112"/>
            <a:ext cx="918017" cy="818038"/>
          </a:xfrm>
          <a:prstGeom prst="ellipse">
            <a:avLst/>
          </a:prstGeom>
          <a:solidFill>
            <a:schemeClr val="accent2"/>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16" name="Oval 15"/>
          <p:cNvSpPr/>
          <p:nvPr/>
        </p:nvSpPr>
        <p:spPr>
          <a:xfrm>
            <a:off x="7543800" y="5333986"/>
            <a:ext cx="933648" cy="838213"/>
          </a:xfrm>
          <a:prstGeom prst="ellipse">
            <a:avLst/>
          </a:prstGeom>
          <a:solidFill>
            <a:schemeClr val="bg1">
              <a:lumMod val="9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7" name="Oval 16"/>
          <p:cNvSpPr/>
          <p:nvPr/>
        </p:nvSpPr>
        <p:spPr>
          <a:xfrm>
            <a:off x="7543800" y="5341467"/>
            <a:ext cx="933648" cy="838213"/>
          </a:xfrm>
          <a:prstGeom prst="ellipse">
            <a:avLst/>
          </a:prstGeom>
          <a:solidFill>
            <a:schemeClr val="accent3"/>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18"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41152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20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300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 Role Play</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0" y="1981200"/>
            <a:ext cx="9143999" cy="1077218"/>
          </a:xfrm>
          <a:prstGeom prst="rect">
            <a:avLst/>
          </a:prstGeom>
          <a:noFill/>
          <a:ln>
            <a:noFill/>
          </a:ln>
        </p:spPr>
        <p:txBody>
          <a:bodyPr wrap="square">
            <a:spAutoFit/>
          </a:bodyPr>
          <a:lstStyle/>
          <a:p>
            <a:pPr algn="ctr"/>
            <a:r>
              <a:rPr lang="en-US" sz="3200" dirty="0"/>
              <a:t>What</a:t>
            </a:r>
            <a:r>
              <a:rPr lang="en-US" sz="3200" b="1" dirty="0"/>
              <a:t> key indicators </a:t>
            </a:r>
            <a:r>
              <a:rPr lang="en-US" sz="3200" dirty="0"/>
              <a:t>allowed you to discern                              each of the five influence styles?</a:t>
            </a:r>
          </a:p>
        </p:txBody>
      </p:sp>
      <p:grpSp>
        <p:nvGrpSpPr>
          <p:cNvPr id="4" name="Group 3"/>
          <p:cNvGrpSpPr/>
          <p:nvPr/>
        </p:nvGrpSpPr>
        <p:grpSpPr>
          <a:xfrm>
            <a:off x="2213951" y="3443161"/>
            <a:ext cx="4716095" cy="2405336"/>
            <a:chOff x="1990344" y="3352800"/>
            <a:chExt cx="4716095" cy="2405336"/>
          </a:xfrm>
        </p:grpSpPr>
        <p:pic>
          <p:nvPicPr>
            <p:cNvPr id="8194" name="Picture 2" descr="http://cdn-5.freeclipartnow.com/d/39848-1/question-mark.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5984" y="3352800"/>
              <a:ext cx="1539415" cy="2405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dn-5.freeclipartnow.com/d/39848-1/question-mark.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0344" y="3962400"/>
              <a:ext cx="1149271" cy="17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dn-5.freeclipartnow.com/d/39848-1/question-mark.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7168" y="3962400"/>
              <a:ext cx="1149271" cy="179573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337751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301114" y="5445786"/>
            <a:ext cx="4395086" cy="62890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01114" y="4493103"/>
            <a:ext cx="4395086" cy="62890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301114" y="3555503"/>
            <a:ext cx="4395086" cy="62890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301114" y="1643889"/>
            <a:ext cx="4395086" cy="62890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301114" y="2622376"/>
            <a:ext cx="4395086" cy="62890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914" y="4405693"/>
            <a:ext cx="2685118" cy="76097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32914" y="3477594"/>
            <a:ext cx="2685118" cy="760970"/>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2914" y="2549495"/>
            <a:ext cx="2685118" cy="760970"/>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914" y="1621396"/>
            <a:ext cx="2685118" cy="76097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15996" y="5344774"/>
            <a:ext cx="2685118" cy="760970"/>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How do you Influence Others?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9" name="TextBox 18"/>
          <p:cNvSpPr txBox="1"/>
          <p:nvPr/>
        </p:nvSpPr>
        <p:spPr>
          <a:xfrm>
            <a:off x="785714" y="1599625"/>
            <a:ext cx="2379518" cy="4462760"/>
          </a:xfrm>
          <a:prstGeom prst="rect">
            <a:avLst/>
          </a:prstGeom>
          <a:noFill/>
        </p:spPr>
        <p:txBody>
          <a:bodyPr wrap="square" rtlCol="0">
            <a:spAutoFit/>
          </a:bodyPr>
          <a:lstStyle/>
          <a:p>
            <a:pPr algn="ctr"/>
            <a:r>
              <a:rPr lang="en-US" sz="3200" b="1" dirty="0"/>
              <a:t>Asserting</a:t>
            </a:r>
          </a:p>
          <a:p>
            <a:pPr algn="ctr"/>
            <a:endParaRPr lang="en-US" sz="3600" b="1" dirty="0"/>
          </a:p>
          <a:p>
            <a:pPr algn="ctr"/>
            <a:r>
              <a:rPr lang="en-US" sz="3200" b="1" dirty="0"/>
              <a:t>Rationalizing</a:t>
            </a:r>
          </a:p>
          <a:p>
            <a:pPr algn="ctr"/>
            <a:endParaRPr lang="en-US" sz="2800" b="1" dirty="0"/>
          </a:p>
          <a:p>
            <a:pPr algn="ctr"/>
            <a:r>
              <a:rPr lang="en-US" sz="3200" b="1" dirty="0"/>
              <a:t>Negotiating</a:t>
            </a:r>
          </a:p>
          <a:p>
            <a:pPr algn="ctr"/>
            <a:endParaRPr lang="en-US" sz="2800" b="1" dirty="0"/>
          </a:p>
          <a:p>
            <a:pPr algn="ctr"/>
            <a:r>
              <a:rPr lang="en-US" sz="3200" b="1" dirty="0">
                <a:solidFill>
                  <a:schemeClr val="bg1"/>
                </a:solidFill>
              </a:rPr>
              <a:t>Bridging</a:t>
            </a:r>
          </a:p>
          <a:p>
            <a:pPr algn="ctr"/>
            <a:endParaRPr lang="en-US" sz="3200" b="1" dirty="0"/>
          </a:p>
          <a:p>
            <a:pPr algn="ctr"/>
            <a:r>
              <a:rPr lang="en-US" sz="3200" b="1" dirty="0">
                <a:solidFill>
                  <a:schemeClr val="bg1"/>
                </a:solidFill>
              </a:rPr>
              <a:t>Inspiring</a:t>
            </a:r>
          </a:p>
        </p:txBody>
      </p:sp>
      <p:sp>
        <p:nvSpPr>
          <p:cNvPr id="5" name="TextBox 4"/>
          <p:cNvSpPr txBox="1"/>
          <p:nvPr/>
        </p:nvSpPr>
        <p:spPr>
          <a:xfrm>
            <a:off x="3485372" y="1612355"/>
            <a:ext cx="2499260"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t>Insist</a:t>
            </a:r>
          </a:p>
          <a:p>
            <a:pPr marL="285750" indent="-285750">
              <a:buFont typeface="Arial" panose="020B0604020202020204" pitchFamily="34" charset="0"/>
              <a:buChar char="•"/>
            </a:pPr>
            <a:r>
              <a:rPr lang="en-US" sz="2000" dirty="0"/>
              <a:t>Debate</a:t>
            </a:r>
          </a:p>
          <a:p>
            <a:endParaRPr lang="en-US" sz="2200" dirty="0"/>
          </a:p>
          <a:p>
            <a:pPr marL="285750" indent="-285750">
              <a:buFont typeface="Arial" panose="020B0604020202020204" pitchFamily="34" charset="0"/>
              <a:buChar char="•"/>
            </a:pPr>
            <a:r>
              <a:rPr lang="en-US" sz="2000" dirty="0"/>
              <a:t>Convince</a:t>
            </a:r>
          </a:p>
          <a:p>
            <a:pPr marL="285750" indent="-285750">
              <a:buFont typeface="Arial" panose="020B0604020202020204" pitchFamily="34" charset="0"/>
              <a:buChar char="•"/>
            </a:pPr>
            <a:r>
              <a:rPr lang="en-US" sz="2000" dirty="0"/>
              <a:t>Reason</a:t>
            </a:r>
          </a:p>
          <a:p>
            <a:endParaRPr lang="en-US" sz="2200" dirty="0"/>
          </a:p>
          <a:p>
            <a:pPr marL="285750" indent="-285750">
              <a:buFont typeface="Arial" panose="020B0604020202020204" pitchFamily="34" charset="0"/>
              <a:buChar char="•"/>
            </a:pPr>
            <a:r>
              <a:rPr lang="en-US" sz="2000" dirty="0"/>
              <a:t>Compromise </a:t>
            </a:r>
          </a:p>
          <a:p>
            <a:pPr marL="285750" indent="-285750">
              <a:buFont typeface="Arial" panose="020B0604020202020204" pitchFamily="34" charset="0"/>
              <a:buChar char="•"/>
            </a:pPr>
            <a:r>
              <a:rPr lang="en-US" sz="2000" dirty="0"/>
              <a:t>Trade</a:t>
            </a:r>
          </a:p>
          <a:p>
            <a:endParaRPr lang="en-US" sz="2200" dirty="0"/>
          </a:p>
          <a:p>
            <a:pPr marL="285750" indent="-285750">
              <a:buFont typeface="Arial" panose="020B0604020202020204" pitchFamily="34" charset="0"/>
              <a:buChar char="•"/>
            </a:pPr>
            <a:r>
              <a:rPr lang="en-US" sz="2000" dirty="0"/>
              <a:t>Listen</a:t>
            </a:r>
          </a:p>
          <a:p>
            <a:pPr marL="285750" indent="-285750">
              <a:buFont typeface="Arial" panose="020B0604020202020204" pitchFamily="34" charset="0"/>
              <a:buChar char="•"/>
            </a:pPr>
            <a:r>
              <a:rPr lang="en-US" sz="2000" dirty="0"/>
              <a:t>Understand</a:t>
            </a:r>
          </a:p>
          <a:p>
            <a:endParaRPr lang="en-US" sz="2200" dirty="0"/>
          </a:p>
          <a:p>
            <a:pPr marL="285750" indent="-285750">
              <a:buFont typeface="Arial" panose="020B0604020202020204" pitchFamily="34" charset="0"/>
              <a:buChar char="•"/>
            </a:pPr>
            <a:r>
              <a:rPr lang="en-US" sz="2000" dirty="0"/>
              <a:t>Motivate</a:t>
            </a:r>
          </a:p>
          <a:p>
            <a:pPr marL="285750" indent="-285750">
              <a:buFont typeface="Arial" panose="020B0604020202020204" pitchFamily="34" charset="0"/>
              <a:buChar char="•"/>
            </a:pPr>
            <a:r>
              <a:rPr lang="en-US" sz="2000" dirty="0"/>
              <a:t>Connect</a:t>
            </a:r>
          </a:p>
        </p:txBody>
      </p:sp>
      <p:sp>
        <p:nvSpPr>
          <p:cNvPr id="30" name="Oval 29"/>
          <p:cNvSpPr/>
          <p:nvPr/>
        </p:nvSpPr>
        <p:spPr>
          <a:xfrm>
            <a:off x="8018562" y="5281788"/>
            <a:ext cx="893326" cy="873059"/>
          </a:xfrm>
          <a:prstGeom prst="ellipse">
            <a:avLst/>
          </a:prstGeom>
          <a:solidFill>
            <a:schemeClr val="bg1">
              <a:lumMod val="9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31" name="Oval 30"/>
          <p:cNvSpPr/>
          <p:nvPr/>
        </p:nvSpPr>
        <p:spPr>
          <a:xfrm>
            <a:off x="8026512" y="5292562"/>
            <a:ext cx="885376" cy="873059"/>
          </a:xfrm>
          <a:prstGeom prst="ellipse">
            <a:avLst/>
          </a:prstGeom>
          <a:solidFill>
            <a:schemeClr val="accent3"/>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33"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24740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300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Steps for Building Relationships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0" name="Content Placeholder 1"/>
          <p:cNvSpPr>
            <a:spLocks noGrp="1"/>
          </p:cNvSpPr>
          <p:nvPr>
            <p:ph idx="1"/>
          </p:nvPr>
        </p:nvSpPr>
        <p:spPr>
          <a:xfrm>
            <a:off x="457200" y="1752599"/>
            <a:ext cx="8229600" cy="4572001"/>
          </a:xfrm>
        </p:spPr>
        <p:txBody>
          <a:bodyPr>
            <a:normAutofit/>
          </a:bodyPr>
          <a:lstStyle/>
          <a:p>
            <a:r>
              <a:rPr lang="en-US" b="1" dirty="0"/>
              <a:t>Understand</a:t>
            </a:r>
            <a:r>
              <a:rPr lang="en-US" dirty="0"/>
              <a:t> your influence style</a:t>
            </a:r>
          </a:p>
          <a:p>
            <a:r>
              <a:rPr lang="en-US" b="1" dirty="0"/>
              <a:t>Evaluate</a:t>
            </a:r>
            <a:r>
              <a:rPr lang="en-US" dirty="0"/>
              <a:t> the situation</a:t>
            </a:r>
          </a:p>
          <a:p>
            <a:r>
              <a:rPr lang="en-US" b="1" dirty="0"/>
              <a:t>Determine</a:t>
            </a:r>
            <a:r>
              <a:rPr lang="en-US" dirty="0"/>
              <a:t> your development areas</a:t>
            </a:r>
          </a:p>
          <a:p>
            <a:r>
              <a:rPr lang="en-US" b="1" dirty="0"/>
              <a:t>Identify</a:t>
            </a:r>
            <a:r>
              <a:rPr lang="en-US" dirty="0"/>
              <a:t> strategies for strengthening development areas</a:t>
            </a:r>
          </a:p>
          <a:p>
            <a:r>
              <a:rPr lang="en-US" b="1" dirty="0"/>
              <a:t>Practice</a:t>
            </a:r>
          </a:p>
        </p:txBody>
      </p:sp>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40952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Plan for Effective Relationships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0" name="Content Placeholder 1"/>
          <p:cNvSpPr>
            <a:spLocks noGrp="1"/>
          </p:cNvSpPr>
          <p:nvPr>
            <p:ph idx="1"/>
          </p:nvPr>
        </p:nvSpPr>
        <p:spPr>
          <a:xfrm>
            <a:off x="457200" y="1752599"/>
            <a:ext cx="8229600" cy="4572001"/>
          </a:xfrm>
        </p:spPr>
        <p:txBody>
          <a:bodyPr>
            <a:normAutofit/>
          </a:bodyPr>
          <a:lstStyle/>
          <a:p>
            <a:r>
              <a:rPr lang="en-US" b="1" dirty="0"/>
              <a:t>Understand</a:t>
            </a:r>
            <a:r>
              <a:rPr lang="en-US" dirty="0"/>
              <a:t> your influence style</a:t>
            </a:r>
          </a:p>
          <a:p>
            <a:r>
              <a:rPr lang="en-US" b="1" dirty="0"/>
              <a:t>Evaluate</a:t>
            </a:r>
            <a:r>
              <a:rPr lang="en-US" dirty="0"/>
              <a:t> the situation</a:t>
            </a:r>
          </a:p>
          <a:p>
            <a:r>
              <a:rPr lang="en-US" b="1" dirty="0"/>
              <a:t>Determine</a:t>
            </a:r>
            <a:r>
              <a:rPr lang="en-US" dirty="0"/>
              <a:t> your development areas</a:t>
            </a:r>
          </a:p>
          <a:p>
            <a:r>
              <a:rPr lang="en-US" b="1" dirty="0"/>
              <a:t>Identify</a:t>
            </a:r>
            <a:r>
              <a:rPr lang="en-US" dirty="0"/>
              <a:t> strategies for strengthening development areas</a:t>
            </a:r>
          </a:p>
          <a:p>
            <a:r>
              <a:rPr lang="en-US" b="1" dirty="0"/>
              <a:t>Practice</a:t>
            </a:r>
          </a:p>
        </p:txBody>
      </p:sp>
      <p:pic>
        <p:nvPicPr>
          <p:cNvPr id="11"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5562267"/>
            <a:ext cx="108139" cy="108139"/>
          </a:xfrm>
          <a:prstGeom prst="rect">
            <a:avLst/>
          </a:prstGeom>
        </p:spPr>
      </p:pic>
      <p:sp>
        <p:nvSpPr>
          <p:cNvPr id="12" name="Oval 11"/>
          <p:cNvSpPr/>
          <p:nvPr/>
        </p:nvSpPr>
        <p:spPr>
          <a:xfrm>
            <a:off x="8007635" y="5216524"/>
            <a:ext cx="907765" cy="907765"/>
          </a:xfrm>
          <a:prstGeom prst="ellipse">
            <a:avLst/>
          </a:prstGeom>
          <a:solidFill>
            <a:schemeClr val="bg1">
              <a:lumMod val="9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3" name="Oval 12"/>
          <p:cNvSpPr/>
          <p:nvPr/>
        </p:nvSpPr>
        <p:spPr>
          <a:xfrm>
            <a:off x="8007634" y="5216524"/>
            <a:ext cx="907765" cy="907765"/>
          </a:xfrm>
          <a:prstGeom prst="ellipse">
            <a:avLst/>
          </a:prstGeom>
          <a:solidFill>
            <a:schemeClr val="accent3"/>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15"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3572031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600000"/>
                                        <p:tgtEl>
                                          <p:spTgt spid="13"/>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Brainstorming Session</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
        <p:nvSpPr>
          <p:cNvPr id="11" name="Content Placeholder 1"/>
          <p:cNvSpPr>
            <a:spLocks noGrp="1"/>
          </p:cNvSpPr>
          <p:nvPr>
            <p:ph idx="1"/>
          </p:nvPr>
        </p:nvSpPr>
        <p:spPr>
          <a:xfrm>
            <a:off x="457200" y="1698926"/>
            <a:ext cx="4419600" cy="2542437"/>
          </a:xfrm>
        </p:spPr>
        <p:txBody>
          <a:bodyPr>
            <a:normAutofit/>
          </a:bodyPr>
          <a:lstStyle/>
          <a:p>
            <a:pPr marL="0" indent="0" algn="ctr">
              <a:buNone/>
            </a:pPr>
            <a:r>
              <a:rPr lang="en-US" b="1" dirty="0"/>
              <a:t>What relationship issues have you faced in your OC role or previous leadership positions?</a:t>
            </a:r>
            <a:endParaRPr lang="en-US" dirty="0"/>
          </a:p>
        </p:txBody>
      </p:sp>
      <p:pic>
        <p:nvPicPr>
          <p:cNvPr id="12" name="Picture 2" descr="http://carolinebeavon.com/wp-content/uploads/2012/10/Comments-pic.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9127" y="1547276"/>
            <a:ext cx="2892873" cy="284573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676401" y="4370314"/>
            <a:ext cx="5120256" cy="1795126"/>
            <a:chOff x="57679" y="3706570"/>
            <a:chExt cx="5758717" cy="2085854"/>
          </a:xfrm>
        </p:grpSpPr>
        <p:pic>
          <p:nvPicPr>
            <p:cNvPr id="14" name="Picture 4" descr="https://cdn.vectorstock.com/i/composite/33,65/stick-figure-icon-set-vector-1143365.jpg"/>
            <p:cNvPicPr>
              <a:picLocks noChangeAspect="1" noChangeArrowheads="1"/>
            </p:cNvPicPr>
            <p:nvPr/>
          </p:nvPicPr>
          <p:blipFill rotWithShape="1">
            <a:blip r:embed="rId4">
              <a:extLst>
                <a:ext uri="{28A0092B-C50C-407E-A947-70E740481C1C}">
                  <a14:useLocalDpi xmlns:a14="http://schemas.microsoft.com/office/drawing/2010/main" val="0"/>
                </a:ext>
              </a:extLst>
            </a:blip>
            <a:srcRect t="47949"/>
            <a:stretch/>
          </p:blipFill>
          <p:spPr bwMode="auto">
            <a:xfrm>
              <a:off x="57679" y="3706570"/>
              <a:ext cx="3810000" cy="18938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cdn.vectorstock.com/i/composite/33,65/stick-figure-icon-set-vector-1143365.jpg"/>
            <p:cNvPicPr>
              <a:picLocks noChangeAspect="1" noChangeArrowheads="1"/>
            </p:cNvPicPr>
            <p:nvPr/>
          </p:nvPicPr>
          <p:blipFill rotWithShape="1">
            <a:blip r:embed="rId4">
              <a:extLst>
                <a:ext uri="{28A0092B-C50C-407E-A947-70E740481C1C}">
                  <a14:useLocalDpi xmlns:a14="http://schemas.microsoft.com/office/drawing/2010/main" val="0"/>
                </a:ext>
              </a:extLst>
            </a:blip>
            <a:srcRect t="-4567" r="48853" b="48691"/>
            <a:stretch/>
          </p:blipFill>
          <p:spPr bwMode="auto">
            <a:xfrm>
              <a:off x="3867679" y="3759325"/>
              <a:ext cx="1948717" cy="2033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626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Stop and Jot</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Content Placeholder 1"/>
          <p:cNvSpPr>
            <a:spLocks noGrp="1"/>
          </p:cNvSpPr>
          <p:nvPr>
            <p:ph idx="1"/>
          </p:nvPr>
        </p:nvSpPr>
        <p:spPr>
          <a:xfrm>
            <a:off x="344117" y="1726477"/>
            <a:ext cx="5447083" cy="2007826"/>
          </a:xfrm>
        </p:spPr>
        <p:txBody>
          <a:bodyPr>
            <a:normAutofit/>
          </a:bodyPr>
          <a:lstStyle/>
          <a:p>
            <a:pPr marL="0" indent="0" algn="ctr">
              <a:buNone/>
            </a:pPr>
            <a:r>
              <a:rPr lang="en-US" b="1" dirty="0"/>
              <a:t>In your notebook, respond to the question: How has this session changed your thinking?</a:t>
            </a:r>
            <a:endParaRPr lang="en-US" dirty="0"/>
          </a:p>
        </p:txBody>
      </p:sp>
      <p:pic>
        <p:nvPicPr>
          <p:cNvPr id="5122" name="Picture 2" descr="http://www.clipartbay.com/cliparts/person-thinking-clip-art-h5761ms.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43771" y="3771373"/>
            <a:ext cx="1426528" cy="2300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ages.clipartpanda.com/writing-clip-art-writing-clip-art-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61777"/>
            <a:ext cx="2311015" cy="354505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1912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Tardanico</a:t>
            </a:r>
            <a:r>
              <a:rPr lang="en-US" dirty="0"/>
              <a:t>, Susan (2011). Five Steps to Increase Your Influence. </a:t>
            </a:r>
            <a:r>
              <a:rPr lang="en-US" i="1" dirty="0"/>
              <a:t>Forbes. </a:t>
            </a:r>
            <a:r>
              <a:rPr lang="en-US" dirty="0"/>
              <a:t>Retrieved from: </a:t>
            </a:r>
            <a:r>
              <a:rPr lang="en-US" u="sng" dirty="0">
                <a:hlinkClick r:id="rId2"/>
              </a:rPr>
              <a:t>http://www.forbes.com/sites/work-in-progress/2011/12/21/five-steps-to-increase-your-influence</a:t>
            </a:r>
            <a:r>
              <a:rPr lang="en-US" dirty="0"/>
              <a:t> </a:t>
            </a:r>
          </a:p>
          <a:p>
            <a:r>
              <a:rPr lang="en-US" dirty="0" err="1"/>
              <a:t>Musselwhite</a:t>
            </a:r>
            <a:r>
              <a:rPr lang="en-US" dirty="0"/>
              <a:t>, Chris and </a:t>
            </a:r>
            <a:r>
              <a:rPr lang="en-US" dirty="0" err="1"/>
              <a:t>Plouffe</a:t>
            </a:r>
            <a:r>
              <a:rPr lang="en-US" dirty="0"/>
              <a:t>, Tammie (2012). What’s Your Influence Style? </a:t>
            </a:r>
            <a:r>
              <a:rPr lang="en-US" i="1" dirty="0"/>
              <a:t>Harvard Business Review.</a:t>
            </a:r>
            <a:r>
              <a:rPr lang="en-US" dirty="0"/>
              <a:t> Retrieved from: </a:t>
            </a:r>
            <a:r>
              <a:rPr lang="en-US" dirty="0">
                <a:hlinkClick r:id="rId3"/>
              </a:rPr>
              <a:t>http://blogs.hbr.org/2012/01/whats-your-influencing-style</a:t>
            </a:r>
            <a:endParaRPr lang="en-US" dirty="0"/>
          </a:p>
          <a:p>
            <a:endParaRPr lang="en-US" dirty="0"/>
          </a:p>
        </p:txBody>
      </p:sp>
      <p:sp>
        <p:nvSpPr>
          <p:cNvPr id="4" name="Slide Number Placeholder 3"/>
          <p:cNvSpPr>
            <a:spLocks noGrp="1"/>
          </p:cNvSpPr>
          <p:nvPr>
            <p:ph type="sldNum" sz="quarter" idx="12"/>
          </p:nvPr>
        </p:nvSpPr>
        <p:spPr/>
        <p:txBody>
          <a:bodyPr/>
          <a:lstStyle/>
          <a:p>
            <a:fld id="{F1886A22-0E8C-411E-A09E-05692142F1D7}" type="slidenum">
              <a:rPr lang="en-US" smtClean="0">
                <a:solidFill>
                  <a:prstClr val="black"/>
                </a:solidFill>
                <a:latin typeface="Calibri"/>
              </a:rPr>
              <a:pPr/>
              <a:t>17</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3600" b="1" dirty="0">
                <a:solidFill>
                  <a:schemeClr val="tx2">
                    <a:lumMod val="75000"/>
                  </a:schemeClr>
                </a:solidFill>
              </a:rPr>
              <a:t>Sources</a:t>
            </a:r>
          </a:p>
        </p:txBody>
      </p:sp>
      <p:sp>
        <p:nvSpPr>
          <p:cNvPr id="6" name="Footer Placeholder 1"/>
          <p:cNvSpPr>
            <a:spLocks noGrp="1"/>
          </p:cNvSpPr>
          <p:nvPr>
            <p:ph type="ftr" sz="quarter" idx="11"/>
          </p:nvPr>
        </p:nvSpPr>
        <p:spPr>
          <a:xfrm>
            <a:off x="228600" y="6454775"/>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37015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Learning Objectives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Content Placeholder 1"/>
          <p:cNvSpPr>
            <a:spLocks noGrp="1"/>
          </p:cNvSpPr>
          <p:nvPr>
            <p:ph idx="1"/>
          </p:nvPr>
        </p:nvSpPr>
        <p:spPr>
          <a:xfrm>
            <a:off x="457200" y="1524001"/>
            <a:ext cx="8229600" cy="4800600"/>
          </a:xfrm>
        </p:spPr>
        <p:txBody>
          <a:bodyPr>
            <a:normAutofit/>
          </a:bodyPr>
          <a:lstStyle/>
          <a:p>
            <a:pPr marL="0" indent="0">
              <a:buNone/>
            </a:pPr>
            <a:r>
              <a:rPr lang="en-US" sz="2800" dirty="0"/>
              <a:t>During this session, participants will…</a:t>
            </a:r>
          </a:p>
          <a:p>
            <a:r>
              <a:rPr lang="en-US" sz="2800" dirty="0"/>
              <a:t>Reflect on the five influence styles and determine which style you use most often.</a:t>
            </a:r>
          </a:p>
          <a:p>
            <a:pPr marL="0" indent="0">
              <a:buNone/>
            </a:pPr>
            <a:endParaRPr lang="en-US" sz="2800" dirty="0"/>
          </a:p>
          <a:p>
            <a:r>
              <a:rPr lang="en-US" sz="2800" dirty="0"/>
              <a:t>Define the five steps for building effective working relationships and create a plan to strengthen relationships.</a:t>
            </a:r>
          </a:p>
          <a:p>
            <a:endParaRPr lang="en-US" sz="2800" dirty="0"/>
          </a:p>
          <a:p>
            <a:r>
              <a:rPr lang="en-US" sz="2800" dirty="0"/>
              <a:t>Brainstorm solutions for challenging relationship issues.</a:t>
            </a:r>
          </a:p>
        </p:txBody>
      </p:sp>
      <p:sp>
        <p:nvSpPr>
          <p:cNvPr id="5"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299417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Paperclip Exercise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Content Placeholder 1"/>
          <p:cNvSpPr>
            <a:spLocks noGrp="1"/>
          </p:cNvSpPr>
          <p:nvPr>
            <p:ph idx="1"/>
          </p:nvPr>
        </p:nvSpPr>
        <p:spPr>
          <a:xfrm>
            <a:off x="457200" y="4191000"/>
            <a:ext cx="8229600" cy="2133600"/>
          </a:xfrm>
        </p:spPr>
        <p:txBody>
          <a:bodyPr>
            <a:normAutofit/>
          </a:bodyPr>
          <a:lstStyle/>
          <a:p>
            <a:pPr marL="0" indent="0">
              <a:buNone/>
            </a:pPr>
            <a:r>
              <a:rPr lang="en-US" sz="2800" dirty="0"/>
              <a:t>Think of as many creative ways to use a paperclip as possible (1 minute)</a:t>
            </a:r>
          </a:p>
          <a:p>
            <a:pPr marL="0" indent="0">
              <a:buNone/>
            </a:pPr>
            <a:endParaRPr lang="en-US" sz="1200" dirty="0"/>
          </a:p>
          <a:p>
            <a:pPr marL="0" indent="0">
              <a:buNone/>
            </a:pPr>
            <a:r>
              <a:rPr lang="en-US" sz="2800" dirty="0"/>
              <a:t>Decide on the best idea as a table group (3 minutes)</a:t>
            </a:r>
          </a:p>
          <a:p>
            <a:endParaRPr lang="en-US" sz="2800" dirty="0"/>
          </a:p>
          <a:p>
            <a:endParaRPr lang="en-US" sz="2800" dirty="0"/>
          </a:p>
        </p:txBody>
      </p:sp>
      <p:pic>
        <p:nvPicPr>
          <p:cNvPr id="1026" name="Picture 2" descr="http://www.clipartbest.com/cliparts/Rid/Kbk/RidKbkypT.jpeg"/>
          <p:cNvPicPr>
            <a:picLocks noChangeAspect="1" noChangeArrowheads="1"/>
          </p:cNvPicPr>
          <p:nvPr/>
        </p:nvPicPr>
        <p:blipFill rotWithShape="1">
          <a:blip r:embed="rId3">
            <a:extLst>
              <a:ext uri="{28A0092B-C50C-407E-A947-70E740481C1C}">
                <a14:useLocalDpi xmlns:a14="http://schemas.microsoft.com/office/drawing/2010/main" val="0"/>
              </a:ext>
            </a:extLst>
          </a:blip>
          <a:srcRect t="18509" b="14123"/>
          <a:stretch/>
        </p:blipFill>
        <p:spPr bwMode="auto">
          <a:xfrm>
            <a:off x="2819400" y="1600200"/>
            <a:ext cx="3257550" cy="219456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609600" y="2225039"/>
            <a:ext cx="931255" cy="990600"/>
          </a:xfrm>
          <a:prstGeom prst="ellipse">
            <a:avLst/>
          </a:prstGeom>
          <a:solidFill>
            <a:schemeClr val="bg1">
              <a:lumMod val="9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6" name="Oval 15"/>
          <p:cNvSpPr/>
          <p:nvPr/>
        </p:nvSpPr>
        <p:spPr>
          <a:xfrm>
            <a:off x="620649" y="2227580"/>
            <a:ext cx="914400" cy="990600"/>
          </a:xfrm>
          <a:prstGeom prst="ellipse">
            <a:avLst/>
          </a:prstGeom>
          <a:solidFill>
            <a:schemeClr val="accent2">
              <a:lumMod val="60000"/>
              <a:lumOff val="40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17" name="Oval 16"/>
          <p:cNvSpPr/>
          <p:nvPr/>
        </p:nvSpPr>
        <p:spPr>
          <a:xfrm>
            <a:off x="7523748" y="2225039"/>
            <a:ext cx="879974" cy="990600"/>
          </a:xfrm>
          <a:prstGeom prst="ellipse">
            <a:avLst/>
          </a:prstGeom>
          <a:solidFill>
            <a:schemeClr val="bg1">
              <a:lumMod val="9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8" name="Oval 17"/>
          <p:cNvSpPr/>
          <p:nvPr/>
        </p:nvSpPr>
        <p:spPr>
          <a:xfrm>
            <a:off x="7523748" y="2225039"/>
            <a:ext cx="879974" cy="990600"/>
          </a:xfrm>
          <a:prstGeom prst="ellipse">
            <a:avLst/>
          </a:prstGeom>
          <a:solidFill>
            <a:schemeClr val="accent1">
              <a:lumMod val="60000"/>
              <a:lumOff val="40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1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35128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60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180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80646" y="3829725"/>
            <a:ext cx="8229600" cy="5334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0646" y="3110132"/>
            <a:ext cx="8229600" cy="5334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 y="2362200"/>
            <a:ext cx="8229600" cy="533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7200" y="1614268"/>
            <a:ext cx="82296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Five Influence Styles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428724" y="5871261"/>
            <a:ext cx="8667551" cy="461665"/>
          </a:xfrm>
          <a:prstGeom prst="rect">
            <a:avLst/>
          </a:prstGeom>
          <a:noFill/>
        </p:spPr>
        <p:txBody>
          <a:bodyPr wrap="square" rtlCol="0">
            <a:spAutoFit/>
          </a:bodyPr>
          <a:lstStyle/>
          <a:p>
            <a:pPr algn="ctr"/>
            <a:r>
              <a:rPr lang="en-US" sz="1200" dirty="0"/>
              <a:t>Source: </a:t>
            </a:r>
            <a:r>
              <a:rPr lang="en-US" sz="1200" dirty="0" err="1"/>
              <a:t>Musselwhite</a:t>
            </a:r>
            <a:r>
              <a:rPr lang="en-US" sz="1200" dirty="0"/>
              <a:t>, Chris and </a:t>
            </a:r>
            <a:r>
              <a:rPr lang="en-US" sz="1200" dirty="0" err="1"/>
              <a:t>Plouffe</a:t>
            </a:r>
            <a:r>
              <a:rPr lang="en-US" sz="1200" dirty="0"/>
              <a:t>, Tammie (2012). What’s Your Influence Style? </a:t>
            </a:r>
            <a:r>
              <a:rPr lang="en-US" sz="1200" i="1" dirty="0"/>
              <a:t>Harvard Business Review.</a:t>
            </a:r>
            <a:r>
              <a:rPr lang="en-US" sz="1200" dirty="0"/>
              <a:t> Retrieved from: </a:t>
            </a:r>
            <a:r>
              <a:rPr lang="en-US" sz="1200" dirty="0">
                <a:hlinkClick r:id="rId3"/>
              </a:rPr>
              <a:t>http://blogs.hbr.org/2012/01/whats-your-influencing-style/</a:t>
            </a:r>
            <a:endParaRPr lang="en-US" sz="1200" dirty="0"/>
          </a:p>
        </p:txBody>
      </p:sp>
      <p:sp>
        <p:nvSpPr>
          <p:cNvPr id="13" name="Rounded Rectangle 12"/>
          <p:cNvSpPr/>
          <p:nvPr/>
        </p:nvSpPr>
        <p:spPr>
          <a:xfrm>
            <a:off x="480646" y="4582198"/>
            <a:ext cx="8229600" cy="5334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1600200"/>
            <a:ext cx="6324600" cy="3539430"/>
          </a:xfrm>
          <a:prstGeom prst="rect">
            <a:avLst/>
          </a:prstGeom>
          <a:noFill/>
        </p:spPr>
        <p:txBody>
          <a:bodyPr wrap="square" rtlCol="0">
            <a:spAutoFit/>
          </a:bodyPr>
          <a:lstStyle/>
          <a:p>
            <a:pPr algn="ctr"/>
            <a:r>
              <a:rPr lang="en-US" sz="3200" b="1" dirty="0"/>
              <a:t>Asserting</a:t>
            </a:r>
          </a:p>
          <a:p>
            <a:pPr algn="ctr"/>
            <a:endParaRPr lang="en-US" sz="1600" b="1" dirty="0"/>
          </a:p>
          <a:p>
            <a:pPr algn="ctr"/>
            <a:r>
              <a:rPr lang="en-US" sz="3200" b="1" dirty="0"/>
              <a:t>Rationalizing</a:t>
            </a:r>
          </a:p>
          <a:p>
            <a:pPr algn="ctr"/>
            <a:endParaRPr lang="en-US" sz="1600" b="1" dirty="0"/>
          </a:p>
          <a:p>
            <a:pPr algn="ctr"/>
            <a:r>
              <a:rPr lang="en-US" sz="3200" b="1" dirty="0"/>
              <a:t>Negotiating</a:t>
            </a:r>
          </a:p>
          <a:p>
            <a:pPr algn="ctr"/>
            <a:endParaRPr lang="en-US" sz="1600" b="1" dirty="0"/>
          </a:p>
          <a:p>
            <a:pPr algn="ctr"/>
            <a:r>
              <a:rPr lang="en-US" sz="3200" b="1" dirty="0">
                <a:solidFill>
                  <a:schemeClr val="bg1"/>
                </a:solidFill>
              </a:rPr>
              <a:t>Bridging</a:t>
            </a:r>
          </a:p>
          <a:p>
            <a:pPr algn="ctr"/>
            <a:endParaRPr lang="en-US" sz="1600" b="1" dirty="0"/>
          </a:p>
          <a:p>
            <a:pPr algn="ctr"/>
            <a:r>
              <a:rPr lang="en-US" sz="3200" b="1" dirty="0">
                <a:solidFill>
                  <a:schemeClr val="bg1"/>
                </a:solidFill>
              </a:rPr>
              <a:t>Inspiring</a:t>
            </a:r>
          </a:p>
        </p:txBody>
      </p:sp>
      <p:sp>
        <p:nvSpPr>
          <p:cNvPr id="14"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28378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5"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545256"/>
            <a:ext cx="82296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1600200" y="1531188"/>
            <a:ext cx="6324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Asserting</a:t>
            </a:r>
          </a:p>
        </p:txBody>
      </p:sp>
      <p:sp>
        <p:nvSpPr>
          <p:cNvPr id="14" name="Content Placeholder 1"/>
          <p:cNvSpPr>
            <a:spLocks noGrp="1"/>
          </p:cNvSpPr>
          <p:nvPr>
            <p:ph idx="1"/>
          </p:nvPr>
        </p:nvSpPr>
        <p:spPr>
          <a:xfrm>
            <a:off x="457200" y="2281436"/>
            <a:ext cx="8229600" cy="3711529"/>
          </a:xfrm>
        </p:spPr>
        <p:txBody>
          <a:bodyPr>
            <a:normAutofit fontScale="92500" lnSpcReduction="10000"/>
          </a:bodyPr>
          <a:lstStyle/>
          <a:p>
            <a:r>
              <a:rPr lang="en-US" sz="2800" dirty="0"/>
              <a:t>Employ rules and authority when influencing</a:t>
            </a:r>
          </a:p>
          <a:p>
            <a:r>
              <a:rPr lang="en-US" sz="2800" dirty="0"/>
              <a:t>Insist that ideas are heard</a:t>
            </a:r>
          </a:p>
          <a:p>
            <a:r>
              <a:rPr lang="en-US" sz="2800" dirty="0"/>
              <a:t>Challenge others</a:t>
            </a:r>
          </a:p>
          <a:p>
            <a:r>
              <a:rPr lang="en-US" sz="2800" dirty="0"/>
              <a:t>Debate</a:t>
            </a:r>
          </a:p>
          <a:p>
            <a:pPr marL="0" indent="0">
              <a:buNone/>
            </a:pPr>
            <a:endParaRPr lang="en-US" sz="2800" dirty="0"/>
          </a:p>
          <a:p>
            <a:pPr marL="0" indent="0">
              <a:buNone/>
            </a:pPr>
            <a:r>
              <a:rPr lang="en-US" sz="2800" b="1" dirty="0"/>
              <a:t>Best Used When:</a:t>
            </a:r>
          </a:p>
          <a:p>
            <a:r>
              <a:rPr lang="en-US" sz="2800" dirty="0"/>
              <a:t>Rules/regulations must be followed</a:t>
            </a:r>
          </a:p>
          <a:p>
            <a:r>
              <a:rPr lang="en-US" sz="2800" dirty="0"/>
              <a:t>You need to stand up for yourself/others</a:t>
            </a:r>
          </a:p>
        </p:txBody>
      </p:sp>
      <p:sp>
        <p:nvSpPr>
          <p:cNvPr id="16" name="TextBox 15"/>
          <p:cNvSpPr txBox="1"/>
          <p:nvPr/>
        </p:nvSpPr>
        <p:spPr>
          <a:xfrm>
            <a:off x="247849" y="5852065"/>
            <a:ext cx="8667551" cy="461665"/>
          </a:xfrm>
          <a:prstGeom prst="rect">
            <a:avLst/>
          </a:prstGeom>
          <a:noFill/>
        </p:spPr>
        <p:txBody>
          <a:bodyPr wrap="square" rtlCol="0">
            <a:spAutoFit/>
          </a:bodyPr>
          <a:lstStyle/>
          <a:p>
            <a:pPr algn="ctr"/>
            <a:r>
              <a:rPr lang="en-US" sz="1200" dirty="0"/>
              <a:t>Source: </a:t>
            </a:r>
            <a:r>
              <a:rPr lang="en-US" sz="1200" dirty="0" err="1"/>
              <a:t>Musselwhite</a:t>
            </a:r>
            <a:r>
              <a:rPr lang="en-US" sz="1200" dirty="0"/>
              <a:t>, Chris and </a:t>
            </a:r>
            <a:r>
              <a:rPr lang="en-US" sz="1200" dirty="0" err="1"/>
              <a:t>Plouffe</a:t>
            </a:r>
            <a:r>
              <a:rPr lang="en-US" sz="1200" dirty="0"/>
              <a:t>, Tammie (2012). What’s Your Influence Style? </a:t>
            </a:r>
            <a:r>
              <a:rPr lang="en-US" sz="1200" i="1" dirty="0"/>
              <a:t>Harvard Business Review.</a:t>
            </a:r>
            <a:r>
              <a:rPr lang="en-US" sz="1200" dirty="0"/>
              <a:t> Retrieved from: </a:t>
            </a:r>
            <a:r>
              <a:rPr lang="en-US" sz="1200" dirty="0">
                <a:hlinkClick r:id="rId3"/>
              </a:rPr>
              <a:t>http://blogs.hbr.org/2012/01/whats-your-influencing-style/</a:t>
            </a:r>
            <a:endParaRPr lang="en-US" sz="1200" dirty="0"/>
          </a:p>
        </p:txBody>
      </p:sp>
      <p:pic>
        <p:nvPicPr>
          <p:cNvPr id="2050" name="Picture 2" descr="http://www.clipartbest.com/cliparts/xcg/4xg/xcg4xg9cA.jpe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510"/>
          <a:stretch/>
        </p:blipFill>
        <p:spPr bwMode="auto">
          <a:xfrm>
            <a:off x="5543549" y="2808162"/>
            <a:ext cx="3352601" cy="237494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171593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556658"/>
            <a:ext cx="8229600" cy="533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1600200" y="1531188"/>
            <a:ext cx="6324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Rationalizing</a:t>
            </a:r>
          </a:p>
        </p:txBody>
      </p:sp>
      <p:sp>
        <p:nvSpPr>
          <p:cNvPr id="14" name="Content Placeholder 1"/>
          <p:cNvSpPr>
            <a:spLocks noGrp="1"/>
          </p:cNvSpPr>
          <p:nvPr>
            <p:ph idx="1"/>
          </p:nvPr>
        </p:nvSpPr>
        <p:spPr>
          <a:xfrm>
            <a:off x="457200" y="2172581"/>
            <a:ext cx="8229600" cy="3711529"/>
          </a:xfrm>
        </p:spPr>
        <p:txBody>
          <a:bodyPr>
            <a:normAutofit/>
          </a:bodyPr>
          <a:lstStyle/>
          <a:p>
            <a:r>
              <a:rPr lang="en-US" sz="2800" dirty="0"/>
              <a:t>Use logic, facts, and reason</a:t>
            </a:r>
          </a:p>
          <a:p>
            <a:r>
              <a:rPr lang="en-US" sz="2800" dirty="0"/>
              <a:t>Convince others</a:t>
            </a:r>
          </a:p>
          <a:p>
            <a:pPr marL="0" indent="0">
              <a:buNone/>
            </a:pPr>
            <a:endParaRPr lang="en-US" sz="2800" dirty="0"/>
          </a:p>
          <a:p>
            <a:pPr marL="0" indent="0">
              <a:buNone/>
            </a:pPr>
            <a:r>
              <a:rPr lang="en-US" sz="2800" b="1" dirty="0"/>
              <a:t>Best Used When:</a:t>
            </a:r>
          </a:p>
          <a:p>
            <a:r>
              <a:rPr lang="en-US" sz="2800" dirty="0"/>
              <a:t>Colleagues do not understand                                   why something needs to happen</a:t>
            </a:r>
          </a:p>
          <a:p>
            <a:endParaRPr lang="en-US" sz="2800" dirty="0"/>
          </a:p>
        </p:txBody>
      </p:sp>
      <p:sp>
        <p:nvSpPr>
          <p:cNvPr id="16" name="TextBox 15"/>
          <p:cNvSpPr txBox="1"/>
          <p:nvPr/>
        </p:nvSpPr>
        <p:spPr>
          <a:xfrm>
            <a:off x="247849" y="5852065"/>
            <a:ext cx="8667551" cy="461665"/>
          </a:xfrm>
          <a:prstGeom prst="rect">
            <a:avLst/>
          </a:prstGeom>
          <a:noFill/>
        </p:spPr>
        <p:txBody>
          <a:bodyPr wrap="square" rtlCol="0">
            <a:spAutoFit/>
          </a:bodyPr>
          <a:lstStyle/>
          <a:p>
            <a:pPr algn="ctr"/>
            <a:r>
              <a:rPr lang="en-US" sz="1200" dirty="0"/>
              <a:t>Source: </a:t>
            </a:r>
            <a:r>
              <a:rPr lang="en-US" sz="1200" dirty="0" err="1"/>
              <a:t>Musselwhite</a:t>
            </a:r>
            <a:r>
              <a:rPr lang="en-US" sz="1200" dirty="0"/>
              <a:t>, Chris and </a:t>
            </a:r>
            <a:r>
              <a:rPr lang="en-US" sz="1200" dirty="0" err="1"/>
              <a:t>Plouffe</a:t>
            </a:r>
            <a:r>
              <a:rPr lang="en-US" sz="1200" dirty="0"/>
              <a:t>, Tammie (2012). What’s Your Influence Style? </a:t>
            </a:r>
            <a:r>
              <a:rPr lang="en-US" sz="1200" i="1" dirty="0"/>
              <a:t>Harvard Business Review.</a:t>
            </a:r>
            <a:r>
              <a:rPr lang="en-US" sz="1200" dirty="0"/>
              <a:t> Retrieved from: </a:t>
            </a:r>
            <a:r>
              <a:rPr lang="en-US" sz="1200" dirty="0">
                <a:hlinkClick r:id="rId3"/>
              </a:rPr>
              <a:t>http://blogs.hbr.org/2012/01/whats-your-influencing-style/</a:t>
            </a:r>
            <a:endParaRPr lang="en-US" sz="1200" dirty="0"/>
          </a:p>
        </p:txBody>
      </p:sp>
      <p:pic>
        <p:nvPicPr>
          <p:cNvPr id="2050" name="Picture 2" descr="http://www.medleague.com/wp-content/uploads/2013/07/searching_stick_fig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1580" y="2551235"/>
            <a:ext cx="3279520" cy="327952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304950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646" y="1556658"/>
            <a:ext cx="8229600" cy="5334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1600200" y="1552959"/>
            <a:ext cx="6324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Negotiating</a:t>
            </a:r>
          </a:p>
        </p:txBody>
      </p:sp>
      <p:sp>
        <p:nvSpPr>
          <p:cNvPr id="16" name="TextBox 15"/>
          <p:cNvSpPr txBox="1"/>
          <p:nvPr/>
        </p:nvSpPr>
        <p:spPr>
          <a:xfrm>
            <a:off x="247849" y="5852065"/>
            <a:ext cx="8667551" cy="461665"/>
          </a:xfrm>
          <a:prstGeom prst="rect">
            <a:avLst/>
          </a:prstGeom>
          <a:noFill/>
        </p:spPr>
        <p:txBody>
          <a:bodyPr wrap="square" rtlCol="0">
            <a:spAutoFit/>
          </a:bodyPr>
          <a:lstStyle/>
          <a:p>
            <a:pPr algn="ctr"/>
            <a:r>
              <a:rPr lang="en-US" sz="1200" dirty="0"/>
              <a:t>Source: </a:t>
            </a:r>
            <a:r>
              <a:rPr lang="en-US" sz="1200" dirty="0" err="1"/>
              <a:t>Musselwhite</a:t>
            </a:r>
            <a:r>
              <a:rPr lang="en-US" sz="1200" dirty="0"/>
              <a:t>, Chris and </a:t>
            </a:r>
            <a:r>
              <a:rPr lang="en-US" sz="1200" dirty="0" err="1"/>
              <a:t>Plouffe</a:t>
            </a:r>
            <a:r>
              <a:rPr lang="en-US" sz="1200" dirty="0"/>
              <a:t>, Tammie (2012). What’s Your Influence Style? </a:t>
            </a:r>
            <a:r>
              <a:rPr lang="en-US" sz="1200" i="1" dirty="0"/>
              <a:t>Harvard Business Review.</a:t>
            </a:r>
            <a:r>
              <a:rPr lang="en-US" sz="1200" dirty="0"/>
              <a:t> Retrieved from: </a:t>
            </a:r>
            <a:r>
              <a:rPr lang="en-US" sz="1200" dirty="0">
                <a:hlinkClick r:id="rId3"/>
              </a:rPr>
              <a:t>http://blogs.hbr.org/2012/01/whats-your-influencing-style/</a:t>
            </a:r>
            <a:endParaRPr lang="en-US" sz="1200" dirty="0"/>
          </a:p>
        </p:txBody>
      </p:sp>
      <p:sp>
        <p:nvSpPr>
          <p:cNvPr id="11" name="Content Placeholder 1"/>
          <p:cNvSpPr>
            <a:spLocks noGrp="1"/>
          </p:cNvSpPr>
          <p:nvPr>
            <p:ph idx="1"/>
          </p:nvPr>
        </p:nvSpPr>
        <p:spPr>
          <a:xfrm>
            <a:off x="457200" y="2155876"/>
            <a:ext cx="8229600" cy="3711529"/>
          </a:xfrm>
        </p:spPr>
        <p:txBody>
          <a:bodyPr>
            <a:normAutofit lnSpcReduction="10000"/>
          </a:bodyPr>
          <a:lstStyle/>
          <a:p>
            <a:r>
              <a:rPr lang="en-US" sz="2800" dirty="0"/>
              <a:t>Compromise</a:t>
            </a:r>
          </a:p>
          <a:p>
            <a:r>
              <a:rPr lang="en-US" sz="2800" dirty="0"/>
              <a:t>Make tradeoffs and exchanges</a:t>
            </a:r>
          </a:p>
          <a:p>
            <a:r>
              <a:rPr lang="en-US" sz="2800" dirty="0"/>
              <a:t>Keep the greater goals in mind</a:t>
            </a:r>
          </a:p>
          <a:p>
            <a:r>
              <a:rPr lang="en-US" sz="2800" dirty="0"/>
              <a:t>Look for an opportune time </a:t>
            </a:r>
          </a:p>
          <a:p>
            <a:pPr marL="0" indent="0">
              <a:buNone/>
            </a:pPr>
            <a:r>
              <a:rPr lang="en-US" sz="2800" dirty="0"/>
              <a:t>	for influencing others</a:t>
            </a:r>
          </a:p>
          <a:p>
            <a:pPr marL="0" indent="0">
              <a:buNone/>
            </a:pPr>
            <a:r>
              <a:rPr lang="en-US" sz="2800" b="1" dirty="0"/>
              <a:t>Best Used When:</a:t>
            </a:r>
          </a:p>
          <a:p>
            <a:r>
              <a:rPr lang="en-US" sz="2800" dirty="0"/>
              <a:t>A compromise is required to make a decision and take action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382372"/>
            <a:ext cx="1894114" cy="2821021"/>
          </a:xfrm>
          <a:prstGeom prst="rect">
            <a:avLst/>
          </a:prstGeom>
        </p:spPr>
      </p:pic>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47879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5429" y="1562691"/>
            <a:ext cx="8229600" cy="5334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1600200" y="1552959"/>
            <a:ext cx="6324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Bridging</a:t>
            </a:r>
          </a:p>
        </p:txBody>
      </p:sp>
      <p:sp>
        <p:nvSpPr>
          <p:cNvPr id="16" name="TextBox 15"/>
          <p:cNvSpPr txBox="1"/>
          <p:nvPr/>
        </p:nvSpPr>
        <p:spPr>
          <a:xfrm>
            <a:off x="247849" y="5852065"/>
            <a:ext cx="8667551" cy="461665"/>
          </a:xfrm>
          <a:prstGeom prst="rect">
            <a:avLst/>
          </a:prstGeom>
          <a:noFill/>
        </p:spPr>
        <p:txBody>
          <a:bodyPr wrap="square" rtlCol="0">
            <a:spAutoFit/>
          </a:bodyPr>
          <a:lstStyle/>
          <a:p>
            <a:pPr algn="ctr"/>
            <a:r>
              <a:rPr lang="en-US" sz="1200" dirty="0"/>
              <a:t>Source: </a:t>
            </a:r>
            <a:r>
              <a:rPr lang="en-US" sz="1200" dirty="0" err="1"/>
              <a:t>Musselwhite</a:t>
            </a:r>
            <a:r>
              <a:rPr lang="en-US" sz="1200" dirty="0"/>
              <a:t>, Chris and </a:t>
            </a:r>
            <a:r>
              <a:rPr lang="en-US" sz="1200" dirty="0" err="1"/>
              <a:t>Plouffe</a:t>
            </a:r>
            <a:r>
              <a:rPr lang="en-US" sz="1200" dirty="0"/>
              <a:t>, Tammie (2012). What’s Your Influence Style? </a:t>
            </a:r>
            <a:r>
              <a:rPr lang="en-US" sz="1200" i="1" dirty="0"/>
              <a:t>Harvard Business Review.</a:t>
            </a:r>
            <a:r>
              <a:rPr lang="en-US" sz="1200" dirty="0"/>
              <a:t> Retrieved from: </a:t>
            </a:r>
            <a:r>
              <a:rPr lang="en-US" sz="1200" dirty="0">
                <a:hlinkClick r:id="rId3"/>
              </a:rPr>
              <a:t>http://blogs.hbr.org/2012/01/whats-your-influencing-style/</a:t>
            </a:r>
            <a:endParaRPr lang="en-US" sz="1200" dirty="0"/>
          </a:p>
        </p:txBody>
      </p:sp>
      <p:sp>
        <p:nvSpPr>
          <p:cNvPr id="13" name="Content Placeholder 1"/>
          <p:cNvSpPr>
            <a:spLocks noGrp="1"/>
          </p:cNvSpPr>
          <p:nvPr>
            <p:ph idx="1"/>
          </p:nvPr>
        </p:nvSpPr>
        <p:spPr>
          <a:xfrm>
            <a:off x="480646" y="2195630"/>
            <a:ext cx="8229600" cy="3613813"/>
          </a:xfrm>
        </p:spPr>
        <p:txBody>
          <a:bodyPr>
            <a:normAutofit fontScale="92500" lnSpcReduction="10000"/>
          </a:bodyPr>
          <a:lstStyle/>
          <a:p>
            <a:r>
              <a:rPr lang="en-US" sz="2800" dirty="0"/>
              <a:t>Unite and connect with others</a:t>
            </a:r>
          </a:p>
          <a:p>
            <a:r>
              <a:rPr lang="en-US" sz="2800" dirty="0"/>
              <a:t>Listen and understand others’ views and ideas</a:t>
            </a:r>
          </a:p>
          <a:p>
            <a:r>
              <a:rPr lang="en-US" sz="2800" dirty="0"/>
              <a:t>Build relationships and coalitions</a:t>
            </a:r>
          </a:p>
          <a:p>
            <a:pPr marL="0" indent="0">
              <a:buNone/>
            </a:pPr>
            <a:endParaRPr lang="en-US" sz="2800" dirty="0"/>
          </a:p>
          <a:p>
            <a:pPr marL="0" indent="0">
              <a:buNone/>
            </a:pPr>
            <a:r>
              <a:rPr lang="en-US" sz="2800" b="1" dirty="0"/>
              <a:t>Best Used When:</a:t>
            </a:r>
          </a:p>
          <a:p>
            <a:r>
              <a:rPr lang="en-US" sz="2800" dirty="0"/>
              <a:t>Colleagues feel like                                                              they need to be heard</a:t>
            </a:r>
          </a:p>
          <a:p>
            <a:r>
              <a:rPr lang="en-US" sz="2800" dirty="0"/>
              <a:t>Relationships need to be strengthened</a:t>
            </a:r>
          </a:p>
        </p:txBody>
      </p:sp>
      <p:pic>
        <p:nvPicPr>
          <p:cNvPr id="1026" name="Picture 2" descr="https://connectingpeoplestudy.files.wordpress.com/2011/11/cropped-connecting-peo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29" y="3628365"/>
            <a:ext cx="4669971" cy="134495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191355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66824" y="1592988"/>
            <a:ext cx="8229600" cy="5334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Influence Styles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1600200" y="1552959"/>
            <a:ext cx="6324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Inspiring</a:t>
            </a:r>
          </a:p>
        </p:txBody>
      </p:sp>
      <p:sp>
        <p:nvSpPr>
          <p:cNvPr id="16" name="TextBox 15"/>
          <p:cNvSpPr txBox="1"/>
          <p:nvPr/>
        </p:nvSpPr>
        <p:spPr>
          <a:xfrm>
            <a:off x="247849" y="5852065"/>
            <a:ext cx="8667551" cy="461665"/>
          </a:xfrm>
          <a:prstGeom prst="rect">
            <a:avLst/>
          </a:prstGeom>
          <a:noFill/>
        </p:spPr>
        <p:txBody>
          <a:bodyPr wrap="square" rtlCol="0">
            <a:spAutoFit/>
          </a:bodyPr>
          <a:lstStyle/>
          <a:p>
            <a:pPr algn="ctr"/>
            <a:r>
              <a:rPr lang="en-US" sz="1200" dirty="0"/>
              <a:t>Source: </a:t>
            </a:r>
            <a:r>
              <a:rPr lang="en-US" sz="1200" dirty="0" err="1"/>
              <a:t>Musselwhite</a:t>
            </a:r>
            <a:r>
              <a:rPr lang="en-US" sz="1200" dirty="0"/>
              <a:t>, Chris and </a:t>
            </a:r>
            <a:r>
              <a:rPr lang="en-US" sz="1200" dirty="0" err="1"/>
              <a:t>Plouffe</a:t>
            </a:r>
            <a:r>
              <a:rPr lang="en-US" sz="1200" dirty="0"/>
              <a:t>, Tammie (2012). What’s Your Influence Style? </a:t>
            </a:r>
            <a:r>
              <a:rPr lang="en-US" sz="1200" i="1" dirty="0"/>
              <a:t>Harvard Business Review.</a:t>
            </a:r>
            <a:r>
              <a:rPr lang="en-US" sz="1200" dirty="0"/>
              <a:t> Retrieved from: </a:t>
            </a:r>
            <a:r>
              <a:rPr lang="en-US" sz="1200" dirty="0">
                <a:hlinkClick r:id="rId3"/>
              </a:rPr>
              <a:t>http://blogs.hbr.org/2012/01/whats-your-influencing-style/</a:t>
            </a:r>
            <a:endParaRPr lang="en-US" sz="1200" dirty="0"/>
          </a:p>
        </p:txBody>
      </p:sp>
      <p:sp>
        <p:nvSpPr>
          <p:cNvPr id="10" name="Content Placeholder 1"/>
          <p:cNvSpPr txBox="1">
            <a:spLocks/>
          </p:cNvSpPr>
          <p:nvPr/>
        </p:nvSpPr>
        <p:spPr>
          <a:xfrm>
            <a:off x="466824" y="2202126"/>
            <a:ext cx="8229600" cy="37115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Motivate others with possibilities</a:t>
            </a:r>
          </a:p>
          <a:p>
            <a:r>
              <a:rPr lang="en-US" sz="2800" dirty="0"/>
              <a:t>Connect people with a sense of shared purpose</a:t>
            </a:r>
          </a:p>
          <a:p>
            <a:r>
              <a:rPr lang="en-US" sz="2800" dirty="0"/>
              <a:t>Use stories and metaphors to communicate</a:t>
            </a:r>
          </a:p>
          <a:p>
            <a:pPr marL="0" indent="0">
              <a:buFont typeface="Arial" pitchFamily="34" charset="0"/>
              <a:buNone/>
            </a:pPr>
            <a:endParaRPr lang="en-US" sz="2800" dirty="0"/>
          </a:p>
          <a:p>
            <a:pPr marL="0" indent="0">
              <a:buFont typeface="Arial" pitchFamily="34" charset="0"/>
              <a:buNone/>
            </a:pPr>
            <a:r>
              <a:rPr lang="en-US" sz="2800" b="1" dirty="0"/>
              <a:t>Best Used When:</a:t>
            </a:r>
          </a:p>
          <a:p>
            <a:r>
              <a:rPr lang="en-US" sz="2800" dirty="0"/>
              <a:t>Colleagues need to be motivated</a:t>
            </a:r>
          </a:p>
          <a:p>
            <a:r>
              <a:rPr lang="en-US" sz="2800" dirty="0"/>
              <a:t>Colleagues struggle to see the end goal</a:t>
            </a:r>
          </a:p>
        </p:txBody>
      </p:sp>
      <p:pic>
        <p:nvPicPr>
          <p:cNvPr id="3074" name="Picture 2" descr="http://4vector.com/i/free-vector-idea-clip-art_110508_Idea_clip_art_medi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05" y="3429000"/>
            <a:ext cx="1502823" cy="211826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a:off x="228600" y="6381518"/>
            <a:ext cx="5825836" cy="365125"/>
          </a:xfrm>
        </p:spPr>
        <p:txBody>
          <a:bodyPr/>
          <a:lstStyle/>
          <a:p>
            <a:pPr algn="l"/>
            <a:r>
              <a:rPr lang="en-US" sz="1400" dirty="0">
                <a:solidFill>
                  <a:prstClr val="black"/>
                </a:solidFill>
                <a:latin typeface="Calibri"/>
              </a:rPr>
              <a:t>©2016 Public Impact		           OpportunityCulture.org </a:t>
            </a:r>
          </a:p>
        </p:txBody>
      </p:sp>
    </p:spTree>
    <p:extLst>
      <p:ext uri="{BB962C8B-B14F-4D97-AF65-F5344CB8AC3E}">
        <p14:creationId xmlns:p14="http://schemas.microsoft.com/office/powerpoint/2010/main" val="2002201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bf88c96-2400-42d8-8ed9-06e8d33894c2">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A43AA103397748BFD4F884437AE62F" ma:contentTypeVersion="10" ma:contentTypeDescription="Create a new document." ma:contentTypeScope="" ma:versionID="32abf52b28e9756ebe92a8350d982586">
  <xsd:schema xmlns:xsd="http://www.w3.org/2001/XMLSchema" xmlns:xs="http://www.w3.org/2001/XMLSchema" xmlns:p="http://schemas.microsoft.com/office/2006/metadata/properties" xmlns:ns2="fbf88c96-2400-42d8-8ed9-06e8d33894c2" xmlns:ns3="f6b3f15d-861b-4600-8c21-ae04f1a06088" targetNamespace="http://schemas.microsoft.com/office/2006/metadata/properties" ma:root="true" ma:fieldsID="bb72b0f1bca3bfab8277a387123e877d" ns2:_="" ns3:_="">
    <xsd:import namespace="fbf88c96-2400-42d8-8ed9-06e8d33894c2"/>
    <xsd:import namespace="f6b3f15d-861b-4600-8c21-ae04f1a0608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b3f15d-861b-4600-8c21-ae04f1a0608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AD1E7-45FE-4DB3-83DE-719DE83743A5}">
  <ds:schemaRefs>
    <ds:schemaRef ds:uri="http://schemas.microsoft.com/sharepoint/v3/contenttype/forms"/>
  </ds:schemaRefs>
</ds:datastoreItem>
</file>

<file path=customXml/itemProps2.xml><?xml version="1.0" encoding="utf-8"?>
<ds:datastoreItem xmlns:ds="http://schemas.openxmlformats.org/officeDocument/2006/customXml" ds:itemID="{BB79E1EA-45D6-4539-A69B-0EAC4C39B103}">
  <ds:schemaRefs>
    <ds:schemaRef ds:uri="http://purl.org/dc/dcmitype/"/>
    <ds:schemaRef ds:uri="http://schemas.microsoft.com/office/infopath/2007/PartnerControls"/>
    <ds:schemaRef ds:uri="http://purl.org/dc/elements/1.1/"/>
    <ds:schemaRef ds:uri="http://schemas.microsoft.com/office/2006/documentManagement/types"/>
    <ds:schemaRef ds:uri="f6b3f15d-861b-4600-8c21-ae04f1a06088"/>
    <ds:schemaRef ds:uri="http://purl.org/dc/terms/"/>
    <ds:schemaRef ds:uri="http://schemas.openxmlformats.org/package/2006/metadata/core-properties"/>
    <ds:schemaRef ds:uri="fbf88c96-2400-42d8-8ed9-06e8d33894c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9F0446C-90E4-4A3D-AF44-A6451A96E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f6b3f15d-861b-4600-8c21-ae04f1a0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19781</TotalTime>
  <Words>3719</Words>
  <Application>Microsoft Office PowerPoint</Application>
  <PresentationFormat>On-screen Show (4:3)</PresentationFormat>
  <Paragraphs>364</Paragraphs>
  <Slides>17</Slides>
  <Notes>16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Garamond</vt:lpstr>
      <vt:lpstr>Times New Roman</vt:lpstr>
      <vt:lpstr>Office Theme</vt:lpstr>
      <vt:lpstr>PPT template</vt:lpstr>
      <vt:lpstr>PowerPoint Presentation</vt:lpstr>
      <vt:lpstr>Learning Objectives</vt:lpstr>
      <vt:lpstr>Paperclip Exercise</vt:lpstr>
      <vt:lpstr>Five Influence Styles</vt:lpstr>
      <vt:lpstr>Influence Styles</vt:lpstr>
      <vt:lpstr>Influence Styles</vt:lpstr>
      <vt:lpstr>Influence Styles</vt:lpstr>
      <vt:lpstr>Influence Styles</vt:lpstr>
      <vt:lpstr>Influence Styles</vt:lpstr>
      <vt:lpstr>Influence Styles Role-Play</vt:lpstr>
      <vt:lpstr>Influence Styles Role Play</vt:lpstr>
      <vt:lpstr>How do you Influence Others?</vt:lpstr>
      <vt:lpstr>Steps for Building Relationships</vt:lpstr>
      <vt:lpstr>Plan for Effective Relationships</vt:lpstr>
      <vt:lpstr>Brainstorming Session</vt:lpstr>
      <vt:lpstr>Stop and Jot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Beverley Tyndall</cp:lastModifiedBy>
  <cp:revision>284</cp:revision>
  <dcterms:created xsi:type="dcterms:W3CDTF">2014-01-21T13:55:53Z</dcterms:created>
  <dcterms:modified xsi:type="dcterms:W3CDTF">2017-06-21T00:26:39Z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0x010100ACA43AA103397748BFD4F884437AE62F</vt:lpwstr>
  </property>
</Properties>
</file>