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78"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Garamond" panose="020204040303010108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19" autoAdjust="0"/>
  </p:normalViewPr>
  <p:slideViewPr>
    <p:cSldViewPr snapToGrid="0">
      <p:cViewPr varScale="1">
        <p:scale>
          <a:sx n="54" d="100"/>
          <a:sy n="54" d="100"/>
        </p:scale>
        <p:origin x="23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930" b="1" i="1" u="none" strike="noStrike" cap="none" dirty="0">
                <a:solidFill>
                  <a:schemeClr val="dk1"/>
                </a:solidFill>
                <a:latin typeface="Calibri"/>
                <a:ea typeface="Calibri"/>
                <a:cs typeface="Calibri"/>
                <a:sym typeface="Calibri"/>
              </a:rPr>
              <a:t>Notes about this session: </a:t>
            </a:r>
          </a:p>
          <a:p>
            <a:pPr marL="171450" marR="0" lvl="0" indent="-171450" algn="l" rtl="0">
              <a:lnSpc>
                <a:spcPct val="80000"/>
              </a:lnSpc>
              <a:spcBef>
                <a:spcPts val="0"/>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This session is distinct because it focuses solely on the delivery of effective feedback, rather than diagnosing problems or working with teachers to plan their next steps. </a:t>
            </a:r>
          </a:p>
          <a:p>
            <a:pPr marL="171450" marR="0" lvl="0" indent="-171450" algn="l" rtl="0">
              <a:lnSpc>
                <a:spcPct val="80000"/>
              </a:lnSpc>
              <a:spcBef>
                <a:spcPts val="0"/>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Participants will have the opportunity to practice approaching the conversation and providing the feedback in structured formats.</a:t>
            </a:r>
          </a:p>
          <a:p>
            <a:pPr marL="0" marR="0" lvl="0" indent="0" algn="l" rtl="0">
              <a:lnSpc>
                <a:spcPct val="80000"/>
              </a:lnSpc>
              <a:spcBef>
                <a:spcPts val="0"/>
              </a:spcBef>
              <a:spcAft>
                <a:spcPts val="0"/>
              </a:spcAft>
              <a:buClr>
                <a:schemeClr val="dk1"/>
              </a:buClr>
              <a:buSzPct val="25000"/>
              <a:buFont typeface="Calibri"/>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930" b="1" i="1" u="none" strike="noStrike" cap="none" dirty="0">
                <a:solidFill>
                  <a:schemeClr val="dk1"/>
                </a:solidFill>
                <a:latin typeface="Calibri"/>
                <a:ea typeface="Calibri"/>
                <a:cs typeface="Calibri"/>
                <a:sym typeface="Calibri"/>
              </a:rPr>
              <a:t>Notes for setting up the role-play activity beforehand:  </a:t>
            </a:r>
          </a:p>
          <a:p>
            <a:pPr marL="171450" marR="0" lvl="0"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Please print and cut out the mindset cards in advance. They will be used during the practice feedback portion, right after the video lesson. </a:t>
            </a:r>
          </a:p>
          <a:p>
            <a:pPr marL="171450" marR="0" lvl="0"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Place a few mindset cards on each table, ensuring a varied selection at each. </a:t>
            </a:r>
          </a:p>
          <a:p>
            <a:pPr marL="0" marR="0" lvl="0" indent="0" algn="l" rtl="0">
              <a:lnSpc>
                <a:spcPct val="80000"/>
              </a:lnSpc>
              <a:spcBef>
                <a:spcPts val="0"/>
              </a:spcBef>
              <a:buClr>
                <a:schemeClr val="dk1"/>
              </a:buClr>
              <a:buSzPct val="25000"/>
              <a:buFont typeface="Arial"/>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Arial"/>
              <a:buNone/>
            </a:pPr>
            <a:r>
              <a:rPr lang="en-US" sz="930" b="1" i="1" u="none" strike="noStrike" cap="none" dirty="0">
                <a:solidFill>
                  <a:schemeClr val="dk1"/>
                </a:solidFill>
                <a:latin typeface="Calibri"/>
                <a:ea typeface="Calibri"/>
                <a:cs typeface="Calibri"/>
                <a:sym typeface="Calibri"/>
              </a:rPr>
              <a:t>Objective of this slide: </a:t>
            </a:r>
            <a:r>
              <a:rPr lang="en-US" sz="930" b="0" i="0" u="none" strike="noStrike" cap="none" dirty="0">
                <a:solidFill>
                  <a:schemeClr val="dk1"/>
                </a:solidFill>
                <a:latin typeface="Calibri"/>
                <a:ea typeface="Calibri"/>
                <a:cs typeface="Calibri"/>
                <a:sym typeface="Calibri"/>
              </a:rPr>
              <a:t> Introduction to the session</a:t>
            </a:r>
          </a:p>
          <a:p>
            <a:pPr marL="0" marR="0" lvl="0" indent="0" algn="l" rtl="0">
              <a:lnSpc>
                <a:spcPct val="80000"/>
              </a:lnSpc>
              <a:spcBef>
                <a:spcPts val="0"/>
              </a:spcBef>
              <a:buClr>
                <a:schemeClr val="dk1"/>
              </a:buClr>
              <a:buSzPct val="25000"/>
              <a:buFont typeface="Arial"/>
              <a:buNone/>
            </a:pPr>
            <a:endParaRPr sz="93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Arial"/>
              <a:buNone/>
            </a:pPr>
            <a:r>
              <a:rPr lang="en-US" sz="930" b="1" i="1" u="none" strike="noStrike" cap="none" dirty="0">
                <a:solidFill>
                  <a:schemeClr val="dk1"/>
                </a:solidFill>
                <a:latin typeface="Calibri"/>
                <a:ea typeface="Calibri"/>
                <a:cs typeface="Calibri"/>
                <a:sym typeface="Calibri"/>
              </a:rPr>
              <a:t>Estimated time: 1 minute (3 minutes if optional introduction is added)</a:t>
            </a:r>
          </a:p>
          <a:p>
            <a:pPr marL="0" marR="0" lvl="0" indent="0" algn="l" rtl="0">
              <a:lnSpc>
                <a:spcPct val="80000"/>
              </a:lnSpc>
              <a:spcBef>
                <a:spcPts val="0"/>
              </a:spcBef>
              <a:buClr>
                <a:schemeClr val="dk1"/>
              </a:buClr>
              <a:buSzPct val="25000"/>
              <a:buFont typeface="Arial"/>
              <a:buNone/>
            </a:pPr>
            <a:endParaRPr sz="930" b="1" i="1"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Arial"/>
              <a:buNone/>
            </a:pPr>
            <a:r>
              <a:rPr lang="en-US" sz="930" b="1" i="1" u="none" strike="noStrike" cap="none" dirty="0">
                <a:solidFill>
                  <a:schemeClr val="dk1"/>
                </a:solidFill>
                <a:latin typeface="Calibri"/>
                <a:ea typeface="Calibri"/>
                <a:cs typeface="Calibri"/>
                <a:sym typeface="Calibri"/>
              </a:rPr>
              <a:t>Facilitator says (throughout the slides, put this in your own words):</a:t>
            </a:r>
          </a:p>
          <a:p>
            <a:pPr marL="171450" marR="0" lvl="0"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In this session, we are not going to focus on how to diagnose a teacher’s challenges, or how to have a really tough conversation with them. We are  not even focusing on how to turn your feedback into next steps. This session is all about helping you learn the basics of delivering feedback in such a way that growth can occur.      </a:t>
            </a:r>
          </a:p>
          <a:p>
            <a:pPr marL="171450" marR="0" lvl="0"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[Optional additional introduction if desired.  Please see instructions below.]</a:t>
            </a:r>
          </a:p>
          <a:p>
            <a:pPr marL="171450" marR="0" lvl="0"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Two things before we start:</a:t>
            </a:r>
          </a:p>
          <a:p>
            <a:pPr marL="628650" marR="0" lvl="1"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The art of giving good feedback is an essential skill for all MCLs.  Your experience giving feedback to students as a classroom teacher will be valuable in your role as an MCL, but giving feedback to adults is different in important ways that we will explore in this session.   </a:t>
            </a:r>
          </a:p>
          <a:p>
            <a:pPr marL="628650" marR="0" lvl="1" indent="-171450" algn="l" rtl="0">
              <a:lnSpc>
                <a:spcPct val="80000"/>
              </a:lnSpc>
              <a:spcBef>
                <a:spcPts val="0"/>
              </a:spcBef>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For example, in giving feedback to colleagues, both content </a:t>
            </a:r>
            <a:r>
              <a:rPr lang="en-US" sz="930" b="0" i="1" u="none" strike="noStrike" cap="none" dirty="0">
                <a:solidFill>
                  <a:schemeClr val="dk1"/>
                </a:solidFill>
                <a:latin typeface="Calibri"/>
                <a:ea typeface="Calibri"/>
                <a:cs typeface="Calibri"/>
                <a:sym typeface="Calibri"/>
              </a:rPr>
              <a:t>and </a:t>
            </a:r>
            <a:r>
              <a:rPr lang="en-US" sz="930" b="0" i="0" u="none" strike="noStrike" cap="none" dirty="0">
                <a:solidFill>
                  <a:schemeClr val="dk1"/>
                </a:solidFill>
                <a:latin typeface="Calibri"/>
                <a:ea typeface="Calibri"/>
                <a:cs typeface="Calibri"/>
                <a:sym typeface="Calibri"/>
              </a:rPr>
              <a:t>delivery really matter, which means paying close attention not only to </a:t>
            </a:r>
            <a:r>
              <a:rPr lang="en-US" sz="930" b="0" i="1" u="none" strike="noStrike" cap="none" dirty="0">
                <a:solidFill>
                  <a:schemeClr val="dk1"/>
                </a:solidFill>
                <a:latin typeface="Calibri"/>
                <a:ea typeface="Calibri"/>
                <a:cs typeface="Calibri"/>
                <a:sym typeface="Calibri"/>
              </a:rPr>
              <a:t>what </a:t>
            </a:r>
            <a:r>
              <a:rPr lang="en-US" sz="930" b="0" i="0" u="none" strike="noStrike" cap="none" dirty="0">
                <a:solidFill>
                  <a:schemeClr val="dk1"/>
                </a:solidFill>
                <a:latin typeface="Calibri"/>
                <a:ea typeface="Calibri"/>
                <a:cs typeface="Calibri"/>
                <a:sym typeface="Calibri"/>
              </a:rPr>
              <a:t>you are going to say, but also </a:t>
            </a:r>
            <a:r>
              <a:rPr lang="en-US" sz="930" b="0" i="1" u="none" strike="noStrike" cap="none" dirty="0">
                <a:solidFill>
                  <a:schemeClr val="dk1"/>
                </a:solidFill>
                <a:latin typeface="Calibri"/>
                <a:ea typeface="Calibri"/>
                <a:cs typeface="Calibri"/>
                <a:sym typeface="Calibri"/>
              </a:rPr>
              <a:t>how, when</a:t>
            </a:r>
            <a:r>
              <a:rPr lang="en-US" sz="930" b="0" i="0" u="none" strike="noStrike" cap="none" dirty="0">
                <a:solidFill>
                  <a:schemeClr val="dk1"/>
                </a:solidFill>
                <a:latin typeface="Calibri"/>
                <a:ea typeface="Calibri"/>
                <a:cs typeface="Calibri"/>
                <a:sym typeface="Calibri"/>
              </a:rPr>
              <a:t>, and </a:t>
            </a:r>
            <a:r>
              <a:rPr lang="en-US" sz="930" b="0" i="1" u="none" strike="noStrike" cap="none" dirty="0">
                <a:solidFill>
                  <a:schemeClr val="dk1"/>
                </a:solidFill>
                <a:latin typeface="Calibri"/>
                <a:ea typeface="Calibri"/>
                <a:cs typeface="Calibri"/>
                <a:sym typeface="Calibri"/>
              </a:rPr>
              <a:t>where </a:t>
            </a:r>
            <a:r>
              <a:rPr lang="en-US" sz="930" b="0" i="0" u="none" strike="noStrike" cap="none" dirty="0">
                <a:solidFill>
                  <a:schemeClr val="dk1"/>
                </a:solidFill>
                <a:latin typeface="Calibri"/>
                <a:ea typeface="Calibri"/>
                <a:cs typeface="Calibri"/>
                <a:sym typeface="Calibri"/>
              </a:rPr>
              <a:t>you are going to say it.   </a:t>
            </a:r>
          </a:p>
          <a:p>
            <a:pPr marL="0" marR="0" lvl="0" indent="0" algn="l" rtl="0">
              <a:lnSpc>
                <a:spcPct val="80000"/>
              </a:lnSpc>
              <a:spcBef>
                <a:spcPts val="0"/>
              </a:spcBef>
              <a:buClr>
                <a:schemeClr val="dk1"/>
              </a:buClr>
              <a:buSzPct val="25000"/>
              <a:buFont typeface="Arial"/>
              <a:buNone/>
            </a:pPr>
            <a:endParaRPr sz="930" b="1" i="1"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ct val="25000"/>
              <a:buFont typeface="Arial"/>
              <a:buNone/>
            </a:pPr>
            <a:r>
              <a:rPr lang="en-US" sz="930" b="1" i="1" u="none" strike="noStrike" cap="none" dirty="0">
                <a:solidFill>
                  <a:schemeClr val="dk1"/>
                </a:solidFill>
                <a:latin typeface="Calibri"/>
                <a:ea typeface="Calibri"/>
                <a:cs typeface="Calibri"/>
                <a:sym typeface="Calibri"/>
              </a:rPr>
              <a:t>Optional Additional Introduction:</a:t>
            </a:r>
          </a:p>
          <a:p>
            <a:pPr marL="171450" marR="0" lvl="0" indent="-171450" algn="l" rtl="0">
              <a:lnSpc>
                <a:spcPct val="80000"/>
              </a:lnSpc>
              <a:spcBef>
                <a:spcPts val="0"/>
              </a:spcBef>
              <a:spcAft>
                <a:spcPts val="0"/>
              </a:spcAft>
              <a:buClr>
                <a:schemeClr val="dk1"/>
              </a:buClr>
              <a:buSzPct val="103333"/>
              <a:buFont typeface="Arial"/>
              <a:buChar char="•"/>
            </a:pPr>
            <a:r>
              <a:rPr lang="en-US" sz="930" b="0" i="0" u="none" strike="noStrike" cap="none" dirty="0">
                <a:solidFill>
                  <a:schemeClr val="dk1"/>
                </a:solidFill>
                <a:latin typeface="Calibri"/>
                <a:ea typeface="Calibri"/>
                <a:cs typeface="Calibri"/>
                <a:sym typeface="Calibri"/>
              </a:rPr>
              <a:t>Facilitator could ask participants to give examples of times they have gotten poorly delivered feedback. Why wasn’t the feedback effective? </a:t>
            </a:r>
            <a:r>
              <a:rPr lang="en-US" sz="930" b="0" i="1" u="none" strike="noStrike" cap="none" dirty="0">
                <a:solidFill>
                  <a:schemeClr val="dk1"/>
                </a:solidFill>
                <a:latin typeface="Calibri"/>
                <a:ea typeface="Calibri"/>
                <a:cs typeface="Calibri"/>
                <a:sym typeface="Calibri"/>
              </a:rPr>
              <a:t>[Listen for: uncomfortable, not specific, not very positive, confrontational, in front of peers, feedback based on feelings, no accountability for next steps, vague.] </a:t>
            </a: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To familiarize participants with the qualities of effective feedback</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8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Here are some additional tips for giving effective feedback, drawn from Carol </a:t>
            </a:r>
            <a:r>
              <a:rPr lang="en-US" sz="1200" b="0" i="0" u="none" strike="noStrike" cap="none" dirty="0" err="1">
                <a:solidFill>
                  <a:schemeClr val="dk1"/>
                </a:solidFill>
                <a:latin typeface="Calibri"/>
                <a:ea typeface="Calibri"/>
                <a:cs typeface="Calibri"/>
                <a:sym typeface="Calibri"/>
              </a:rPr>
              <a:t>Dweck’s</a:t>
            </a:r>
            <a:r>
              <a:rPr lang="en-US" sz="1200" b="0" i="0" u="none" strike="noStrike" cap="none" dirty="0">
                <a:solidFill>
                  <a:schemeClr val="dk1"/>
                </a:solidFill>
                <a:latin typeface="Calibri"/>
                <a:ea typeface="Calibri"/>
                <a:cs typeface="Calibri"/>
                <a:sym typeface="Calibri"/>
              </a:rPr>
              <a:t> work:  </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Narrate exactly what went well. Be as precise as possible. Avoid general statements such as “you did a good job.” Make sure your praise centers on a meaningful area of the team teacher’s instruction.</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People often start with a vague compliment and use the word ‘but’ to transition into feedback. For example, someone might say, “You do a pretty good job giving directions, but you tend to make it too long.” This method tends to get people stuck in the negative. Be direct. Tell what you saw and what you would like to see. Instead you can say: "When you use your attention-getter, students stop everything they do and listen. Now let's work on shortening your directions so that you can keep them there." The positive feedback is more specific and the transition is "now" instead of "but.“</a:t>
            </a:r>
          </a:p>
          <a:p>
            <a:pPr marL="228600" marR="0" lvl="0" indent="-228600" algn="l" rtl="0">
              <a:lnSpc>
                <a:spcPct val="100000"/>
              </a:lnSpc>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Make sure feedback is rooted in observable data, not opinions or feelings. One strategy for doing this is to state the teacher action you saw and describe the impact it had on students.</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When you move to constructive feedback, make sure it centers on only one or two things.</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Feedback should align with the vision for instructional excellence that you have set with your school, team, or individual teacher.</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Define the major action or behavior interfering with student learning.</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Determine who will take the next steps to ensure feedback leads to improved instruction. This may lead to coaching, modeling, or co-teaching. Don’t forget to set a timeline and accountability structures for the next steps.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have an opportunity to discuss why certain feedback is fixed or growth mindset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practice differentiating between feedback for someone with a fixed vs. a growth mindset</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5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Now let’s try identifying growth-oriented versus fixed mindset feedback. Look at some examples of feedback and tell me if the feedback itself encourages a growth or a fixed mindset. </a:t>
            </a:r>
          </a:p>
          <a:p>
            <a:pPr marL="457200" marR="0" lvl="0" indent="-457200" algn="l" rtl="0">
              <a:spcBef>
                <a:spcPts val="0"/>
              </a:spcBef>
              <a:buClr>
                <a:schemeClr val="dk1"/>
              </a:buClr>
              <a:buSzPct val="100000"/>
              <a:buFont typeface="Calibri"/>
              <a:buAutoNum type="arabicPeriod"/>
            </a:pPr>
            <a:r>
              <a:rPr lang="en-US" sz="2400" b="0" i="0" u="none" strike="noStrike" cap="none" dirty="0">
                <a:solidFill>
                  <a:schemeClr val="dk1"/>
                </a:solidFill>
                <a:latin typeface="Calibri"/>
                <a:ea typeface="Calibri"/>
                <a:cs typeface="Calibri"/>
                <a:sym typeface="Calibri"/>
              </a:rPr>
              <a:t>You just aren’t as good at classroom management as Joe.</a:t>
            </a:r>
          </a:p>
          <a:p>
            <a:pPr marL="914400" marR="0" lvl="1" indent="-457200" algn="l" rtl="0">
              <a:spcBef>
                <a:spcPts val="0"/>
              </a:spcBef>
              <a:buClr>
                <a:schemeClr val="dk1"/>
              </a:buClr>
              <a:buSzPct val="100000"/>
              <a:buFont typeface="Arial"/>
              <a:buChar char="•"/>
            </a:pPr>
            <a:r>
              <a:rPr lang="en-US" sz="2400" b="0" i="1" u="none" strike="noStrike" cap="none" dirty="0">
                <a:solidFill>
                  <a:schemeClr val="dk1"/>
                </a:solidFill>
                <a:latin typeface="Calibri"/>
                <a:ea typeface="Calibri"/>
                <a:cs typeface="Calibri"/>
                <a:sym typeface="Calibri"/>
              </a:rPr>
              <a:t>[animate]  </a:t>
            </a:r>
            <a:r>
              <a:rPr lang="en-US" sz="2400" b="0" i="0" u="none" strike="noStrike" cap="none" dirty="0">
                <a:solidFill>
                  <a:schemeClr val="dk1"/>
                </a:solidFill>
                <a:latin typeface="Calibri"/>
                <a:ea typeface="Calibri"/>
                <a:cs typeface="Calibri"/>
                <a:sym typeface="Calibri"/>
              </a:rPr>
              <a:t>Fixed mindset feedback because it suggests that having good classroom management is a static skill and that the recipient and Joe are inherently and permanently different. This deemphasizes practice, research, planning, and effort.</a:t>
            </a:r>
          </a:p>
          <a:p>
            <a:pPr marL="457200" marR="0" lvl="0" indent="-457200" algn="l" rtl="0">
              <a:spcBef>
                <a:spcPts val="0"/>
              </a:spcBef>
              <a:buClr>
                <a:schemeClr val="dk1"/>
              </a:buClr>
              <a:buSzPct val="100000"/>
              <a:buFont typeface="Calibri"/>
              <a:buAutoNum type="arabicPeriod"/>
            </a:pPr>
            <a:r>
              <a:rPr lang="en-US" sz="2400" b="0" i="0" u="none" strike="noStrike" cap="none" dirty="0">
                <a:solidFill>
                  <a:schemeClr val="dk1"/>
                </a:solidFill>
                <a:latin typeface="Calibri"/>
                <a:ea typeface="Calibri"/>
                <a:cs typeface="Calibri"/>
                <a:sym typeface="Calibri"/>
              </a:rPr>
              <a:t>Everyone approaches teaching in a different way. Let’s find the way that works for you.</a:t>
            </a:r>
          </a:p>
          <a:p>
            <a:pPr marL="914400" marR="0" lvl="1" indent="-457200" algn="l" rtl="0">
              <a:spcBef>
                <a:spcPts val="0"/>
              </a:spcBef>
              <a:buClr>
                <a:schemeClr val="dk1"/>
              </a:buClr>
              <a:buSzPct val="100000"/>
              <a:buFont typeface="Arial"/>
              <a:buChar char="•"/>
            </a:pPr>
            <a:r>
              <a:rPr lang="en-US" sz="2400" b="0" i="1" u="none" strike="noStrike" cap="none" dirty="0">
                <a:solidFill>
                  <a:schemeClr val="dk1"/>
                </a:solidFill>
                <a:latin typeface="Calibri"/>
                <a:ea typeface="Calibri"/>
                <a:cs typeface="Calibri"/>
                <a:sym typeface="Calibri"/>
              </a:rPr>
              <a:t>[animate] </a:t>
            </a:r>
            <a:r>
              <a:rPr lang="en-US" sz="2400" b="0" i="0" u="none" strike="noStrike" cap="none" dirty="0">
                <a:solidFill>
                  <a:schemeClr val="dk1"/>
                </a:solidFill>
                <a:latin typeface="Calibri"/>
                <a:ea typeface="Calibri"/>
                <a:cs typeface="Calibri"/>
                <a:sym typeface="Calibri"/>
              </a:rPr>
              <a:t>Growth-oriented—this is a great one because it suggests a different path forward that the person may not see. Looking for new solutions and paths to success is a great way to develop growth mindsets.</a:t>
            </a:r>
          </a:p>
          <a:p>
            <a:pPr marL="457200" marR="0" lvl="0" indent="-457200" algn="l" rtl="0">
              <a:spcBef>
                <a:spcPts val="0"/>
              </a:spcBef>
              <a:buClr>
                <a:schemeClr val="dk1"/>
              </a:buClr>
              <a:buSzPct val="100000"/>
              <a:buFont typeface="Calibri"/>
              <a:buAutoNum type="arabicPeriod"/>
            </a:pPr>
            <a:r>
              <a:rPr lang="en-US" sz="2400" b="0" i="0" u="none" strike="noStrike" cap="none" dirty="0">
                <a:solidFill>
                  <a:schemeClr val="dk1"/>
                </a:solidFill>
                <a:latin typeface="Calibri"/>
                <a:ea typeface="Calibri"/>
                <a:cs typeface="Calibri"/>
                <a:sym typeface="Calibri"/>
              </a:rPr>
              <a:t>You always have brilliant ideas when you are working on…</a:t>
            </a:r>
          </a:p>
          <a:p>
            <a:pPr marL="914400" marR="0" lvl="1" indent="-457200" algn="l" rtl="0">
              <a:spcBef>
                <a:spcPts val="0"/>
              </a:spcBef>
              <a:buClr>
                <a:schemeClr val="dk1"/>
              </a:buClr>
              <a:buSzPct val="100000"/>
              <a:buFont typeface="Arial"/>
              <a:buChar char="•"/>
            </a:pPr>
            <a:r>
              <a:rPr lang="en-US" sz="2400" b="0" i="1" u="none" strike="noStrike" cap="none" dirty="0">
                <a:solidFill>
                  <a:schemeClr val="dk1"/>
                </a:solidFill>
                <a:latin typeface="Calibri"/>
                <a:ea typeface="Calibri"/>
                <a:cs typeface="Calibri"/>
                <a:sym typeface="Calibri"/>
              </a:rPr>
              <a:t>[animate] </a:t>
            </a:r>
            <a:r>
              <a:rPr lang="en-US" sz="2400" b="0" i="0" u="none" strike="noStrike" cap="none" dirty="0">
                <a:solidFill>
                  <a:schemeClr val="dk1"/>
                </a:solidFill>
                <a:latin typeface="Calibri"/>
                <a:ea typeface="Calibri"/>
                <a:cs typeface="Calibri"/>
                <a:sym typeface="Calibri"/>
              </a:rPr>
              <a:t>This is a tricky one because it’s positive. But it’s fixed mindset feedback because it again suggests an inherent intelligence in a certain area. You can imagine the person leaving the conversation thinking about how “good” they are at this, and how they don’t need to work on it nearly as much.</a:t>
            </a:r>
          </a:p>
          <a:p>
            <a:pPr marL="457200" marR="0" lvl="0" indent="-457200" algn="l" rtl="0">
              <a:spcBef>
                <a:spcPts val="0"/>
              </a:spcBef>
              <a:buClr>
                <a:schemeClr val="dk1"/>
              </a:buClr>
              <a:buSzPct val="100000"/>
              <a:buFont typeface="Calibri"/>
              <a:buAutoNum type="arabicPeriod"/>
            </a:pPr>
            <a:r>
              <a:rPr lang="en-US" sz="2400" b="0" i="0" u="none" strike="noStrike" cap="none" dirty="0">
                <a:solidFill>
                  <a:schemeClr val="dk1"/>
                </a:solidFill>
                <a:latin typeface="Calibri"/>
                <a:ea typeface="Calibri"/>
                <a:cs typeface="Calibri"/>
                <a:sym typeface="Calibri"/>
              </a:rPr>
              <a:t>Based on the time you spent preparing and how that lesson went, you don’t deserve to get a good evaluation.</a:t>
            </a:r>
          </a:p>
          <a:p>
            <a:pPr marL="914400" marR="0" lvl="1" indent="-457200" algn="l" rtl="0">
              <a:spcBef>
                <a:spcPts val="0"/>
              </a:spcBef>
              <a:buClr>
                <a:schemeClr val="dk1"/>
              </a:buClr>
              <a:buSzPct val="100000"/>
              <a:buFont typeface="Arial"/>
              <a:buChar char="•"/>
            </a:pPr>
            <a:r>
              <a:rPr lang="en-US" sz="2400" b="0" i="1" u="none" strike="noStrike" cap="none" dirty="0">
                <a:solidFill>
                  <a:schemeClr val="dk1"/>
                </a:solidFill>
                <a:latin typeface="Calibri"/>
                <a:ea typeface="Calibri"/>
                <a:cs typeface="Calibri"/>
                <a:sym typeface="Calibri"/>
              </a:rPr>
              <a:t>[animate] </a:t>
            </a:r>
            <a:r>
              <a:rPr lang="en-US" sz="2400" b="0" i="0" u="none" strike="noStrike" cap="none" dirty="0">
                <a:solidFill>
                  <a:schemeClr val="dk1"/>
                </a:solidFill>
                <a:latin typeface="Calibri"/>
                <a:ea typeface="Calibri"/>
                <a:cs typeface="Calibri"/>
                <a:sym typeface="Calibri"/>
              </a:rPr>
              <a:t>Again, a tricky one! It is growth-oriented because it is suggesting something </a:t>
            </a:r>
            <a:r>
              <a:rPr lang="en-US" sz="2400" b="0" i="1" u="none" strike="noStrike" cap="none" dirty="0">
                <a:solidFill>
                  <a:schemeClr val="dk1"/>
                </a:solidFill>
                <a:latin typeface="Calibri"/>
                <a:ea typeface="Calibri"/>
                <a:cs typeface="Calibri"/>
                <a:sym typeface="Calibri"/>
              </a:rPr>
              <a:t>deserved.</a:t>
            </a:r>
            <a:r>
              <a:rPr lang="en-US" sz="2400" b="0" i="0" u="none" strike="noStrike" cap="none" dirty="0">
                <a:solidFill>
                  <a:schemeClr val="dk1"/>
                </a:solidFill>
                <a:latin typeface="Calibri"/>
                <a:ea typeface="Calibri"/>
                <a:cs typeface="Calibri"/>
                <a:sym typeface="Calibri"/>
              </a:rPr>
              <a:t> People generally deserve things because of hard work and effort. If they haven’t put in the hard work, then someone should not get high marks. Negative sounding, but growth oriented.</a:t>
            </a:r>
          </a:p>
          <a:p>
            <a:pPr marL="457200" marR="0" lvl="0" indent="-457200" algn="l" rtl="0">
              <a:spcBef>
                <a:spcPts val="0"/>
              </a:spcBef>
              <a:buClr>
                <a:schemeClr val="dk1"/>
              </a:buClr>
              <a:buSzPct val="100000"/>
              <a:buFont typeface="Arial"/>
              <a:buChar char="•"/>
            </a:pPr>
            <a:r>
              <a:rPr lang="en-US" sz="2400" b="0" i="1" u="none" strike="noStrike" cap="none" dirty="0">
                <a:solidFill>
                  <a:schemeClr val="dk1"/>
                </a:solidFill>
                <a:latin typeface="Calibri"/>
                <a:ea typeface="Calibri"/>
                <a:cs typeface="Calibri"/>
                <a:sym typeface="Calibri"/>
              </a:rPr>
              <a:t>[Ask for feedback and allow for discussion]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r>
              <a:rPr lang="en-US" sz="1200" b="0" i="0" u="none" strike="noStrike" cap="none" dirty="0">
                <a:solidFill>
                  <a:schemeClr val="dk1"/>
                </a:solidFill>
                <a:latin typeface="Calibri"/>
                <a:ea typeface="Calibri"/>
                <a:cs typeface="Calibri"/>
                <a:sym typeface="Calibri"/>
              </a:rPr>
              <a:t>Provide tactics for helping a team teacher to overcome a fixed mindset; reflect on the feedback activity</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3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Addressing and helping a team teacher overcome a fixed mindset is not going to happen overnight. More likely than not, it will be the result of a concerted and focused effort on your part as the MCL. Here are a few additional steps you can take to hone your feedback in challenging situations:</a:t>
            </a:r>
          </a:p>
          <a:p>
            <a:pPr marL="685800" marR="0" lvl="1"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Start by having a growth mindset about the team teacher’s ability to change. Be encouraging and believe in them. “I know you can do this because I’ve seen you do…”</a:t>
            </a:r>
          </a:p>
          <a:p>
            <a:pPr marL="685800" marR="0" lvl="1"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Uncover why the team teacher has a fixed mindset. It may be the result of a past bad experience or a comment made by someone else about their abilities. “When I hear you say this, I want to know more about what some of your experiences have been. When else have you felt this way?”</a:t>
            </a:r>
          </a:p>
          <a:p>
            <a:pPr marL="685800" marR="0" lvl="1"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Don’t dismiss a team teacher. Show them that you believe in their ability to improve. “I hear you and hear your concerns. Tell me more about them. Let’s try to think about how we can address some of them.”</a:t>
            </a:r>
          </a:p>
          <a:p>
            <a:pPr marL="685800" marR="0" lvl="1" indent="-228600"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Take action to support their growth. “Even though I’m asking you to do some things, I’m also going to take the following actions to help you.”</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Optional additional activity:</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Remember our team teacher in the third-grade vignette? Her fixed mindset was centered on her belief that she can’t change student behavior in her class because they’ve had these issues for so long. Now that we have reflected on various ways we could encourage her to change her mindset and believe she can work more effectively with this class, what would you say to help this teacher overcome this fixed mindset?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[Get responses from 2-3 participants.]</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[Listen for: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Give her one piece of feedback that will lead to a quick win</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Co-teach or model expected behavior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Be careful that feedback is grounded in observable data</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Make sure precise praise is meaningful]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1" u="none" strike="noStrike" cap="none" dirty="0">
                <a:solidFill>
                  <a:schemeClr val="dk1"/>
                </a:solidFill>
                <a:latin typeface="Calibri"/>
                <a:ea typeface="Calibri"/>
                <a:cs typeface="Calibri"/>
                <a:sym typeface="Calibri"/>
              </a:rPr>
              <a:t>Video link: </a:t>
            </a:r>
            <a:r>
              <a:rPr lang="en-US" dirty="0"/>
              <a:t>https://www.youtube.com/watch?v=ZFdeCkjwACQ</a:t>
            </a:r>
          </a:p>
          <a:p>
            <a:pPr marL="0" marR="0" lvl="0" indent="0" algn="l" rtl="0">
              <a:lnSpc>
                <a:spcPct val="100000"/>
              </a:lnSpc>
              <a:spcBef>
                <a:spcPts val="0"/>
              </a:spcBef>
              <a:spcAft>
                <a:spcPts val="0"/>
              </a:spcAft>
              <a:buClr>
                <a:schemeClr val="dk1"/>
              </a:buClr>
              <a:buSzPct val="25000"/>
              <a:buFont typeface="Calibri"/>
              <a:buNone/>
            </a:pPr>
            <a:endParaRPr lang="en-US" sz="1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Objective </a:t>
            </a:r>
            <a:r>
              <a:rPr lang="en-US" sz="1200" b="1" i="1" u="none" strike="noStrike" cap="none" dirty="0">
                <a:solidFill>
                  <a:schemeClr val="dk1"/>
                </a:solidFill>
                <a:latin typeface="Calibri"/>
                <a:ea typeface="Calibri"/>
                <a:cs typeface="Calibri"/>
                <a:sym typeface="Calibri"/>
              </a:rPr>
              <a:t>of this slide:  </a:t>
            </a:r>
            <a:r>
              <a:rPr lang="en-US" sz="1200" b="0" i="0" u="none" strike="noStrike" cap="none" dirty="0">
                <a:solidFill>
                  <a:schemeClr val="dk1"/>
                </a:solidFill>
                <a:latin typeface="Calibri"/>
                <a:ea typeface="Calibri"/>
                <a:cs typeface="Calibri"/>
                <a:sym typeface="Calibri"/>
              </a:rPr>
              <a:t>To allow participants to practice providing effective feedback in a role play</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35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Let’s review a video of a lesson. You are the MCL in this scenario, and during your pre-observation conference this 4</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grade teacher told you she’s going to be introducing a math concept</a:t>
            </a:r>
            <a:r>
              <a:rPr lang="en-US" sz="1200" b="0" i="0" u="none" strike="noStrike" cap="none" baseline="0" dirty="0">
                <a:solidFill>
                  <a:schemeClr val="dk1"/>
                </a:solidFill>
                <a:latin typeface="Calibri"/>
                <a:ea typeface="Calibri"/>
                <a:cs typeface="Calibri"/>
                <a:sym typeface="Calibri"/>
              </a:rPr>
              <a:t> about patterns</a:t>
            </a:r>
            <a:r>
              <a:rPr lang="en-US" sz="1200" b="0" i="0" u="none" strike="noStrike" cap="none" dirty="0">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You should be thinking of the areas of growth for this teacher and how you might deliver feedback in a growth-oriented tone that will encourage effort, planning, and practice.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If you’d like to, take notes on the back of the third-grade vignette handout.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We’re going to watch only about 2 minutes of this lesson.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1" u="none" strike="noStrike" cap="none" dirty="0">
                <a:solidFill>
                  <a:schemeClr val="dk1"/>
                </a:solidFill>
                <a:latin typeface="Calibri"/>
                <a:ea typeface="Calibri"/>
                <a:cs typeface="Calibri"/>
                <a:sym typeface="Calibri"/>
              </a:rPr>
              <a:t>After video plays: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You are now going to partner with someone not at your table and practice giving feedback to each other in pairs. One person will play the role of MCL, while the other person plays the part of the teacher from the video. Then we will switch who is the MCL and the team teacher.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During the second round, I’ll provide a fixed mindset card for the person acting as the team teacher to behave as if they have a fixed mindset. Team teachers should read the card and act as if you have this mindset.</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[Give the partners about 10 minutes for the first partner to give feedback. After partners switch roles, the person posing as the team teacher will be given a fixed mindset scenario card and will play this part in their responses to the MCL. Give them 10 minutes to complete the activity. </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After both partners have given feedback, give them an additional 5 minutes to reflect on the exercise—what was difficult about this?  What went well? What did not go as well?]</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[Look for:</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Engaged pairs</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Authentic role-plays</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Discussions around the engagement of students, movement of the teacher, rigor of the lesson, pace of the lesson (it is a slow lesson)</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Positive points on the teacher’s lesson, such as class management, positive classroom environment, group learning, etc.</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Areas of growth for the teacher’s lesson, such as engagement, pacing, rigor, deepening questions, etc.]</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[Bring the group back together for a discussion.]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Can the “fixed mindset” participants give some examples of when your MCL gave you feedback that encouraged you to have a more growth-oriented mindset?  </a:t>
            </a:r>
            <a:r>
              <a:rPr lang="en-US" sz="1200" b="0" i="1" u="none" strike="noStrike" cap="none" dirty="0">
                <a:solidFill>
                  <a:schemeClr val="dk1"/>
                </a:solidFill>
                <a:latin typeface="Calibri"/>
                <a:ea typeface="Calibri"/>
                <a:cs typeface="Calibri"/>
                <a:sym typeface="Calibri"/>
              </a:rPr>
              <a:t>[Record these specific examples on chart paper.]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[Listen for: </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Listening and rephrasing</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Approached with growth-mindset themselves, lack of judgment</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Maintained a belief in their ability to improve</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Provided them with concrete examples on how they as an MCL will take action to support, etc.]</a:t>
            </a:r>
          </a:p>
          <a:p>
            <a:pPr marL="628650" marR="0" lvl="1" indent="-171450" algn="l" rtl="0">
              <a:lnSpc>
                <a:spcPct val="100000"/>
              </a:lnSpc>
              <a:spcBef>
                <a:spcPts val="0"/>
              </a:spcBef>
              <a:spcAft>
                <a:spcPts val="0"/>
              </a:spcAft>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2" name="Shape 3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Assess the learning from the session</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3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wrap up, please take a notecard from the center of your table. You will have one minute to write one thing you have learned, plan to use right away, or want to try that might present a challenge.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[Presenter will collect cards at the end of one minute.]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Objective of  this slide: </a:t>
            </a:r>
            <a:r>
              <a:rPr lang="en-US" sz="1200" b="0" i="0" u="none" strike="noStrike" cap="none">
                <a:solidFill>
                  <a:schemeClr val="dk1"/>
                </a:solidFill>
                <a:latin typeface="Calibri"/>
                <a:ea typeface="Calibri"/>
                <a:cs typeface="Calibri"/>
                <a:sym typeface="Calibri"/>
              </a:rPr>
              <a:t>Assess the learning from the session</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Estimated time: </a:t>
            </a:r>
            <a:r>
              <a:rPr lang="en-US" sz="1200" b="0" i="0" u="none" strike="noStrike" cap="none">
                <a:solidFill>
                  <a:schemeClr val="dk1"/>
                </a:solidFill>
                <a:latin typeface="Calibri"/>
                <a:ea typeface="Calibri"/>
                <a:cs typeface="Calibri"/>
                <a:sym typeface="Calibri"/>
              </a:rPr>
              <a:t>3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To wrap up, please take a notecard from the center of your table. You will have one minute to write one thing you have learned, plan to use right away, or want to try that might present a challenge.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[Presenter will collect cards at the end of one minute.]</a:t>
            </a: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Outline the learning objectives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2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 this session, we are building on the previous session - reviewing instructional practices - by talking about how to give feedback after you have observed your team teacher’s performance.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help you prepare to be more effective at delivering feedback, you will:</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 Identify the signs of a growth mindset and a fixed mindset;</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 Define the characteristics of effective feedback;</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 Determine how to give feedback that enables people to grow; </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 as well as practice giving feedback that meets the needs of people who have different mindsets.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This session is largely based on the work of Carol </a:t>
            </a:r>
            <a:r>
              <a:rPr lang="en-US" sz="1200" b="0" i="0" u="none" strike="noStrike" cap="none" dirty="0" err="1">
                <a:solidFill>
                  <a:schemeClr val="dk1"/>
                </a:solidFill>
                <a:latin typeface="Calibri"/>
                <a:ea typeface="Calibri"/>
                <a:cs typeface="Calibri"/>
                <a:sym typeface="Calibri"/>
              </a:rPr>
              <a:t>Dweck</a:t>
            </a:r>
            <a:r>
              <a:rPr lang="en-US" sz="1200" b="0" i="0" u="none" strike="noStrike" cap="none" dirty="0">
                <a:solidFill>
                  <a:schemeClr val="dk1"/>
                </a:solidFill>
                <a:latin typeface="Calibri"/>
                <a:ea typeface="Calibri"/>
                <a:cs typeface="Calibri"/>
                <a:sym typeface="Calibri"/>
              </a:rPr>
              <a:t>, a Stanford University psychologist who pioneered the concept of a “growth” vs. “fixed” mindset after decades of research on achievement and success.  If you are interested in learning more about her work, her book </a:t>
            </a:r>
            <a:r>
              <a:rPr lang="en-US" sz="1200" b="1" i="0" u="sng" strike="noStrike" cap="none" dirty="0">
                <a:solidFill>
                  <a:schemeClr val="dk1"/>
                </a:solidFill>
                <a:latin typeface="Calibri"/>
                <a:ea typeface="Calibri"/>
                <a:cs typeface="Calibri"/>
                <a:sym typeface="Calibri"/>
              </a:rPr>
              <a:t>Mindset</a:t>
            </a:r>
            <a:r>
              <a:rPr lang="en-US" sz="1200" b="0" i="0" u="none" strike="noStrike" cap="none" dirty="0">
                <a:solidFill>
                  <a:schemeClr val="dk1"/>
                </a:solidFill>
                <a:latin typeface="Calibri"/>
                <a:ea typeface="Calibri"/>
                <a:cs typeface="Calibri"/>
                <a:sym typeface="Calibri"/>
              </a:rPr>
              <a:t> explores her findings in much more depth.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Let’s begin by reading a brief vignette that explores one teacher’s mindset.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To introduce mindsets through a concrete example</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2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0" marR="0" lvl="0" indent="0" algn="l" rtl="0">
              <a:spcBef>
                <a:spcPts val="0"/>
              </a:spcBef>
              <a:buSzPct val="25000"/>
              <a:buNone/>
            </a:pPr>
            <a:r>
              <a:rPr lang="en-US" sz="1200" b="0" i="0" u="none" strike="noStrike" cap="none" dirty="0">
                <a:solidFill>
                  <a:srgbClr val="FF0000"/>
                </a:solidFill>
                <a:latin typeface="Calibri"/>
                <a:ea typeface="Calibri"/>
                <a:cs typeface="Calibri"/>
                <a:sym typeface="Calibri"/>
              </a:rPr>
              <a:t>Please take a moment to read this short vignette and think about how you might respond to this teacher. Give some thought to how she probably approaches instruction, and what kind of expectations she sets for students.  </a:t>
            </a:r>
          </a:p>
          <a:p>
            <a:pPr marL="0" marR="0" lvl="0" indent="0" algn="l" rtl="0">
              <a:spcBef>
                <a:spcPts val="0"/>
              </a:spcBef>
              <a:buSzPct val="25000"/>
              <a:buNone/>
            </a:pPr>
            <a:endParaRPr sz="1200" b="0" i="0" u="none" strike="noStrike" cap="none" dirty="0">
              <a:solidFill>
                <a:srgbClr val="FF0000"/>
              </a:solidFill>
              <a:latin typeface="Calibri"/>
              <a:ea typeface="Calibri"/>
              <a:cs typeface="Calibri"/>
              <a:sym typeface="Calibri"/>
            </a:endParaRPr>
          </a:p>
          <a:p>
            <a:pPr marL="0" marR="0" lvl="0" indent="0" algn="l" rtl="0">
              <a:spcBef>
                <a:spcPts val="0"/>
              </a:spcBef>
              <a:buSzPct val="25000"/>
              <a:buNone/>
            </a:pPr>
            <a:r>
              <a:rPr lang="en-US" sz="1200" b="1" i="1" u="none" strike="noStrike" cap="none" dirty="0">
                <a:solidFill>
                  <a:srgbClr val="FF0000"/>
                </a:solidFill>
                <a:latin typeface="Calibri"/>
                <a:ea typeface="Calibri"/>
                <a:cs typeface="Calibri"/>
                <a:sym typeface="Calibri"/>
              </a:rPr>
              <a:t>Additional notes for slide: </a:t>
            </a:r>
            <a:r>
              <a:rPr lang="en-US" sz="1200" b="0" i="0" u="none" strike="noStrike" cap="none" dirty="0">
                <a:solidFill>
                  <a:srgbClr val="FF0000"/>
                </a:solidFill>
                <a:latin typeface="Calibri"/>
                <a:ea typeface="Calibri"/>
                <a:cs typeface="Calibri"/>
                <a:sym typeface="Calibri"/>
              </a:rPr>
              <a:t>provide a handout of the vignette for those who may prefer to read it at their table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Describe fixed and growth mindsets feedback as they relate to different parts of a job</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allow participants to apply mindset understanding to vignette</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5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Now that you have read the vignette that begins exploring what it means to have a fixed versus growth mindset, let’s further explore these, as defined by Carol </a:t>
            </a:r>
            <a:r>
              <a:rPr lang="en-US" sz="1200" b="0" i="0" u="none" strike="noStrike" cap="none" dirty="0" err="1">
                <a:solidFill>
                  <a:schemeClr val="dk1"/>
                </a:solidFill>
                <a:latin typeface="Calibri"/>
                <a:ea typeface="Calibri"/>
                <a:cs typeface="Calibri"/>
                <a:sym typeface="Calibri"/>
              </a:rPr>
              <a:t>Dweck</a:t>
            </a:r>
            <a:r>
              <a:rPr lang="en-US" sz="1200" b="0" i="0" u="none" strike="noStrike" cap="none" dirty="0">
                <a:solidFill>
                  <a:schemeClr val="dk1"/>
                </a:solidFill>
                <a:latin typeface="Calibri"/>
                <a:ea typeface="Calibri"/>
                <a:cs typeface="Calibri"/>
                <a:sym typeface="Calibri"/>
              </a:rPr>
              <a:t>. We have adapted her work in creating this graphic.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As you can see, there are two arrows in this graphic—one represents how people with a growth mindset respond to life events, and the other represents how people with a fixed mindset respond. Of course, people don’t respond uniformly to all events. Sometimes people respond to some events with a growth mindset, and others with a fixed mindset, but what is important is recognizing what type of response someone is having.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 So how do people with the two mindsets respond to the following:</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Challenges inherent to their job?</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Growth mindset folks react by embracing challenges</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Fixed mindset folks react by avoiding them</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Obstacles that may have been unexpected?</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Growth mindset folks react by persisting in the face of setbacks</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Fixed mindset folks react by giving up easily</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need to put forth more effort?</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Growth mindset folks react by seeing effort as a practical path to professional mastery</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Fixed mindset folks react by seeing effort as pointless</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Constructive criticism from others?</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Growth mindset folks react by viewing constructive feedback as valuable for a learning experience</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Fixed mindset folks react by ignoring or dismissing the helpful, yet critical, feedback</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success of their peers?</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Growth mindset folks react by looking for lessons and inspiration from the successful people around them</a:t>
            </a:r>
          </a:p>
          <a:p>
            <a:pPr marL="1085850" marR="0" lvl="2"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Fixed mindset folks react by feeling threatened by their success</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 our third-grade vignette, which type of mindset did the teacher from the vignette have? </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 fixed mindset]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How do we know she had a fixed mindset?</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She didn’t believe she could change the behavior of her students.]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If she had a growth mindset, then what would change for the teacher in the vignette?</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She would believe in her ability to change the behavior of her students.]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To give participants an opportunity to reflect on how mindset applies to their own experiences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3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It is important to note that each of us can fluctuate from one mindset to the other depending on the situation.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As an MCL or a teacher leader, you need to be able to identify your own mindset before you can address someone else’s and give feedback. </a:t>
            </a:r>
          </a:p>
          <a:p>
            <a:pPr marL="171450" marR="0" lvl="0"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It can be helpful to think of times when you’ve had a fixed mindset around certain people or in certain environments. Some of the most common things people tell themselves include rationalizations like:</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a:t>
            </a:r>
            <a:r>
              <a:rPr lang="en-US" sz="1200" b="0" i="0" u="none" strike="noStrike" cap="none" dirty="0">
                <a:solidFill>
                  <a:schemeClr val="dk1"/>
                </a:solidFill>
                <a:latin typeface="Calibri"/>
                <a:ea typeface="Calibri"/>
                <a:cs typeface="Calibri"/>
                <a:sym typeface="Calibri"/>
              </a:rPr>
              <a:t> “Why keep on working at this? It’s pointless!”</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 </a:t>
            </a:r>
            <a:r>
              <a:rPr lang="en-US" sz="1200" b="0" i="0" u="none" strike="noStrike" cap="none" dirty="0">
                <a:solidFill>
                  <a:schemeClr val="dk1"/>
                </a:solidFill>
                <a:latin typeface="Calibri"/>
                <a:ea typeface="Calibri"/>
                <a:cs typeface="Calibri"/>
                <a:sym typeface="Calibri"/>
              </a:rPr>
              <a:t>“I won’t take those suggestions my principal/coach/boss gives me, because they don’t really get what I’m doing.”</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 </a:t>
            </a:r>
            <a:r>
              <a:rPr lang="en-US" sz="1200" b="0" i="0" u="none" strike="noStrike" cap="none" dirty="0">
                <a:solidFill>
                  <a:schemeClr val="dk1"/>
                </a:solidFill>
                <a:latin typeface="Calibri"/>
                <a:ea typeface="Calibri"/>
                <a:cs typeface="Calibri"/>
                <a:sym typeface="Calibri"/>
              </a:rPr>
              <a:t>“I’m really just no good at this. Someone else can do it.”</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 </a:t>
            </a:r>
            <a:r>
              <a:rPr lang="en-US" sz="1200" b="0" i="0" u="none" strike="noStrike" cap="none" dirty="0">
                <a:solidFill>
                  <a:schemeClr val="dk1"/>
                </a:solidFill>
                <a:latin typeface="Calibri"/>
                <a:ea typeface="Calibri"/>
                <a:cs typeface="Calibri"/>
                <a:sym typeface="Calibri"/>
              </a:rPr>
              <a:t>“So-and-so is so much better at this than I am.  I need to find something else I can do well.”</a:t>
            </a:r>
          </a:p>
          <a:p>
            <a:pPr marL="171450" marR="0" lvl="0"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[Facilitator should insert appropriate personal note here, e.g. not being “good” at cooking or a “natural” at basketball.]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r>
              <a:rPr lang="en-US" sz="1200" b="0" i="0" u="none" strike="noStrike" cap="none" dirty="0">
                <a:solidFill>
                  <a:schemeClr val="dk1"/>
                </a:solidFill>
                <a:latin typeface="Calibri"/>
                <a:ea typeface="Calibri"/>
                <a:cs typeface="Calibri"/>
                <a:sym typeface="Calibri"/>
              </a:rPr>
              <a:t>To reflect on the stories participants have heard from others that suggest a fixed or growth mindset and discuss the ways these stories reflect mindsets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8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Let’s apply this framework to the people you encounter regularly. Think about phrases have you heard that suggest one or the other mindset.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Turn to a partner and take a couple of minutes to give some examples of both fixed and growth mindsets.</a:t>
            </a:r>
          </a:p>
          <a:p>
            <a:pPr marL="171450" marR="0" lvl="0" indent="-171450" algn="l" rtl="0">
              <a:spcBef>
                <a:spcPts val="0"/>
              </a:spcBef>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[Have participants share a couple of examples and then ask them to answer the following questions about these examples.]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are the indicators of a growth mindset?</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Belief in potential to grow and change</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Willingness to try new things</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Seeks feedback and sees it as a way to improve</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Separates self-identity from failure]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are the indicators of a fixed mindset?</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Explains talents or traits as being innate</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Has trouble separating self-identity from performance</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Avoids getting feedback due to emotional risk</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Tends to react negatively to feedback]</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If someone has a fixed mindset, what are some things that person might fear or resent?</a:t>
            </a:r>
          </a:p>
          <a:p>
            <a:pPr marL="457200" marR="0" lvl="1" indent="0" algn="l" rtl="0">
              <a:spcBef>
                <a:spcPts val="0"/>
              </a:spcBef>
              <a:buSzPct val="25000"/>
              <a:buNone/>
            </a:pPr>
            <a:r>
              <a:rPr lang="en-US" sz="1200" b="0" i="1" u="none" strike="noStrike" cap="none" dirty="0">
                <a:solidFill>
                  <a:schemeClr val="dk1"/>
                </a:solidFill>
                <a:latin typeface="Calibri"/>
                <a:ea typeface="Calibri"/>
                <a:cs typeface="Calibri"/>
                <a:sym typeface="Calibri"/>
              </a:rPr>
              <a:t>[Listen for</a:t>
            </a:r>
            <a:r>
              <a:rPr lang="en-US" sz="1200" b="0" i="0" u="none" strike="noStrike" cap="none" dirty="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Unsolicited feedback</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Taking responsibility for things you feel are out of your control</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Coaching from others]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r>
              <a:rPr lang="en-US" sz="1200" b="0" i="0" u="none" strike="noStrike" cap="none" dirty="0">
                <a:solidFill>
                  <a:schemeClr val="dk1"/>
                </a:solidFill>
                <a:latin typeface="Calibri"/>
                <a:ea typeface="Calibri"/>
                <a:cs typeface="Calibri"/>
                <a:sym typeface="Calibri"/>
              </a:rPr>
              <a:t>For participants to identify and describe common fixed mindset reactions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4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Let’s briefly look into how people with a fixed mindset might respond to feedback.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Beat themselves up—recipients take feedback as an attack on their intelligence, talent, or skill as a teacher, and it makes them beat themselves up when receiving feedback: “You’re right, I stink.”</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Question the validity of the feedback—recipients shield their self-image by claiming your view of the situation as incorrect: “Actually, I don’t think you understand the situation..”</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Blame outside factors—recipients don’t  take responsibility for their actions: ”</a:t>
            </a:r>
            <a:r>
              <a:rPr lang="en-US" sz="1200" b="0" i="0" u="none" strike="noStrike" cap="none" dirty="0" err="1">
                <a:solidFill>
                  <a:schemeClr val="dk1"/>
                </a:solidFill>
                <a:latin typeface="Calibri"/>
                <a:ea typeface="Calibri"/>
                <a:cs typeface="Calibri"/>
                <a:sym typeface="Calibri"/>
              </a:rPr>
              <a:t>Yeahhh</a:t>
            </a:r>
            <a:r>
              <a:rPr lang="en-US" sz="1200" b="0" i="0" u="none" strike="noStrike" cap="none" dirty="0">
                <a:solidFill>
                  <a:schemeClr val="dk1"/>
                </a:solidFill>
                <a:latin typeface="Calibri"/>
                <a:ea typeface="Calibri"/>
                <a:cs typeface="Calibri"/>
                <a:sym typeface="Calibri"/>
              </a:rPr>
              <a:t>… I see your point, but it is the last period on Friday.”</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[click to animate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Fail to act—recipients don’t try to make changes because they think they’re doing a good job overall and have little motivation to change. “Okay, sure, I’ll see what I can do.” Warning: They might seem to agree with you during the feedback session, but you may not see them implement any changes as a result of the feedback.</a:t>
            </a:r>
          </a:p>
          <a:p>
            <a:pPr marL="171450" marR="0" lvl="0" indent="-171450" algn="l" rtl="0">
              <a:spcBef>
                <a:spcPts val="0"/>
              </a:spcBef>
              <a:buClr>
                <a:srgbClr val="C00000"/>
              </a:buClr>
              <a:buSzPct val="100000"/>
              <a:buFont typeface="Arial"/>
              <a:buChar char="•"/>
            </a:pPr>
            <a:r>
              <a:rPr lang="en-US" sz="1200" b="0" i="0" u="none" strike="noStrike" cap="none" dirty="0">
                <a:solidFill>
                  <a:srgbClr val="C00000"/>
                </a:solidFill>
                <a:latin typeface="Calibri"/>
                <a:ea typeface="Calibri"/>
                <a:cs typeface="Calibri"/>
                <a:sym typeface="Calibri"/>
              </a:rPr>
              <a:t>Changing the culture around feedback will take time and trust. Let’s start to think about how to address some of these reactions and begin to build trust on our teams.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Objectives of this slide: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introduce the purpose of feedback</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To articulate the difference between feedback and coaching</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3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What’s the purpose of feedback?</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Remember, feedback is different from coaching.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Feedback should raise people’s awareness of what they do well and highlight areas for improvement.  </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Ideally, awareness, then acceptance, then motivation to improve should follow from receiving feedback.</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Once individuals have accepted that there is something they want to work on and are motivated to improve, </a:t>
            </a:r>
            <a:r>
              <a:rPr lang="en-US" sz="1200" b="0" i="1" u="none" strike="noStrike" cap="none" dirty="0">
                <a:solidFill>
                  <a:schemeClr val="dk1"/>
                </a:solidFill>
                <a:latin typeface="Calibri"/>
                <a:ea typeface="Calibri"/>
                <a:cs typeface="Calibri"/>
                <a:sym typeface="Calibri"/>
              </a:rPr>
              <a:t>then </a:t>
            </a:r>
            <a:r>
              <a:rPr lang="en-US" sz="1200" b="0" i="0" u="none" strike="noStrike" cap="none" dirty="0">
                <a:solidFill>
                  <a:schemeClr val="dk1"/>
                </a:solidFill>
                <a:latin typeface="Calibri"/>
                <a:ea typeface="Calibri"/>
                <a:cs typeface="Calibri"/>
                <a:sym typeface="Calibri"/>
              </a:rPr>
              <a:t>coaching can begin.</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For example, a team teacher may believe that he has the ability to become more skilled at guiding reading instruction, but he may not believe that he will ever become an excellent math teacher because he was a struggling math student himself.  This teacher has a growth mindset about guiding reading instruction, but a fixed mindset about math instruction. As an MCL who wants all the teachers on your team to improve, you will need to help this team teacher see that he does have the ability and potential to grow as a math teacher. One of the ways you do this is by giving him feedback that encourages him to adopt a growth mindset about math instruction.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Objective of this slide: </a:t>
            </a:r>
            <a:r>
              <a:rPr lang="en-US" sz="1200" b="0" i="0" u="none" strike="noStrike" cap="none" dirty="0">
                <a:solidFill>
                  <a:schemeClr val="dk1"/>
                </a:solidFill>
                <a:latin typeface="Calibri"/>
                <a:ea typeface="Calibri"/>
                <a:cs typeface="Calibri"/>
                <a:sym typeface="Calibri"/>
              </a:rPr>
              <a:t>To get participants to think about their own experiences with positive effective feedback</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Estimated time: </a:t>
            </a:r>
            <a:r>
              <a:rPr lang="en-US" sz="1200" b="0" i="0" u="none" strike="noStrike" cap="none" dirty="0">
                <a:solidFill>
                  <a:schemeClr val="dk1"/>
                </a:solidFill>
                <a:latin typeface="Calibri"/>
                <a:ea typeface="Calibri"/>
                <a:cs typeface="Calibri"/>
                <a:sym typeface="Calibri"/>
              </a:rPr>
              <a:t>14 minutes</a:t>
            </a:r>
          </a:p>
          <a:p>
            <a:pPr marL="0" marR="0" lvl="0" indent="0" algn="l" rtl="0">
              <a:lnSpc>
                <a:spcPct val="100000"/>
              </a:lnSpc>
              <a:spcBef>
                <a:spcPts val="0"/>
              </a:spcBef>
              <a:spcAft>
                <a:spcPts val="0"/>
              </a:spcAft>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dirty="0">
                <a:solidFill>
                  <a:schemeClr val="dk1"/>
                </a:solidFill>
                <a:latin typeface="Calibri"/>
                <a:ea typeface="Calibri"/>
                <a:cs typeface="Calibri"/>
                <a:sym typeface="Calibri"/>
              </a:rPr>
              <a:t>Facilitator says: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are two ways you can ensure that you are giving growth-oriented feedback that will help motivate the recipient to improve?</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 </a:t>
            </a:r>
            <a:r>
              <a:rPr lang="en-US" sz="1200" b="0" i="0" u="none" strike="noStrike" cap="none" dirty="0">
                <a:solidFill>
                  <a:schemeClr val="dk1"/>
                </a:solidFill>
                <a:latin typeface="Calibri"/>
                <a:ea typeface="Calibri"/>
                <a:cs typeface="Calibri"/>
                <a:sym typeface="Calibri"/>
              </a:rPr>
              <a:t>First, avoid feedback that judges people’s talents or intelligence—or prioritizes their talent and intelligence over the work they put in</a:t>
            </a:r>
          </a:p>
          <a:p>
            <a:pPr marL="628650" marR="0" lvl="1" indent="-171450" algn="l" rtl="0">
              <a:lnSpc>
                <a:spcPct val="100000"/>
              </a:lnSpc>
              <a:spcBef>
                <a:spcPts val="0"/>
              </a:spcBef>
              <a:spcAft>
                <a:spcPts val="0"/>
              </a:spcAft>
              <a:buClr>
                <a:schemeClr val="dk1"/>
              </a:buClr>
              <a:buSzPct val="100000"/>
              <a:buFont typeface="Arial"/>
              <a:buChar char="•"/>
            </a:pPr>
            <a:r>
              <a:rPr lang="en-US" sz="1200" b="0" i="1" u="none" strike="noStrike" cap="none" dirty="0">
                <a:solidFill>
                  <a:schemeClr val="dk1"/>
                </a:solidFill>
                <a:latin typeface="Calibri"/>
                <a:ea typeface="Calibri"/>
                <a:cs typeface="Calibri"/>
                <a:sym typeface="Calibri"/>
              </a:rPr>
              <a:t>[animate] </a:t>
            </a:r>
            <a:r>
              <a:rPr lang="en-US" sz="1200" b="0" i="0" u="none" strike="noStrike" cap="none" dirty="0">
                <a:solidFill>
                  <a:schemeClr val="dk1"/>
                </a:solidFill>
                <a:latin typeface="Calibri"/>
                <a:ea typeface="Calibri"/>
                <a:cs typeface="Calibri"/>
                <a:sym typeface="Calibri"/>
              </a:rPr>
              <a:t>Second, focus on the effort involved in their work. Let them know that they have the potential to overcome the challenges through curiosity, hard work, and practice. </a:t>
            </a:r>
          </a:p>
          <a:p>
            <a:pPr marL="171450" marR="0" lvl="0" indent="-171450" algn="l" rtl="0">
              <a:lnSpc>
                <a:spcPct val="100000"/>
              </a:lnSpc>
              <a:spcBef>
                <a:spcPts val="0"/>
              </a:spcBef>
              <a:spcAft>
                <a:spcPts val="0"/>
              </a:spcAft>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As educators, you have all received feedback as part of your work. Some of the feedback you received may have been helpful, some not. Think of a time you received feedback that was transformative in some way for you. What did the person say that motivated you to reach new levels of performance that you didn’t know you could reach?</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Take 7 minutes in your table groups to reflect on and document instances and characteristics of effective feedback in your own career. Create a list on the chart paper of what someone said to you that encouraged you to improve.   </a:t>
            </a:r>
          </a:p>
          <a:p>
            <a:pPr marL="171450" marR="0" lvl="0" indent="-171450" algn="l" rtl="0">
              <a:lnSpc>
                <a:spcPct val="100000"/>
              </a:lnSpc>
              <a:spcBef>
                <a:spcPts val="0"/>
              </a:spcBef>
              <a:spcAft>
                <a:spcPts val="0"/>
              </a:spcAft>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Additional Facilitator Notes: </a:t>
            </a:r>
            <a:r>
              <a:rPr lang="en-US" sz="1200" b="0" i="0" u="none" strike="noStrike" cap="none" dirty="0">
                <a:solidFill>
                  <a:schemeClr val="dk1"/>
                </a:solidFill>
                <a:latin typeface="Calibri"/>
                <a:ea typeface="Calibri"/>
                <a:cs typeface="Calibri"/>
                <a:sym typeface="Calibri"/>
              </a:rPr>
              <a:t>After 7 minutes, prompt participants to share their reflections in a gallery walk, then note commonalties or patterns in people’s responses, and ask participants to return to their tables.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_1">
    <p:spTree>
      <p:nvGrpSpPr>
        <p:cNvPr id="1" name="Shape 15"/>
        <p:cNvGrpSpPr/>
        <p:nvPr/>
      </p:nvGrpSpPr>
      <p:grpSpPr>
        <a:xfrm>
          <a:off x="0" y="0"/>
          <a:ext cx="0" cy="0"/>
          <a:chOff x="0" y="0"/>
          <a:chExt cx="0" cy="0"/>
        </a:xfrm>
      </p:grpSpPr>
      <p:pic>
        <p:nvPicPr>
          <p:cNvPr id="16" name="Shape 16" descr="Public Impact_Horz_V.1a.jpg"/>
          <p:cNvPicPr preferRelativeResize="0"/>
          <p:nvPr/>
        </p:nvPicPr>
        <p:blipFill rotWithShape="1">
          <a:blip r:embed="rId2">
            <a:alphaModFix/>
          </a:blip>
          <a:srcRect/>
          <a:stretch/>
        </p:blipFill>
        <p:spPr>
          <a:xfrm>
            <a:off x="106680" y="76200"/>
            <a:ext cx="8961120" cy="6720839"/>
          </a:xfrm>
          <a:prstGeom prst="rect">
            <a:avLst/>
          </a:prstGeom>
          <a:noFill/>
          <a:ln>
            <a:noFill/>
          </a:ln>
        </p:spPr>
      </p:pic>
      <p:sp>
        <p:nvSpPr>
          <p:cNvPr id="17" name="Shape 17"/>
          <p:cNvSpPr txBox="1">
            <a:spLocks noGrp="1"/>
          </p:cNvSpPr>
          <p:nvPr>
            <p:ph type="body" idx="1"/>
          </p:nvPr>
        </p:nvSpPr>
        <p:spPr>
          <a:xfrm>
            <a:off x="152400" y="304800"/>
            <a:ext cx="8001000" cy="533399"/>
          </a:xfrm>
          <a:prstGeom prst="rect">
            <a:avLst/>
          </a:prstGeom>
          <a:noFill/>
          <a:ln>
            <a:noFill/>
          </a:ln>
        </p:spPr>
        <p:txBody>
          <a:bodyPr lIns="91425" tIns="91425" rIns="91425" bIns="91425" anchor="t" anchorCtr="0"/>
          <a:lstStyle>
            <a:lvl1pPr marL="342900" marR="0" lvl="0" indent="-342900" algn="l" rtl="0">
              <a:spcBef>
                <a:spcPts val="640"/>
              </a:spcBef>
              <a:buClr>
                <a:srgbClr val="3300CC"/>
              </a:buClr>
              <a:buFont typeface="Arial"/>
              <a:buNone/>
              <a:defRPr sz="32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228600" y="1066800"/>
            <a:ext cx="8001000" cy="533399"/>
          </a:xfrm>
          <a:prstGeom prst="rect">
            <a:avLst/>
          </a:prstGeom>
          <a:noFill/>
          <a:ln>
            <a:noFill/>
          </a:ln>
        </p:spPr>
        <p:txBody>
          <a:bodyPr lIns="91425" tIns="91425" rIns="91425" bIns="91425" anchor="t" anchorCtr="0"/>
          <a:lstStyle>
            <a:lvl1pPr marL="342900" marR="0" lvl="0" indent="-342900" algn="l" rtl="0">
              <a:spcBef>
                <a:spcPts val="560"/>
              </a:spcBef>
              <a:buClr>
                <a:srgbClr val="3300CC"/>
              </a:buClr>
              <a:buFont typeface="Arial"/>
              <a:buNone/>
              <a:defRPr sz="28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3"/>
          </p:nvPr>
        </p:nvSpPr>
        <p:spPr>
          <a:xfrm>
            <a:off x="304800" y="2971800"/>
            <a:ext cx="8001000" cy="457200"/>
          </a:xfrm>
          <a:prstGeom prst="rect">
            <a:avLst/>
          </a:prstGeom>
          <a:noFill/>
          <a:ln>
            <a:noFill/>
          </a:ln>
        </p:spPr>
        <p:txBody>
          <a:bodyPr lIns="91425" tIns="91425" rIns="91425" bIns="91425" anchor="t" anchorCtr="0"/>
          <a:lstStyle>
            <a:lvl1pPr marL="342900" marR="0" lvl="0" indent="-342900" algn="l" rtl="0">
              <a:spcBef>
                <a:spcPts val="480"/>
              </a:spcBef>
              <a:buClr>
                <a:srgbClr val="3300CC"/>
              </a:buClr>
              <a:buFont typeface="Arial"/>
              <a:buNone/>
              <a:defRPr sz="24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p:nvPr/>
        </p:nvSpPr>
        <p:spPr>
          <a:xfrm>
            <a:off x="2743200" y="6019800"/>
            <a:ext cx="2666999" cy="463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To copy or adapt this material, see OpportunityCulture.org/terms-of-use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5"/>
        <p:cNvGrpSpPr/>
        <p:nvPr/>
      </p:nvGrpSpPr>
      <p:grpSpPr>
        <a:xfrm>
          <a:off x="0" y="0"/>
          <a:ext cx="0" cy="0"/>
          <a:chOff x="0" y="0"/>
          <a:chExt cx="0" cy="0"/>
        </a:xfrm>
      </p:grpSpPr>
      <p:sp>
        <p:nvSpPr>
          <p:cNvPr id="106" name="Shape 106"/>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07" name="Shape 107"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108" name="Shape 108" descr="Public Impact_Horz_V.1a.jpg"/>
          <p:cNvPicPr preferRelativeResize="0"/>
          <p:nvPr/>
        </p:nvPicPr>
        <p:blipFill rotWithShape="1">
          <a:blip r:embed="rId2">
            <a:alphaModFix/>
          </a:blip>
          <a:srcRect t="10204" b="86395"/>
          <a:stretch/>
        </p:blipFill>
        <p:spPr>
          <a:xfrm>
            <a:off x="106680" y="1219200"/>
            <a:ext cx="8961120" cy="228600"/>
          </a:xfrm>
          <a:prstGeom prst="rect">
            <a:avLst/>
          </a:prstGeom>
          <a:noFill/>
          <a:ln>
            <a:noFill/>
          </a:ln>
        </p:spPr>
      </p:pic>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125506" y="6365316"/>
            <a:ext cx="6884892"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
        <p:nvSpPr>
          <p:cNvPr id="112" name="Shape 112"/>
          <p:cNvSpPr txBox="1">
            <a:spLocks noGrp="1"/>
          </p:cNvSpPr>
          <p:nvPr>
            <p:ph type="title"/>
          </p:nvPr>
        </p:nvSpPr>
        <p:spPr>
          <a:xfrm>
            <a:off x="457200" y="2286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13" name="Shape 113"/>
          <p:cNvPicPr preferRelativeResize="0"/>
          <p:nvPr/>
        </p:nvPicPr>
        <p:blipFill rotWithShape="1">
          <a:blip r:embed="rId3">
            <a:alphaModFix/>
          </a:blip>
          <a:srcRect/>
          <a:stretch/>
        </p:blipFill>
        <p:spPr>
          <a:xfrm>
            <a:off x="7083921" y="6420837"/>
            <a:ext cx="993279" cy="3099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_1">
    <p:spTree>
      <p:nvGrpSpPr>
        <p:cNvPr id="1" name="Shape 114"/>
        <p:cNvGrpSpPr/>
        <p:nvPr/>
      </p:nvGrpSpPr>
      <p:grpSpPr>
        <a:xfrm>
          <a:off x="0" y="0"/>
          <a:ext cx="0" cy="0"/>
          <a:chOff x="0" y="0"/>
          <a:chExt cx="0" cy="0"/>
        </a:xfrm>
      </p:grpSpPr>
      <p:pic>
        <p:nvPicPr>
          <p:cNvPr id="115" name="Shape 115" descr="Public Impact_Horz_V.1a.jpg"/>
          <p:cNvPicPr preferRelativeResize="0"/>
          <p:nvPr/>
        </p:nvPicPr>
        <p:blipFill rotWithShape="1">
          <a:blip r:embed="rId2">
            <a:alphaModFix/>
          </a:blip>
          <a:srcRect/>
          <a:stretch/>
        </p:blipFill>
        <p:spPr>
          <a:xfrm>
            <a:off x="106680" y="76200"/>
            <a:ext cx="8961120" cy="6720839"/>
          </a:xfrm>
          <a:prstGeom prst="rect">
            <a:avLst/>
          </a:prstGeom>
          <a:noFill/>
          <a:ln>
            <a:noFill/>
          </a:ln>
        </p:spPr>
      </p:pic>
      <p:sp>
        <p:nvSpPr>
          <p:cNvPr id="116" name="Shape 116"/>
          <p:cNvSpPr txBox="1">
            <a:spLocks noGrp="1"/>
          </p:cNvSpPr>
          <p:nvPr>
            <p:ph type="body" idx="1"/>
          </p:nvPr>
        </p:nvSpPr>
        <p:spPr>
          <a:xfrm>
            <a:off x="152400" y="304800"/>
            <a:ext cx="8001000" cy="533399"/>
          </a:xfrm>
          <a:prstGeom prst="rect">
            <a:avLst/>
          </a:prstGeom>
          <a:noFill/>
          <a:ln>
            <a:noFill/>
          </a:ln>
        </p:spPr>
        <p:txBody>
          <a:bodyPr lIns="91425" tIns="91425" rIns="91425" bIns="91425" anchor="t" anchorCtr="0"/>
          <a:lstStyle>
            <a:lvl1pPr marL="342900" marR="0" lvl="0" indent="-342900" algn="l" rtl="0">
              <a:spcBef>
                <a:spcPts val="640"/>
              </a:spcBef>
              <a:buClr>
                <a:srgbClr val="3300CC"/>
              </a:buClr>
              <a:buFont typeface="Arial"/>
              <a:buNone/>
              <a:defRPr sz="32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228600" y="1066800"/>
            <a:ext cx="8001000" cy="533399"/>
          </a:xfrm>
          <a:prstGeom prst="rect">
            <a:avLst/>
          </a:prstGeom>
          <a:noFill/>
          <a:ln>
            <a:noFill/>
          </a:ln>
        </p:spPr>
        <p:txBody>
          <a:bodyPr lIns="91425" tIns="91425" rIns="91425" bIns="91425" anchor="t" anchorCtr="0"/>
          <a:lstStyle>
            <a:lvl1pPr marL="342900" marR="0" lvl="0" indent="-342900" algn="l" rtl="0">
              <a:spcBef>
                <a:spcPts val="560"/>
              </a:spcBef>
              <a:buClr>
                <a:srgbClr val="3300CC"/>
              </a:buClr>
              <a:buFont typeface="Arial"/>
              <a:buNone/>
              <a:defRPr sz="28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304800" y="2971800"/>
            <a:ext cx="8001000" cy="457200"/>
          </a:xfrm>
          <a:prstGeom prst="rect">
            <a:avLst/>
          </a:prstGeom>
          <a:noFill/>
          <a:ln>
            <a:noFill/>
          </a:ln>
        </p:spPr>
        <p:txBody>
          <a:bodyPr lIns="91425" tIns="91425" rIns="91425" bIns="91425" anchor="t" anchorCtr="0"/>
          <a:lstStyle>
            <a:lvl1pPr marL="342900" marR="0" lvl="0" indent="-342900" algn="l" rtl="0">
              <a:spcBef>
                <a:spcPts val="480"/>
              </a:spcBef>
              <a:buClr>
                <a:srgbClr val="3300CC"/>
              </a:buClr>
              <a:buFont typeface="Arial"/>
              <a:buNone/>
              <a:defRPr sz="2400" b="0" i="0" u="none" strike="noStrike" cap="none">
                <a:solidFill>
                  <a:srgbClr val="3300CC"/>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Small)">
    <p:spTree>
      <p:nvGrpSpPr>
        <p:cNvPr id="1" name="Shape 119"/>
        <p:cNvGrpSpPr/>
        <p:nvPr/>
      </p:nvGrpSpPr>
      <p:grpSpPr>
        <a:xfrm>
          <a:off x="0" y="0"/>
          <a:ext cx="0" cy="0"/>
          <a:chOff x="0" y="0"/>
          <a:chExt cx="0" cy="0"/>
        </a:xfrm>
      </p:grpSpPr>
      <p:sp>
        <p:nvSpPr>
          <p:cNvPr id="120" name="Shape 120"/>
          <p:cNvSpPr/>
          <p:nvPr/>
        </p:nvSpPr>
        <p:spPr>
          <a:xfrm>
            <a:off x="125506" y="6507480"/>
            <a:ext cx="8883127" cy="274319"/>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1" name="Shape 121"/>
          <p:cNvSpPr txBox="1">
            <a:spLocks noGrp="1"/>
          </p:cNvSpPr>
          <p:nvPr>
            <p:ph type="body" idx="1"/>
          </p:nvPr>
        </p:nvSpPr>
        <p:spPr>
          <a:xfrm>
            <a:off x="457200" y="914400"/>
            <a:ext cx="8229600" cy="54102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57200" y="6477000"/>
            <a:ext cx="65532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534400" y="6477000"/>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dk1"/>
                </a:solidFill>
                <a:latin typeface="Calibri"/>
                <a:ea typeface="Calibri"/>
                <a:cs typeface="Calibri"/>
                <a:sym typeface="Calibri"/>
              </a:rPr>
              <a:t>‹#›</a:t>
            </a:fld>
            <a:endParaRPr lang="en-US" sz="1050">
              <a:solidFill>
                <a:schemeClr val="dk1"/>
              </a:solidFill>
              <a:latin typeface="Calibri"/>
              <a:ea typeface="Calibri"/>
              <a:cs typeface="Calibri"/>
              <a:sym typeface="Calibri"/>
            </a:endParaRPr>
          </a:p>
        </p:txBody>
      </p:sp>
      <p:pic>
        <p:nvPicPr>
          <p:cNvPr id="124" name="Shape 124"/>
          <p:cNvPicPr preferRelativeResize="0"/>
          <p:nvPr/>
        </p:nvPicPr>
        <p:blipFill rotWithShape="1">
          <a:blip r:embed="rId2">
            <a:alphaModFix/>
          </a:blip>
          <a:srcRect/>
          <a:stretch/>
        </p:blipFill>
        <p:spPr>
          <a:xfrm>
            <a:off x="7620000" y="6496051"/>
            <a:ext cx="993279" cy="309978"/>
          </a:xfrm>
          <a:prstGeom prst="rect">
            <a:avLst/>
          </a:prstGeom>
          <a:noFill/>
          <a:ln>
            <a:noFill/>
          </a:ln>
        </p:spPr>
      </p:pic>
      <p:pic>
        <p:nvPicPr>
          <p:cNvPr id="125" name="Shape 125" descr="Public Impact_Horz_V.1a.jpg"/>
          <p:cNvPicPr preferRelativeResize="0"/>
          <p:nvPr/>
        </p:nvPicPr>
        <p:blipFill rotWithShape="1">
          <a:blip r:embed="rId3">
            <a:alphaModFix/>
          </a:blip>
          <a:srcRect b="88662"/>
          <a:stretch/>
        </p:blipFill>
        <p:spPr>
          <a:xfrm>
            <a:off x="106680" y="76200"/>
            <a:ext cx="8961120" cy="762000"/>
          </a:xfrm>
          <a:prstGeom prst="rect">
            <a:avLst/>
          </a:prstGeom>
          <a:noFill/>
          <a:ln>
            <a:noFill/>
          </a:ln>
        </p:spPr>
      </p:pic>
      <p:pic>
        <p:nvPicPr>
          <p:cNvPr id="126" name="Shape 126" descr="Public Impact_Horz_V.1a.jpg"/>
          <p:cNvPicPr preferRelativeResize="0"/>
          <p:nvPr/>
        </p:nvPicPr>
        <p:blipFill rotWithShape="1">
          <a:blip r:embed="rId3">
            <a:alphaModFix/>
          </a:blip>
          <a:srcRect t="10204" b="86395"/>
          <a:stretch/>
        </p:blipFill>
        <p:spPr>
          <a:xfrm>
            <a:off x="106680" y="609600"/>
            <a:ext cx="8961120" cy="228600"/>
          </a:xfrm>
          <a:prstGeom prst="rect">
            <a:avLst/>
          </a:prstGeom>
          <a:noFill/>
          <a:ln>
            <a:noFill/>
          </a:ln>
        </p:spPr>
      </p:pic>
      <p:sp>
        <p:nvSpPr>
          <p:cNvPr id="127" name="Shape 127"/>
          <p:cNvSpPr txBox="1">
            <a:spLocks noGrp="1"/>
          </p:cNvSpPr>
          <p:nvPr>
            <p:ph type="title"/>
          </p:nvPr>
        </p:nvSpPr>
        <p:spPr>
          <a:xfrm>
            <a:off x="457200" y="228600"/>
            <a:ext cx="8229600" cy="533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28" name="Shape 128" descr="http://share.publicimpact.com/Document%20Library/Report%20Production%20Process/Opportunity%20Culture%20Logos/Opportunity%20Culture-plain-white_075.png"/>
          <p:cNvPicPr preferRelativeResize="0"/>
          <p:nvPr/>
        </p:nvPicPr>
        <p:blipFill rotWithShape="1">
          <a:blip r:embed="rId4">
            <a:alphaModFix/>
          </a:blip>
          <a:srcRect/>
          <a:stretch/>
        </p:blipFill>
        <p:spPr>
          <a:xfrm>
            <a:off x="0" y="0"/>
            <a:ext cx="1295400" cy="8233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body" idx="1"/>
          </p:nvPr>
        </p:nvSpPr>
        <p:spPr>
          <a:xfrm>
            <a:off x="722312" y="2906714"/>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722312" y="6356351"/>
            <a:ext cx="5297486"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8229600" y="6356351"/>
            <a:ext cx="4572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34" name="Shape 134"/>
          <p:cNvPicPr preferRelativeResize="0"/>
          <p:nvPr/>
        </p:nvPicPr>
        <p:blipFill rotWithShape="1">
          <a:blip r:embed="rId2">
            <a:alphaModFix/>
          </a:blip>
          <a:srcRect/>
          <a:stretch/>
        </p:blipFill>
        <p:spPr>
          <a:xfrm>
            <a:off x="6858000" y="6389085"/>
            <a:ext cx="993279" cy="30997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5"/>
        <p:cNvGrpSpPr/>
        <p:nvPr/>
      </p:nvGrpSpPr>
      <p:grpSpPr>
        <a:xfrm>
          <a:off x="0" y="0"/>
          <a:ext cx="0" cy="0"/>
          <a:chOff x="0" y="0"/>
          <a:chExt cx="0" cy="0"/>
        </a:xfrm>
      </p:grpSpPr>
      <p:sp>
        <p:nvSpPr>
          <p:cNvPr id="136" name="Shape 136"/>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37" name="Shape 137"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138" name="Shape 138" descr="Public Impact_Horz_V.1a.jpg"/>
          <p:cNvPicPr preferRelativeResize="0"/>
          <p:nvPr/>
        </p:nvPicPr>
        <p:blipFill rotWithShape="1">
          <a:blip r:embed="rId2">
            <a:alphaModFix/>
          </a:blip>
          <a:srcRect t="10204" b="86395"/>
          <a:stretch/>
        </p:blipFill>
        <p:spPr>
          <a:xfrm>
            <a:off x="106680" y="1219200"/>
            <a:ext cx="8961120" cy="228600"/>
          </a:xfrm>
          <a:prstGeom prst="rect">
            <a:avLst/>
          </a:prstGeom>
          <a:noFill/>
          <a:ln>
            <a:noFill/>
          </a:ln>
        </p:spPr>
      </p:pic>
      <p:sp>
        <p:nvSpPr>
          <p:cNvPr id="139" name="Shape 139"/>
          <p:cNvSpPr txBox="1">
            <a:spLocks noGrp="1"/>
          </p:cNvSpPr>
          <p:nvPr>
            <p:ph type="title"/>
          </p:nvPr>
        </p:nvSpPr>
        <p:spPr>
          <a:xfrm>
            <a:off x="457200" y="2286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ftr" idx="11"/>
          </p:nvPr>
        </p:nvSpPr>
        <p:spPr>
          <a:xfrm>
            <a:off x="457200" y="6356351"/>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44" name="Shape 144"/>
          <p:cNvPicPr preferRelativeResize="0"/>
          <p:nvPr/>
        </p:nvPicPr>
        <p:blipFill rotWithShape="1">
          <a:blip r:embed="rId3">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wo Content (Small)">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914400"/>
            <a:ext cx="4038599" cy="5410199"/>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2"/>
          </p:nvPr>
        </p:nvSpPr>
        <p:spPr>
          <a:xfrm>
            <a:off x="4648200" y="914400"/>
            <a:ext cx="4038599" cy="5410199"/>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p:nvPr/>
        </p:nvSpPr>
        <p:spPr>
          <a:xfrm>
            <a:off x="125506" y="6507480"/>
            <a:ext cx="8883127" cy="274319"/>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9" name="Shape 149"/>
          <p:cNvSpPr txBox="1">
            <a:spLocks noGrp="1"/>
          </p:cNvSpPr>
          <p:nvPr>
            <p:ph type="ftr" idx="11"/>
          </p:nvPr>
        </p:nvSpPr>
        <p:spPr>
          <a:xfrm>
            <a:off x="457200" y="6477000"/>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8077200" y="6477000"/>
            <a:ext cx="609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51" name="Shape 151"/>
          <p:cNvPicPr preferRelativeResize="0"/>
          <p:nvPr/>
        </p:nvPicPr>
        <p:blipFill rotWithShape="1">
          <a:blip r:embed="rId2">
            <a:alphaModFix/>
          </a:blip>
          <a:srcRect/>
          <a:stretch/>
        </p:blipFill>
        <p:spPr>
          <a:xfrm>
            <a:off x="6858000" y="6496050"/>
            <a:ext cx="1169987" cy="365125"/>
          </a:xfrm>
          <a:prstGeom prst="rect">
            <a:avLst/>
          </a:prstGeom>
          <a:noFill/>
          <a:ln>
            <a:noFill/>
          </a:ln>
        </p:spPr>
      </p:pic>
      <p:pic>
        <p:nvPicPr>
          <p:cNvPr id="152" name="Shape 152" descr="Public Impact_Horz_V.1a.jpg"/>
          <p:cNvPicPr preferRelativeResize="0"/>
          <p:nvPr/>
        </p:nvPicPr>
        <p:blipFill rotWithShape="1">
          <a:blip r:embed="rId3">
            <a:alphaModFix/>
          </a:blip>
          <a:srcRect b="88662"/>
          <a:stretch/>
        </p:blipFill>
        <p:spPr>
          <a:xfrm>
            <a:off x="106680" y="76200"/>
            <a:ext cx="8961120" cy="762000"/>
          </a:xfrm>
          <a:prstGeom prst="rect">
            <a:avLst/>
          </a:prstGeom>
          <a:noFill/>
          <a:ln>
            <a:noFill/>
          </a:ln>
        </p:spPr>
      </p:pic>
      <p:pic>
        <p:nvPicPr>
          <p:cNvPr id="153" name="Shape 153" descr="Public Impact_Horz_V.1a.jpg"/>
          <p:cNvPicPr preferRelativeResize="0"/>
          <p:nvPr/>
        </p:nvPicPr>
        <p:blipFill rotWithShape="1">
          <a:blip r:embed="rId3">
            <a:alphaModFix/>
          </a:blip>
          <a:srcRect t="10204" b="86395"/>
          <a:stretch/>
        </p:blipFill>
        <p:spPr>
          <a:xfrm>
            <a:off x="106680" y="609600"/>
            <a:ext cx="8961120" cy="228600"/>
          </a:xfrm>
          <a:prstGeom prst="rect">
            <a:avLst/>
          </a:prstGeom>
          <a:noFill/>
          <a:ln>
            <a:noFill/>
          </a:ln>
        </p:spPr>
      </p:pic>
      <p:sp>
        <p:nvSpPr>
          <p:cNvPr id="154" name="Shape 154"/>
          <p:cNvSpPr txBox="1">
            <a:spLocks noGrp="1"/>
          </p:cNvSpPr>
          <p:nvPr>
            <p:ph type="title"/>
          </p:nvPr>
        </p:nvSpPr>
        <p:spPr>
          <a:xfrm>
            <a:off x="457200" y="228600"/>
            <a:ext cx="8229600" cy="533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Small)">
    <p:spTree>
      <p:nvGrpSpPr>
        <p:cNvPr id="1" name="Shape 21"/>
        <p:cNvGrpSpPr/>
        <p:nvPr/>
      </p:nvGrpSpPr>
      <p:grpSpPr>
        <a:xfrm>
          <a:off x="0" y="0"/>
          <a:ext cx="0" cy="0"/>
          <a:chOff x="0" y="0"/>
          <a:chExt cx="0" cy="0"/>
        </a:xfrm>
      </p:grpSpPr>
      <p:sp>
        <p:nvSpPr>
          <p:cNvPr id="22" name="Shape 22"/>
          <p:cNvSpPr/>
          <p:nvPr/>
        </p:nvSpPr>
        <p:spPr>
          <a:xfrm>
            <a:off x="125506" y="6507480"/>
            <a:ext cx="8883127" cy="274319"/>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23" name="Shape 23"/>
          <p:cNvSpPr txBox="1">
            <a:spLocks noGrp="1"/>
          </p:cNvSpPr>
          <p:nvPr>
            <p:ph type="body" idx="1"/>
          </p:nvPr>
        </p:nvSpPr>
        <p:spPr>
          <a:xfrm>
            <a:off x="457200" y="914400"/>
            <a:ext cx="8229600" cy="54102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457200" y="6477000"/>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8534400" y="6477000"/>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000000"/>
                </a:solidFill>
                <a:latin typeface="Calibri"/>
                <a:ea typeface="Calibri"/>
                <a:cs typeface="Calibri"/>
                <a:sym typeface="Calibri"/>
              </a:rPr>
              <a:t>‹#›</a:t>
            </a:fld>
            <a:endParaRPr lang="en-US" sz="1050">
              <a:solidFill>
                <a:srgbClr val="000000"/>
              </a:solidFill>
              <a:latin typeface="Calibri"/>
              <a:ea typeface="Calibri"/>
              <a:cs typeface="Calibri"/>
              <a:sym typeface="Calibri"/>
            </a:endParaRPr>
          </a:p>
        </p:txBody>
      </p:sp>
      <p:pic>
        <p:nvPicPr>
          <p:cNvPr id="26" name="Shape 26"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27" name="Shape 27" descr="Public Impact_Horz_V.1a.jpg"/>
          <p:cNvPicPr preferRelativeResize="0"/>
          <p:nvPr/>
        </p:nvPicPr>
        <p:blipFill rotWithShape="1">
          <a:blip r:embed="rId2">
            <a:alphaModFix/>
          </a:blip>
          <a:srcRect t="10204" b="86395"/>
          <a:stretch/>
        </p:blipFill>
        <p:spPr>
          <a:xfrm>
            <a:off x="106680" y="609600"/>
            <a:ext cx="8961120" cy="228600"/>
          </a:xfrm>
          <a:prstGeom prst="rect">
            <a:avLst/>
          </a:prstGeom>
          <a:noFill/>
          <a:ln>
            <a:noFill/>
          </a:ln>
        </p:spPr>
      </p:pic>
      <p:sp>
        <p:nvSpPr>
          <p:cNvPr id="28" name="Shape 28"/>
          <p:cNvSpPr txBox="1">
            <a:spLocks noGrp="1"/>
          </p:cNvSpPr>
          <p:nvPr>
            <p:ph type="title"/>
          </p:nvPr>
        </p:nvSpPr>
        <p:spPr>
          <a:xfrm>
            <a:off x="457200" y="228600"/>
            <a:ext cx="8229600" cy="533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9" name="Shape 29"/>
          <p:cNvPicPr preferRelativeResize="0"/>
          <p:nvPr/>
        </p:nvPicPr>
        <p:blipFill rotWithShape="1">
          <a:blip r:embed="rId3">
            <a:alphaModFix/>
          </a:blip>
          <a:srcRect/>
          <a:stretch/>
        </p:blipFill>
        <p:spPr>
          <a:xfrm>
            <a:off x="0" y="2601"/>
            <a:ext cx="1295400" cy="8181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5"/>
        <p:cNvGrpSpPr/>
        <p:nvPr/>
      </p:nvGrpSpPr>
      <p:grpSpPr>
        <a:xfrm>
          <a:off x="0" y="0"/>
          <a:ext cx="0" cy="0"/>
          <a:chOff x="0" y="0"/>
          <a:chExt cx="0" cy="0"/>
        </a:xfrm>
      </p:grpSpPr>
      <p:sp>
        <p:nvSpPr>
          <p:cNvPr id="156" name="Shape 156"/>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57" name="Shape 157"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158" name="Shape 158" descr="Public Impact_Horz_V.1a.jpg"/>
          <p:cNvPicPr preferRelativeResize="0"/>
          <p:nvPr/>
        </p:nvPicPr>
        <p:blipFill rotWithShape="1">
          <a:blip r:embed="rId2">
            <a:alphaModFix/>
          </a:blip>
          <a:srcRect t="10204" b="86395"/>
          <a:stretch/>
        </p:blipFill>
        <p:spPr>
          <a:xfrm>
            <a:off x="106680" y="1219200"/>
            <a:ext cx="8961120" cy="228600"/>
          </a:xfrm>
          <a:prstGeom prst="rect">
            <a:avLst/>
          </a:prstGeom>
          <a:noFill/>
          <a:ln>
            <a:noFill/>
          </a:ln>
        </p:spPr>
      </p:pic>
      <p:sp>
        <p:nvSpPr>
          <p:cNvPr id="159" name="Shape 159"/>
          <p:cNvSpPr txBox="1">
            <a:spLocks noGrp="1"/>
          </p:cNvSpPr>
          <p:nvPr>
            <p:ph type="title"/>
          </p:nvPr>
        </p:nvSpPr>
        <p:spPr>
          <a:xfrm>
            <a:off x="457200" y="2286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57200" y="6356351"/>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mparison (Small)">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7200" y="914400"/>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2"/>
          </p:nvPr>
        </p:nvSpPr>
        <p:spPr>
          <a:xfrm>
            <a:off x="457200" y="1613848"/>
            <a:ext cx="4040187" cy="48006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3"/>
          </p:nvPr>
        </p:nvSpPr>
        <p:spPr>
          <a:xfrm>
            <a:off x="4645026" y="914400"/>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4"/>
          </p:nvPr>
        </p:nvSpPr>
        <p:spPr>
          <a:xfrm>
            <a:off x="4645026" y="1613848"/>
            <a:ext cx="4041774" cy="48006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2" name="Shape 172"/>
          <p:cNvSpPr/>
          <p:nvPr/>
        </p:nvSpPr>
        <p:spPr>
          <a:xfrm>
            <a:off x="125506" y="6507480"/>
            <a:ext cx="8883127" cy="274319"/>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3" name="Shape 173"/>
          <p:cNvSpPr txBox="1">
            <a:spLocks noGrp="1"/>
          </p:cNvSpPr>
          <p:nvPr>
            <p:ph type="ftr" idx="11"/>
          </p:nvPr>
        </p:nvSpPr>
        <p:spPr>
          <a:xfrm>
            <a:off x="457200" y="6477000"/>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8077200" y="6477000"/>
            <a:ext cx="609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75" name="Shape 175"/>
          <p:cNvPicPr preferRelativeResize="0"/>
          <p:nvPr/>
        </p:nvPicPr>
        <p:blipFill rotWithShape="1">
          <a:blip r:embed="rId2">
            <a:alphaModFix/>
          </a:blip>
          <a:srcRect/>
          <a:stretch/>
        </p:blipFill>
        <p:spPr>
          <a:xfrm>
            <a:off x="6858000" y="6496050"/>
            <a:ext cx="1169987" cy="365125"/>
          </a:xfrm>
          <a:prstGeom prst="rect">
            <a:avLst/>
          </a:prstGeom>
          <a:noFill/>
          <a:ln>
            <a:noFill/>
          </a:ln>
        </p:spPr>
      </p:pic>
      <p:pic>
        <p:nvPicPr>
          <p:cNvPr id="176" name="Shape 176" descr="Public Impact_Horz_V.1a.jpg"/>
          <p:cNvPicPr preferRelativeResize="0"/>
          <p:nvPr/>
        </p:nvPicPr>
        <p:blipFill rotWithShape="1">
          <a:blip r:embed="rId3">
            <a:alphaModFix/>
          </a:blip>
          <a:srcRect b="88662"/>
          <a:stretch/>
        </p:blipFill>
        <p:spPr>
          <a:xfrm>
            <a:off x="106680" y="76200"/>
            <a:ext cx="8961120" cy="762000"/>
          </a:xfrm>
          <a:prstGeom prst="rect">
            <a:avLst/>
          </a:prstGeom>
          <a:noFill/>
          <a:ln>
            <a:noFill/>
          </a:ln>
        </p:spPr>
      </p:pic>
      <p:pic>
        <p:nvPicPr>
          <p:cNvPr id="177" name="Shape 177" descr="Public Impact_Horz_V.1a.jpg"/>
          <p:cNvPicPr preferRelativeResize="0"/>
          <p:nvPr/>
        </p:nvPicPr>
        <p:blipFill rotWithShape="1">
          <a:blip r:embed="rId3">
            <a:alphaModFix/>
          </a:blip>
          <a:srcRect t="10204" b="86395"/>
          <a:stretch/>
        </p:blipFill>
        <p:spPr>
          <a:xfrm>
            <a:off x="106680" y="609600"/>
            <a:ext cx="8961120" cy="228600"/>
          </a:xfrm>
          <a:prstGeom prst="rect">
            <a:avLst/>
          </a:prstGeom>
          <a:noFill/>
          <a:ln>
            <a:noFill/>
          </a:ln>
        </p:spPr>
      </p:pic>
      <p:sp>
        <p:nvSpPr>
          <p:cNvPr id="178" name="Shape 178"/>
          <p:cNvSpPr txBox="1">
            <a:spLocks noGrp="1"/>
          </p:cNvSpPr>
          <p:nvPr>
            <p:ph type="title"/>
          </p:nvPr>
        </p:nvSpPr>
        <p:spPr>
          <a:xfrm>
            <a:off x="457200" y="228600"/>
            <a:ext cx="8229600" cy="533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9"/>
        <p:cNvGrpSpPr/>
        <p:nvPr/>
      </p:nvGrpSpPr>
      <p:grpSpPr>
        <a:xfrm>
          <a:off x="0" y="0"/>
          <a:ext cx="0" cy="0"/>
          <a:chOff x="0" y="0"/>
          <a:chExt cx="0" cy="0"/>
        </a:xfrm>
      </p:grpSpPr>
      <p:sp>
        <p:nvSpPr>
          <p:cNvPr id="180" name="Shape 180"/>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81" name="Shape 181"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182" name="Shape 182" descr="Public Impact_Horz_V.1a.jpg"/>
          <p:cNvPicPr preferRelativeResize="0"/>
          <p:nvPr/>
        </p:nvPicPr>
        <p:blipFill rotWithShape="1">
          <a:blip r:embed="rId2">
            <a:alphaModFix/>
          </a:blip>
          <a:srcRect t="10204" b="86395"/>
          <a:stretch/>
        </p:blipFill>
        <p:spPr>
          <a:xfrm>
            <a:off x="106680" y="1219200"/>
            <a:ext cx="8961120" cy="228600"/>
          </a:xfrm>
          <a:prstGeom prst="rect">
            <a:avLst/>
          </a:prstGeom>
          <a:noFill/>
          <a:ln>
            <a:noFill/>
          </a:ln>
        </p:spPr>
      </p:pic>
      <p:sp>
        <p:nvSpPr>
          <p:cNvPr id="183" name="Shape 183"/>
          <p:cNvSpPr txBox="1">
            <a:spLocks noGrp="1"/>
          </p:cNvSpPr>
          <p:nvPr>
            <p:ph type="title"/>
          </p:nvPr>
        </p:nvSpPr>
        <p:spPr>
          <a:xfrm>
            <a:off x="457200" y="2286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4" name="Shape 184"/>
          <p:cNvSpPr txBox="1">
            <a:spLocks noGrp="1"/>
          </p:cNvSpPr>
          <p:nvPr>
            <p:ph type="ftr" idx="11"/>
          </p:nvPr>
        </p:nvSpPr>
        <p:spPr>
          <a:xfrm>
            <a:off x="457200" y="6356351"/>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86" name="Shape 186"/>
          <p:cNvPicPr preferRelativeResize="0"/>
          <p:nvPr/>
        </p:nvPicPr>
        <p:blipFill rotWithShape="1">
          <a:blip r:embed="rId3">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7"/>
        <p:cNvGrpSpPr/>
        <p:nvPr/>
      </p:nvGrpSpPr>
      <p:grpSpPr>
        <a:xfrm>
          <a:off x="0" y="0"/>
          <a:ext cx="0" cy="0"/>
          <a:chOff x="0" y="0"/>
          <a:chExt cx="0" cy="0"/>
        </a:xfrm>
      </p:grpSpPr>
      <p:sp>
        <p:nvSpPr>
          <p:cNvPr id="188" name="Shape 188"/>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9" name="Shape 189"/>
          <p:cNvSpPr txBox="1">
            <a:spLocks noGrp="1"/>
          </p:cNvSpPr>
          <p:nvPr>
            <p:ph type="ftr" idx="11"/>
          </p:nvPr>
        </p:nvSpPr>
        <p:spPr>
          <a:xfrm>
            <a:off x="125506" y="6356351"/>
            <a:ext cx="589429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191" name="Shape 191"/>
          <p:cNvPicPr preferRelativeResize="0"/>
          <p:nvPr/>
        </p:nvPicPr>
        <p:blipFill rotWithShape="1">
          <a:blip r:embed="rId2">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2"/>
        <p:cNvGrpSpPr/>
        <p:nvPr/>
      </p:nvGrpSpPr>
      <p:grpSpPr>
        <a:xfrm>
          <a:off x="0" y="0"/>
          <a:ext cx="0" cy="0"/>
          <a:chOff x="0" y="0"/>
          <a:chExt cx="0" cy="0"/>
        </a:xfrm>
      </p:grpSpPr>
      <p:sp>
        <p:nvSpPr>
          <p:cNvPr id="193" name="Shape 193"/>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94" name="Shape 194"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sp>
        <p:nvSpPr>
          <p:cNvPr id="195" name="Shape 19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6" name="Shape 196"/>
          <p:cNvSpPr txBox="1">
            <a:spLocks noGrp="1"/>
          </p:cNvSpPr>
          <p:nvPr>
            <p:ph type="body" idx="1"/>
          </p:nvPr>
        </p:nvSpPr>
        <p:spPr>
          <a:xfrm>
            <a:off x="3575050" y="273051"/>
            <a:ext cx="5111751"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457200" y="6356351"/>
            <a:ext cx="5562598"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200" name="Shape 200"/>
          <p:cNvPicPr preferRelativeResize="0"/>
          <p:nvPr/>
        </p:nvPicPr>
        <p:blipFill rotWithShape="1">
          <a:blip r:embed="rId3">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1"/>
        <p:cNvGrpSpPr/>
        <p:nvPr/>
      </p:nvGrpSpPr>
      <p:grpSpPr>
        <a:xfrm>
          <a:off x="0" y="0"/>
          <a:ext cx="0" cy="0"/>
          <a:chOff x="0" y="0"/>
          <a:chExt cx="0" cy="0"/>
        </a:xfrm>
      </p:grpSpPr>
      <p:sp>
        <p:nvSpPr>
          <p:cNvPr id="202" name="Shape 202"/>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3" name="Shape 203"/>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125506" y="6356351"/>
            <a:ext cx="589429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208" name="Shape 208"/>
          <p:cNvPicPr preferRelativeResize="0"/>
          <p:nvPr/>
        </p:nvPicPr>
        <p:blipFill rotWithShape="1">
          <a:blip r:embed="rId2">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9"/>
        <p:cNvGrpSpPr/>
        <p:nvPr/>
      </p:nvGrpSpPr>
      <p:grpSpPr>
        <a:xfrm>
          <a:off x="0" y="0"/>
          <a:ext cx="0" cy="0"/>
          <a:chOff x="0" y="0"/>
          <a:chExt cx="0" cy="0"/>
        </a:xfrm>
      </p:grpSpPr>
      <p:sp>
        <p:nvSpPr>
          <p:cNvPr id="210" name="Shape 210"/>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11" name="Shape 211" descr="Public Impact_Horz_V.1a.jpg"/>
          <p:cNvPicPr preferRelativeResize="0"/>
          <p:nvPr/>
        </p:nvPicPr>
        <p:blipFill rotWithShape="1">
          <a:blip r:embed="rId2">
            <a:alphaModFix/>
          </a:blip>
          <a:srcRect b="88662"/>
          <a:stretch/>
        </p:blipFill>
        <p:spPr>
          <a:xfrm>
            <a:off x="106680" y="76200"/>
            <a:ext cx="8961120" cy="762000"/>
          </a:xfrm>
          <a:prstGeom prst="rect">
            <a:avLst/>
          </a:prstGeom>
          <a:noFill/>
          <a:ln>
            <a:noFill/>
          </a:ln>
        </p:spPr>
      </p:pic>
      <p:pic>
        <p:nvPicPr>
          <p:cNvPr id="212" name="Shape 212" descr="Public Impact_Horz_V.1a.jpg"/>
          <p:cNvPicPr preferRelativeResize="0"/>
          <p:nvPr/>
        </p:nvPicPr>
        <p:blipFill rotWithShape="1">
          <a:blip r:embed="rId2">
            <a:alphaModFix/>
          </a:blip>
          <a:srcRect t="10204" b="86395"/>
          <a:stretch/>
        </p:blipFill>
        <p:spPr>
          <a:xfrm>
            <a:off x="106680" y="1219200"/>
            <a:ext cx="8961120" cy="228600"/>
          </a:xfrm>
          <a:prstGeom prst="rect">
            <a:avLst/>
          </a:prstGeom>
          <a:noFill/>
          <a:ln>
            <a:noFill/>
          </a:ln>
        </p:spPr>
      </p:pic>
      <p:sp>
        <p:nvSpPr>
          <p:cNvPr id="213" name="Shape 213"/>
          <p:cNvSpPr txBox="1">
            <a:spLocks noGrp="1"/>
          </p:cNvSpPr>
          <p:nvPr>
            <p:ph type="title"/>
          </p:nvPr>
        </p:nvSpPr>
        <p:spPr>
          <a:xfrm>
            <a:off x="457200" y="2286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rot="5400000">
            <a:off x="2309018" y="-251617"/>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457200" y="6356351"/>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217" name="Shape 217"/>
          <p:cNvPicPr preferRelativeResize="0"/>
          <p:nvPr/>
        </p:nvPicPr>
        <p:blipFill rotWithShape="1">
          <a:blip r:embed="rId3">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8"/>
        <p:cNvGrpSpPr/>
        <p:nvPr/>
      </p:nvGrpSpPr>
      <p:grpSpPr>
        <a:xfrm>
          <a:off x="0" y="0"/>
          <a:ext cx="0" cy="0"/>
          <a:chOff x="0" y="0"/>
          <a:chExt cx="0" cy="0"/>
        </a:xfrm>
      </p:grpSpPr>
      <p:sp>
        <p:nvSpPr>
          <p:cNvPr id="219" name="Shape 219"/>
          <p:cNvSpPr/>
          <p:nvPr/>
        </p:nvSpPr>
        <p:spPr>
          <a:xfrm>
            <a:off x="125506" y="6324600"/>
            <a:ext cx="8883127" cy="457200"/>
          </a:xfrm>
          <a:prstGeom prst="rect">
            <a:avLst/>
          </a:prstGeom>
          <a:solidFill>
            <a:srgbClr val="F57B17"/>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0" name="Shape 220"/>
          <p:cNvSpPr txBox="1">
            <a:spLocks noGrp="1"/>
          </p:cNvSpPr>
          <p:nvPr>
            <p:ph type="title"/>
          </p:nvPr>
        </p:nvSpPr>
        <p:spPr>
          <a:xfrm rot="5400000">
            <a:off x="4732337" y="2171701"/>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1" name="Shape 221"/>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ftr" idx="11"/>
          </p:nvPr>
        </p:nvSpPr>
        <p:spPr>
          <a:xfrm>
            <a:off x="457200" y="6356351"/>
            <a:ext cx="5562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pic>
        <p:nvPicPr>
          <p:cNvPr id="224" name="Shape 224"/>
          <p:cNvPicPr preferRelativeResize="0"/>
          <p:nvPr/>
        </p:nvPicPr>
        <p:blipFill rotWithShape="1">
          <a:blip r:embed="rId2">
            <a:alphaModFix/>
          </a:blip>
          <a:srcRect/>
          <a:stretch/>
        </p:blipFill>
        <p:spPr>
          <a:xfrm>
            <a:off x="6858000" y="6375401"/>
            <a:ext cx="1169987" cy="3651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lose_2">
    <p:spTree>
      <p:nvGrpSpPr>
        <p:cNvPr id="1" name="Shape 225"/>
        <p:cNvGrpSpPr/>
        <p:nvPr/>
      </p:nvGrpSpPr>
      <p:grpSpPr>
        <a:xfrm>
          <a:off x="0" y="0"/>
          <a:ext cx="0" cy="0"/>
          <a:chOff x="0" y="0"/>
          <a:chExt cx="0" cy="0"/>
        </a:xfrm>
      </p:grpSpPr>
      <p:pic>
        <p:nvPicPr>
          <p:cNvPr id="226" name="Shape 226" descr="PublicImpact_CMYK.jpg"/>
          <p:cNvPicPr preferRelativeResize="0"/>
          <p:nvPr/>
        </p:nvPicPr>
        <p:blipFill rotWithShape="1">
          <a:blip r:embed="rId2">
            <a:alphaModFix/>
          </a:blip>
          <a:srcRect/>
          <a:stretch/>
        </p:blipFill>
        <p:spPr>
          <a:xfrm>
            <a:off x="2286000" y="2971800"/>
            <a:ext cx="4572000" cy="1456551"/>
          </a:xfrm>
          <a:prstGeom prst="rect">
            <a:avLst/>
          </a:prstGeom>
          <a:noFill/>
          <a:ln>
            <a:noFill/>
          </a:ln>
        </p:spPr>
      </p:pic>
      <p:sp>
        <p:nvSpPr>
          <p:cNvPr id="227" name="Shape 227"/>
          <p:cNvSpPr/>
          <p:nvPr/>
        </p:nvSpPr>
        <p:spPr>
          <a:xfrm>
            <a:off x="914400" y="914400"/>
            <a:ext cx="7315200" cy="1754325"/>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cap="small">
                <a:solidFill>
                  <a:srgbClr val="002060"/>
                </a:solidFill>
                <a:latin typeface="Garamond"/>
                <a:ea typeface="Garamond"/>
                <a:cs typeface="Garamond"/>
                <a:sym typeface="Garamond"/>
              </a:rPr>
              <a:t>Public Impact</a:t>
            </a:r>
            <a:r>
              <a:rPr lang="en-US" sz="1800">
                <a:solidFill>
                  <a:srgbClr val="002060"/>
                </a:solidFill>
                <a:latin typeface="Garamond"/>
                <a:ea typeface="Garamond"/>
                <a:cs typeface="Garamond"/>
                <a:sym typeface="Garamond"/>
              </a:rPr>
              <a:t> </a:t>
            </a:r>
            <a:r>
              <a:rPr lang="en-US" sz="1800">
                <a:solidFill>
                  <a:srgbClr val="002060"/>
                </a:solidFill>
                <a:latin typeface="Calibri"/>
                <a:ea typeface="Calibri"/>
                <a:cs typeface="Calibri"/>
                <a:sym typeface="Calibri"/>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228" name="Shape 228"/>
          <p:cNvSpPr txBox="1">
            <a:spLocks noGrp="1"/>
          </p:cNvSpPr>
          <p:nvPr>
            <p:ph type="body" idx="1"/>
          </p:nvPr>
        </p:nvSpPr>
        <p:spPr>
          <a:xfrm>
            <a:off x="1828800" y="4800600"/>
            <a:ext cx="5486399" cy="1600199"/>
          </a:xfrm>
          <a:prstGeom prst="rect">
            <a:avLst/>
          </a:prstGeom>
          <a:noFill/>
          <a:ln>
            <a:noFill/>
          </a:ln>
        </p:spPr>
        <p:txBody>
          <a:bodyPr lIns="91425" tIns="91425" rIns="91425" bIns="91425" anchor="t" anchorCtr="0"/>
          <a:lstStyle>
            <a:lvl1pPr marL="0" marR="0" lvl="0" indent="0" algn="l" rtl="0">
              <a:spcBef>
                <a:spcPts val="640"/>
              </a:spcBef>
              <a:buClr>
                <a:srgbClr val="002060"/>
              </a:buClr>
              <a:buFont typeface="Arial"/>
              <a:buNone/>
              <a:defRPr sz="3200" b="0" i="0" u="none" strike="noStrike" cap="none">
                <a:solidFill>
                  <a:srgbClr val="002060"/>
                </a:solidFill>
                <a:latin typeface="Calibri"/>
                <a:ea typeface="Calibri"/>
                <a:cs typeface="Calibri"/>
                <a:sym typeface="Calibri"/>
              </a:defRPr>
            </a:lvl1pPr>
            <a:lvl2pPr marL="742950" marR="0" lvl="1" indent="-107950" algn="l" rtl="0">
              <a:spcBef>
                <a:spcPts val="560"/>
              </a:spcBef>
              <a:buClr>
                <a:srgbClr val="002060"/>
              </a:buClr>
              <a:buSzPct val="100000"/>
              <a:buFont typeface="Arial"/>
              <a:buChar char="–"/>
              <a:defRPr sz="2800" b="0" i="0" u="none" strike="noStrike" cap="none">
                <a:solidFill>
                  <a:srgbClr val="002060"/>
                </a:solidFill>
                <a:latin typeface="Calibri"/>
                <a:ea typeface="Calibri"/>
                <a:cs typeface="Calibri"/>
                <a:sym typeface="Calibri"/>
              </a:defRPr>
            </a:lvl2pPr>
            <a:lvl3pPr marL="1143000" marR="0" lvl="2" indent="-76200" algn="l" rtl="0">
              <a:spcBef>
                <a:spcPts val="480"/>
              </a:spcBef>
              <a:buClr>
                <a:srgbClr val="002060"/>
              </a:buClr>
              <a:buSzPct val="100000"/>
              <a:buFont typeface="Arial"/>
              <a:buChar char="•"/>
              <a:defRPr sz="2400" b="0" i="0" u="none" strike="noStrike" cap="none">
                <a:solidFill>
                  <a:srgbClr val="002060"/>
                </a:solidFill>
                <a:latin typeface="Calibri"/>
                <a:ea typeface="Calibri"/>
                <a:cs typeface="Calibri"/>
                <a:sym typeface="Calibri"/>
              </a:defRPr>
            </a:lvl3pPr>
            <a:lvl4pPr marL="1600200" marR="0" lvl="3"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4pPr>
            <a:lvl5pPr marL="2057400" marR="0" lvl="4"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lose_1">
    <p:spTree>
      <p:nvGrpSpPr>
        <p:cNvPr id="1" name="Shape 229"/>
        <p:cNvGrpSpPr/>
        <p:nvPr/>
      </p:nvGrpSpPr>
      <p:grpSpPr>
        <a:xfrm>
          <a:off x="0" y="0"/>
          <a:ext cx="0" cy="0"/>
          <a:chOff x="0" y="0"/>
          <a:chExt cx="0" cy="0"/>
        </a:xfrm>
      </p:grpSpPr>
      <p:pic>
        <p:nvPicPr>
          <p:cNvPr id="230" name="Shape 230" descr="PublicImpact_CMYK.jpg"/>
          <p:cNvPicPr preferRelativeResize="0"/>
          <p:nvPr/>
        </p:nvPicPr>
        <p:blipFill rotWithShape="1">
          <a:blip r:embed="rId2">
            <a:alphaModFix/>
          </a:blip>
          <a:srcRect/>
          <a:stretch/>
        </p:blipFill>
        <p:spPr>
          <a:xfrm>
            <a:off x="2209800" y="4648200"/>
            <a:ext cx="4572000" cy="1456551"/>
          </a:xfrm>
          <a:prstGeom prst="rect">
            <a:avLst/>
          </a:prstGeom>
          <a:noFill/>
          <a:ln>
            <a:noFill/>
          </a:ln>
        </p:spPr>
      </p:pic>
      <p:sp>
        <p:nvSpPr>
          <p:cNvPr id="231" name="Shape 231"/>
          <p:cNvSpPr txBox="1">
            <a:spLocks noGrp="1"/>
          </p:cNvSpPr>
          <p:nvPr>
            <p:ph type="body" idx="1"/>
          </p:nvPr>
        </p:nvSpPr>
        <p:spPr>
          <a:xfrm>
            <a:off x="1828800" y="1295400"/>
            <a:ext cx="5486399" cy="1600199"/>
          </a:xfrm>
          <a:prstGeom prst="rect">
            <a:avLst/>
          </a:prstGeom>
          <a:noFill/>
          <a:ln>
            <a:noFill/>
          </a:ln>
        </p:spPr>
        <p:txBody>
          <a:bodyPr lIns="91425" tIns="91425" rIns="91425" bIns="91425" anchor="t" anchorCtr="0"/>
          <a:lstStyle>
            <a:lvl1pPr marL="0" marR="0" lvl="0" indent="0" algn="l" rtl="0">
              <a:spcBef>
                <a:spcPts val="640"/>
              </a:spcBef>
              <a:buClr>
                <a:srgbClr val="002060"/>
              </a:buClr>
              <a:buFont typeface="Arial"/>
              <a:buNone/>
              <a:defRPr sz="3200" b="0" i="0" u="none" strike="noStrike" cap="none">
                <a:solidFill>
                  <a:srgbClr val="002060"/>
                </a:solidFill>
                <a:latin typeface="Calibri"/>
                <a:ea typeface="Calibri"/>
                <a:cs typeface="Calibri"/>
                <a:sym typeface="Calibri"/>
              </a:defRPr>
            </a:lvl1pPr>
            <a:lvl2pPr marL="742950" marR="0" lvl="1" indent="-107950" algn="l" rtl="0">
              <a:spcBef>
                <a:spcPts val="560"/>
              </a:spcBef>
              <a:buClr>
                <a:srgbClr val="002060"/>
              </a:buClr>
              <a:buSzPct val="100000"/>
              <a:buFont typeface="Arial"/>
              <a:buChar char="–"/>
              <a:defRPr sz="2800" b="0" i="0" u="none" strike="noStrike" cap="none">
                <a:solidFill>
                  <a:srgbClr val="002060"/>
                </a:solidFill>
                <a:latin typeface="Calibri"/>
                <a:ea typeface="Calibri"/>
                <a:cs typeface="Calibri"/>
                <a:sym typeface="Calibri"/>
              </a:defRPr>
            </a:lvl2pPr>
            <a:lvl3pPr marL="1143000" marR="0" lvl="2" indent="-76200" algn="l" rtl="0">
              <a:spcBef>
                <a:spcPts val="480"/>
              </a:spcBef>
              <a:buClr>
                <a:srgbClr val="002060"/>
              </a:buClr>
              <a:buSzPct val="100000"/>
              <a:buFont typeface="Arial"/>
              <a:buChar char="•"/>
              <a:defRPr sz="2400" b="0" i="0" u="none" strike="noStrike" cap="none">
                <a:solidFill>
                  <a:srgbClr val="002060"/>
                </a:solidFill>
                <a:latin typeface="Calibri"/>
                <a:ea typeface="Calibri"/>
                <a:cs typeface="Calibri"/>
                <a:sym typeface="Calibri"/>
              </a:defRPr>
            </a:lvl3pPr>
            <a:lvl4pPr marL="1600200" marR="0" lvl="3"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4pPr>
            <a:lvl5pPr marL="2057400" marR="0" lvl="4"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6200" y="304800"/>
            <a:ext cx="6629400" cy="3124199"/>
          </a:xfrm>
          <a:prstGeom prst="rect">
            <a:avLst/>
          </a:prstGeom>
          <a:noFill/>
          <a:ln>
            <a:noFill/>
          </a:ln>
        </p:spPr>
        <p:txBody>
          <a:bodyPr lIns="91425" tIns="45700" rIns="91425" bIns="45700" anchor="ctr" anchorCtr="0">
            <a:noAutofit/>
          </a:bodyPr>
          <a:lstStyle/>
          <a:p>
            <a:pPr marL="342900" marR="0" lvl="0" indent="-342900" algn="l" rtl="0">
              <a:spcBef>
                <a:spcPts val="0"/>
              </a:spcBef>
              <a:spcAft>
                <a:spcPts val="0"/>
              </a:spcAft>
              <a:buClr>
                <a:schemeClr val="dk2"/>
              </a:buClr>
              <a:buSzPct val="25000"/>
              <a:buFont typeface="Arial"/>
              <a:buNone/>
            </a:pPr>
            <a:r>
              <a:rPr lang="en-US" sz="3600" b="1" i="0" u="none" strike="noStrike" cap="none" dirty="0">
                <a:solidFill>
                  <a:schemeClr val="dk2"/>
                </a:solidFill>
                <a:latin typeface="Calibri"/>
                <a:ea typeface="Calibri"/>
                <a:cs typeface="Calibri"/>
                <a:sym typeface="Calibri"/>
              </a:rPr>
              <a:t>Multi-Classroom Leadership</a:t>
            </a:r>
          </a:p>
          <a:p>
            <a:pPr marL="342900" marR="0" lvl="0" indent="-342900" algn="l" rtl="0">
              <a:spcBef>
                <a:spcPts val="720"/>
              </a:spcBef>
              <a:spcAft>
                <a:spcPts val="0"/>
              </a:spcAft>
              <a:buClr>
                <a:srgbClr val="3300CC"/>
              </a:buClr>
              <a:buSzPct val="25000"/>
              <a:buFont typeface="Arial"/>
              <a:buNone/>
            </a:pPr>
            <a:endParaRPr sz="3600" b="1" i="0" u="none" strike="noStrike" cap="none" dirty="0">
              <a:solidFill>
                <a:schemeClr val="dk2"/>
              </a:solidFill>
              <a:latin typeface="Calibri"/>
              <a:ea typeface="Calibri"/>
              <a:cs typeface="Calibri"/>
              <a:sym typeface="Calibri"/>
            </a:endParaRPr>
          </a:p>
          <a:p>
            <a:pPr marL="342900" marR="0" lvl="0" indent="-342900" algn="l" rtl="0">
              <a:spcBef>
                <a:spcPts val="720"/>
              </a:spcBef>
              <a:spcAft>
                <a:spcPts val="0"/>
              </a:spcAft>
              <a:buClr>
                <a:srgbClr val="3300CC"/>
              </a:buClr>
              <a:buSzPct val="25000"/>
              <a:buFont typeface="Arial"/>
              <a:buNone/>
            </a:pPr>
            <a:endParaRPr sz="3600" b="1" i="0" u="none" strike="noStrike" cap="none" dirty="0">
              <a:solidFill>
                <a:schemeClr val="dk2"/>
              </a:solidFill>
              <a:latin typeface="Calibri"/>
              <a:ea typeface="Calibri"/>
              <a:cs typeface="Calibri"/>
              <a:sym typeface="Calibri"/>
            </a:endParaRPr>
          </a:p>
          <a:p>
            <a:pPr marL="342900" marR="0" lvl="0" indent="-342900" algn="l" rtl="0">
              <a:spcBef>
                <a:spcPts val="720"/>
              </a:spcBef>
              <a:spcAft>
                <a:spcPts val="0"/>
              </a:spcAft>
              <a:buClr>
                <a:srgbClr val="3300CC"/>
              </a:buClr>
              <a:buSzPct val="25000"/>
              <a:buFont typeface="Arial"/>
              <a:buNone/>
            </a:pPr>
            <a:endParaRPr sz="3600" b="1" i="0" u="none" strike="noStrike" cap="none" dirty="0">
              <a:solidFill>
                <a:schemeClr val="dk2"/>
              </a:solidFill>
              <a:latin typeface="Calibri"/>
              <a:ea typeface="Calibri"/>
              <a:cs typeface="Calibri"/>
              <a:sym typeface="Calibri"/>
            </a:endParaRPr>
          </a:p>
          <a:p>
            <a:pPr marL="342900" marR="0" lvl="0" indent="-342900" algn="l" rtl="0">
              <a:spcBef>
                <a:spcPts val="720"/>
              </a:spcBef>
              <a:buClr>
                <a:schemeClr val="dk2"/>
              </a:buClr>
              <a:buSzPct val="25000"/>
              <a:buFont typeface="Arial"/>
              <a:buNone/>
            </a:pPr>
            <a:r>
              <a:rPr lang="en-US" sz="3600" b="1" i="0" u="none" strike="noStrike" cap="none" dirty="0">
                <a:solidFill>
                  <a:schemeClr val="dk2"/>
                </a:solidFill>
                <a:latin typeface="Calibri"/>
                <a:ea typeface="Calibri"/>
                <a:cs typeface="Calibri"/>
                <a:sym typeface="Calibri"/>
              </a:rPr>
              <a:t>Delivering Effective Feedback</a:t>
            </a:r>
          </a:p>
        </p:txBody>
      </p:sp>
      <p:pic>
        <p:nvPicPr>
          <p:cNvPr id="238" name="Shape 238"/>
          <p:cNvPicPr preferRelativeResize="0"/>
          <p:nvPr/>
        </p:nvPicPr>
        <p:blipFill rotWithShape="1">
          <a:blip r:embed="rId3">
            <a:alphaModFix/>
          </a:blip>
          <a:srcRect/>
          <a:stretch/>
        </p:blipFill>
        <p:spPr>
          <a:xfrm>
            <a:off x="6591300" y="7934"/>
            <a:ext cx="2552699" cy="1833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3600" b="1" i="0" u="none" strike="noStrike" cap="none" dirty="0">
                <a:solidFill>
                  <a:srgbClr val="17365D"/>
                </a:solidFill>
                <a:latin typeface="Calibri"/>
                <a:ea typeface="Calibri"/>
                <a:cs typeface="Calibri"/>
                <a:sym typeface="Calibri"/>
              </a:rPr>
              <a:t>Additional Tips for Giving Effective Feedback</a:t>
            </a:r>
          </a:p>
        </p:txBody>
      </p:sp>
      <p:sp>
        <p:nvSpPr>
          <p:cNvPr id="366" name="Shape 366"/>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10</a:t>
            </a:fld>
            <a:endParaRPr lang="en-US" sz="1800" b="0" i="0" u="none" strike="noStrike" cap="none">
              <a:solidFill>
                <a:srgbClr val="000000"/>
              </a:solidFill>
              <a:latin typeface="Calibri"/>
              <a:ea typeface="Calibri"/>
              <a:cs typeface="Calibri"/>
              <a:sym typeface="Calibri"/>
            </a:endParaRPr>
          </a:p>
        </p:txBody>
      </p:sp>
      <p:sp>
        <p:nvSpPr>
          <p:cNvPr id="367" name="Shape 367"/>
          <p:cNvSpPr txBox="1"/>
          <p:nvPr/>
        </p:nvSpPr>
        <p:spPr>
          <a:xfrm>
            <a:off x="152400" y="6050182"/>
            <a:ext cx="67055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p:txBody>
      </p:sp>
      <p:sp>
        <p:nvSpPr>
          <p:cNvPr id="368" name="Shape 368"/>
          <p:cNvSpPr txBox="1">
            <a:spLocks noGrp="1"/>
          </p:cNvSpPr>
          <p:nvPr>
            <p:ph type="body" idx="1"/>
          </p:nvPr>
        </p:nvSpPr>
        <p:spPr>
          <a:xfrm>
            <a:off x="362712" y="1524000"/>
            <a:ext cx="8534399" cy="4437978"/>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Start with precise praise.</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Kick the ‘but’ out of your vocabulary.</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Compliment! And make it a good one.</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Ground feedback in observable data.</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Keep feedback bite-sized.</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Align feedback with instructional vision.</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Identify the biggest barrier for student learning.</a:t>
            </a:r>
          </a:p>
          <a:p>
            <a:pPr marL="514350" marR="0" lvl="0" indent="-514350" algn="l" rtl="0">
              <a:spcBef>
                <a:spcPts val="592"/>
              </a:spcBef>
              <a:spcAft>
                <a:spcPts val="0"/>
              </a:spcAft>
              <a:buClr>
                <a:schemeClr val="dk1"/>
              </a:buClr>
              <a:buSzPct val="98666"/>
              <a:buFont typeface="Calibri"/>
              <a:buAutoNum type="arabicParenR"/>
            </a:pPr>
            <a:r>
              <a:rPr lang="en-US" sz="2960" b="0" i="0" u="none" strike="noStrike" cap="none" dirty="0">
                <a:solidFill>
                  <a:schemeClr val="dk1"/>
                </a:solidFill>
                <a:latin typeface="Calibri"/>
                <a:ea typeface="Calibri"/>
                <a:cs typeface="Calibri"/>
                <a:sym typeface="Calibri"/>
              </a:rPr>
              <a:t>Determine accountability for next steps.</a:t>
            </a:r>
          </a:p>
          <a:p>
            <a:pPr marL="0" marR="0" lvl="0" indent="0" algn="l" rtl="0">
              <a:spcBef>
                <a:spcPts val="518"/>
              </a:spcBef>
              <a:buClr>
                <a:schemeClr val="dk1"/>
              </a:buClr>
              <a:buSzPct val="25000"/>
              <a:buFont typeface="Arial"/>
              <a:buNone/>
            </a:pPr>
            <a:endParaRPr sz="2590" b="0" i="0" u="none" strike="noStrike" cap="none" dirty="0">
              <a:solidFill>
                <a:schemeClr val="dk1"/>
              </a:solidFill>
              <a:latin typeface="Calibri"/>
              <a:ea typeface="Calibri"/>
              <a:cs typeface="Calibri"/>
              <a:sym typeface="Calibri"/>
            </a:endParaRPr>
          </a:p>
        </p:txBody>
      </p:sp>
      <p:sp>
        <p:nvSpPr>
          <p:cNvPr id="6" name="TextBox 5"/>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Shape 375"/>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Types of Feedback</a:t>
            </a:r>
          </a:p>
        </p:txBody>
      </p:sp>
      <p:sp>
        <p:nvSpPr>
          <p:cNvPr id="376" name="Shape 376"/>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11</a:t>
            </a:fld>
            <a:endParaRPr lang="en-US" sz="1800" b="0" i="0" u="none" strike="noStrike" cap="none">
              <a:solidFill>
                <a:srgbClr val="000000"/>
              </a:solidFill>
              <a:latin typeface="Calibri"/>
              <a:ea typeface="Calibri"/>
              <a:cs typeface="Calibri"/>
              <a:sym typeface="Calibri"/>
            </a:endParaRPr>
          </a:p>
        </p:txBody>
      </p:sp>
      <p:sp>
        <p:nvSpPr>
          <p:cNvPr id="377" name="Shape 377"/>
          <p:cNvSpPr txBox="1">
            <a:spLocks noGrp="1"/>
          </p:cNvSpPr>
          <p:nvPr>
            <p:ph type="body" idx="1"/>
          </p:nvPr>
        </p:nvSpPr>
        <p:spPr>
          <a:xfrm>
            <a:off x="396239" y="1561320"/>
            <a:ext cx="8290560" cy="468708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000" b="1" i="0" u="none" strike="noStrike" cap="none" dirty="0">
                <a:solidFill>
                  <a:schemeClr val="dk1"/>
                </a:solidFill>
                <a:latin typeface="Calibri"/>
                <a:ea typeface="Calibri"/>
                <a:cs typeface="Calibri"/>
                <a:sym typeface="Calibri"/>
              </a:rPr>
              <a:t>Examples: Growth-Oriented Feedback or Fixed Mindset Feedback?</a:t>
            </a:r>
          </a:p>
          <a:p>
            <a:pPr marL="0" marR="0" lvl="0" indent="0" algn="l" rtl="0">
              <a:lnSpc>
                <a:spcPct val="90000"/>
              </a:lnSpc>
              <a:spcBef>
                <a:spcPts val="300"/>
              </a:spcBef>
              <a:spcAft>
                <a:spcPts val="0"/>
              </a:spcAft>
              <a:buClr>
                <a:schemeClr val="dk1"/>
              </a:buClr>
              <a:buSzPct val="25000"/>
              <a:buFont typeface="Arial"/>
              <a:buNone/>
            </a:pPr>
            <a:endParaRPr sz="1500" b="1"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You just aren’t as good at classroom management as Joe.</a:t>
            </a:r>
          </a:p>
          <a:p>
            <a:pPr marL="342900" marR="0" lvl="1"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Everyone approaches teaching in a different way. Let’s find the way that works for you.</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You always have brilliant ideas when you are working on…</a:t>
            </a:r>
          </a:p>
          <a:p>
            <a:pPr marL="342900" marR="0" lvl="0" indent="-342900" algn="l" rtl="0">
              <a:lnSpc>
                <a:spcPct val="90000"/>
              </a:lnSpc>
              <a:spcBef>
                <a:spcPts val="48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Based on the lack of alignment between the lesson objective and instructional delivery, you have not spent an adequate amount of time on your lesson plan and haven’t earned a highly effective observation rating.</a:t>
            </a:r>
          </a:p>
        </p:txBody>
      </p:sp>
      <p:sp>
        <p:nvSpPr>
          <p:cNvPr id="378" name="Shape 378"/>
          <p:cNvSpPr txBox="1"/>
          <p:nvPr/>
        </p:nvSpPr>
        <p:spPr>
          <a:xfrm>
            <a:off x="244929" y="6009276"/>
            <a:ext cx="67055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p:txBody>
      </p:sp>
      <p:sp>
        <p:nvSpPr>
          <p:cNvPr id="7" name="TextBox 6"/>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Honing Your Feedback</a:t>
            </a:r>
          </a:p>
        </p:txBody>
      </p:sp>
      <p:sp>
        <p:nvSpPr>
          <p:cNvPr id="385" name="Shape 385"/>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12</a:t>
            </a:fld>
            <a:endParaRPr lang="en-US" sz="1800" b="0" i="0" u="none" strike="noStrike" cap="none">
              <a:solidFill>
                <a:srgbClr val="000000"/>
              </a:solidFill>
              <a:latin typeface="Calibri"/>
              <a:ea typeface="Calibri"/>
              <a:cs typeface="Calibri"/>
              <a:sym typeface="Calibri"/>
            </a:endParaRPr>
          </a:p>
        </p:txBody>
      </p:sp>
      <p:sp>
        <p:nvSpPr>
          <p:cNvPr id="386" name="Shape 386"/>
          <p:cNvSpPr txBox="1">
            <a:spLocks noGrp="1"/>
          </p:cNvSpPr>
          <p:nvPr>
            <p:ph type="body" idx="1"/>
          </p:nvPr>
        </p:nvSpPr>
        <p:spPr>
          <a:xfrm>
            <a:off x="457200" y="4207787"/>
            <a:ext cx="8229600" cy="22098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Check your own mindset.</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Uncover their story.</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Don’t dismiss because they resist.</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Take action to support growth.</a:t>
            </a:r>
          </a:p>
        </p:txBody>
      </p:sp>
      <p:sp>
        <p:nvSpPr>
          <p:cNvPr id="387" name="Shape 387"/>
          <p:cNvSpPr txBox="1"/>
          <p:nvPr/>
        </p:nvSpPr>
        <p:spPr>
          <a:xfrm>
            <a:off x="0" y="3567192"/>
            <a:ext cx="9144000" cy="523219"/>
          </a:xfrm>
          <a:prstGeom prst="rect">
            <a:avLst/>
          </a:prstGeom>
          <a:solidFill>
            <a:srgbClr val="B7CCE4"/>
          </a:solidFill>
          <a:ln w="9525" cap="flat" cmpd="sng">
            <a:solidFill>
              <a:srgbClr val="B7CCE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Tactics for helping others overcome a fixed mindset:</a:t>
            </a:r>
          </a:p>
        </p:txBody>
      </p:sp>
      <p:pic>
        <p:nvPicPr>
          <p:cNvPr id="388" name="Shape 388" descr="http://cdn2.hubspot.net/hub/147545/file-985442257-png/Blog/GrowthvFixed.png?t=1437968784488&amp;width=382&amp;height=277"/>
          <p:cNvPicPr preferRelativeResize="0"/>
          <p:nvPr/>
        </p:nvPicPr>
        <p:blipFill rotWithShape="1">
          <a:blip r:embed="rId3">
            <a:alphaModFix/>
          </a:blip>
          <a:srcRect b="28038"/>
          <a:stretch/>
        </p:blipFill>
        <p:spPr>
          <a:xfrm>
            <a:off x="2719386" y="1574833"/>
            <a:ext cx="3705224" cy="1930365"/>
          </a:xfrm>
          <a:prstGeom prst="rect">
            <a:avLst/>
          </a:prstGeom>
          <a:noFill/>
          <a:ln>
            <a:noFill/>
          </a:ln>
        </p:spPr>
      </p:pic>
      <p:sp>
        <p:nvSpPr>
          <p:cNvPr id="7" name="TextBox 6"/>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Teaching Video</a:t>
            </a:r>
          </a:p>
        </p:txBody>
      </p:sp>
      <p:sp>
        <p:nvSpPr>
          <p:cNvPr id="395" name="Shape 395"/>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13</a:t>
            </a:fld>
            <a:endParaRPr lang="en-US" sz="1800" b="0" i="0" u="none" strike="noStrike" cap="none">
              <a:solidFill>
                <a:srgbClr val="000000"/>
              </a:solidFill>
              <a:latin typeface="Calibri"/>
              <a:ea typeface="Calibri"/>
              <a:cs typeface="Calibri"/>
              <a:sym typeface="Calibri"/>
            </a:endParaRPr>
          </a:p>
        </p:txBody>
      </p:sp>
      <p:sp>
        <p:nvSpPr>
          <p:cNvPr id="3" name="Rectangle 2"/>
          <p:cNvSpPr/>
          <p:nvPr/>
        </p:nvSpPr>
        <p:spPr>
          <a:xfrm>
            <a:off x="210695" y="5602676"/>
            <a:ext cx="4192173" cy="523220"/>
          </a:xfrm>
          <a:prstGeom prst="rect">
            <a:avLst/>
          </a:prstGeom>
        </p:spPr>
        <p:txBody>
          <a:bodyPr wrap="none">
            <a:spAutoFit/>
          </a:bodyPr>
          <a:lstStyle/>
          <a:p>
            <a:r>
              <a:rPr lang="en-US" dirty="0"/>
              <a:t>Placeholder, first 2 minutes of this video:</a:t>
            </a:r>
          </a:p>
          <a:p>
            <a:r>
              <a:rPr lang="en-US" dirty="0"/>
              <a:t>https://www.youtube.com/watch?v=ZFdeCkjwACQ</a:t>
            </a:r>
          </a:p>
        </p:txBody>
      </p:sp>
      <p:sp>
        <p:nvSpPr>
          <p:cNvPr id="5" name="TextBox 4"/>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title"/>
          </p:nvPr>
        </p:nvSpPr>
        <p:spPr>
          <a:xfrm>
            <a:off x="0" y="2286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One-Minute Papers</a:t>
            </a:r>
          </a:p>
        </p:txBody>
      </p:sp>
      <p:sp>
        <p:nvSpPr>
          <p:cNvPr id="405" name="Shape 405"/>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14</a:t>
            </a:fld>
            <a:endParaRPr lang="en-US" sz="1800" b="0" i="0" u="none" strike="noStrike" cap="none">
              <a:solidFill>
                <a:srgbClr val="000000"/>
              </a:solidFill>
              <a:latin typeface="Calibri"/>
              <a:ea typeface="Calibri"/>
              <a:cs typeface="Calibri"/>
              <a:sym typeface="Calibri"/>
            </a:endParaRPr>
          </a:p>
        </p:txBody>
      </p:sp>
      <p:sp>
        <p:nvSpPr>
          <p:cNvPr id="406" name="Shape 406"/>
          <p:cNvSpPr/>
          <p:nvPr/>
        </p:nvSpPr>
        <p:spPr>
          <a:xfrm>
            <a:off x="4183626" y="1649364"/>
            <a:ext cx="4731773"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Reflect and write:</a:t>
            </a:r>
          </a:p>
          <a:p>
            <a:pPr marL="0" marR="0" lvl="0" indent="0" algn="l" rtl="0">
              <a:spcBef>
                <a:spcPts val="0"/>
              </a:spcBef>
              <a:buNone/>
            </a:pPr>
            <a:endParaRPr sz="1200">
              <a:solidFill>
                <a:schemeClr val="dk1"/>
              </a:solidFill>
              <a:latin typeface="Calibri"/>
              <a:ea typeface="Calibri"/>
              <a:cs typeface="Calibri"/>
              <a:sym typeface="Calibri"/>
            </a:endParaRPr>
          </a:p>
          <a:p>
            <a:pPr marL="800100" marR="0" lvl="1" indent="-34290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One thing you learned</a:t>
            </a:r>
          </a:p>
          <a:p>
            <a:pPr marL="800100" marR="0" lvl="1" indent="-34290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One thing you plan to use right away</a:t>
            </a:r>
          </a:p>
          <a:p>
            <a:pPr marL="800100" marR="0" lvl="1" indent="-34290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One thing you want to try that might present a challenge</a:t>
            </a:r>
          </a:p>
        </p:txBody>
      </p:sp>
      <p:pic>
        <p:nvPicPr>
          <p:cNvPr id="407" name="Shape 407" descr="http://www.clker.com/cliparts/z/o/x/8/L/P/thinking-person-md.png"/>
          <p:cNvPicPr preferRelativeResize="0"/>
          <p:nvPr/>
        </p:nvPicPr>
        <p:blipFill rotWithShape="1">
          <a:blip r:embed="rId3">
            <a:alphaModFix/>
          </a:blip>
          <a:srcRect/>
          <a:stretch/>
        </p:blipFill>
        <p:spPr>
          <a:xfrm>
            <a:off x="533400" y="2349911"/>
            <a:ext cx="2436875" cy="3124199"/>
          </a:xfrm>
          <a:prstGeom prst="rect">
            <a:avLst/>
          </a:prstGeom>
          <a:noFill/>
          <a:ln>
            <a:noFill/>
          </a:ln>
        </p:spPr>
      </p:pic>
      <p:pic>
        <p:nvPicPr>
          <p:cNvPr id="408" name="Shape 408" descr="http://www.kincaidpta.org/wp-content/uploads/2012/12/note.png"/>
          <p:cNvPicPr preferRelativeResize="0"/>
          <p:nvPr/>
        </p:nvPicPr>
        <p:blipFill rotWithShape="1">
          <a:blip r:embed="rId4">
            <a:alphaModFix/>
          </a:blip>
          <a:srcRect/>
          <a:stretch/>
        </p:blipFill>
        <p:spPr>
          <a:xfrm>
            <a:off x="2653839" y="4000500"/>
            <a:ext cx="2130424" cy="2130424"/>
          </a:xfrm>
          <a:prstGeom prst="rect">
            <a:avLst/>
          </a:prstGeom>
          <a:noFill/>
          <a:ln>
            <a:noFill/>
          </a:ln>
        </p:spPr>
      </p:pic>
      <p:sp>
        <p:nvSpPr>
          <p:cNvPr id="8" name="TextBox 7"/>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457200" y="914400"/>
            <a:ext cx="8229600"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Aguilar, Elena (2013). </a:t>
            </a:r>
            <a:r>
              <a:rPr lang="en-US" sz="3000" b="0" i="0" u="sng" strike="noStrike" cap="none">
                <a:solidFill>
                  <a:schemeClr val="dk1"/>
                </a:solidFill>
                <a:latin typeface="Calibri"/>
                <a:ea typeface="Calibri"/>
                <a:cs typeface="Calibri"/>
                <a:sym typeface="Calibri"/>
              </a:rPr>
              <a:t>The Art of Coaching</a:t>
            </a:r>
            <a:r>
              <a:rPr lang="en-US" sz="3000" b="0" i="0" u="none" strike="noStrike" cap="none">
                <a:solidFill>
                  <a:schemeClr val="dk1"/>
                </a:solidFill>
                <a:latin typeface="Calibri"/>
                <a:ea typeface="Calibri"/>
                <a:cs typeface="Calibri"/>
                <a:sym typeface="Calibri"/>
              </a:rPr>
              <a:t>. San Francisco: Jossey-Bass</a:t>
            </a:r>
          </a:p>
          <a:p>
            <a:pPr marL="342900" marR="0" lvl="0" indent="-342900" algn="l" rtl="0">
              <a:spcBef>
                <a:spcPts val="600"/>
              </a:spcBef>
              <a:spcAft>
                <a:spcPts val="0"/>
              </a:spcAft>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Dweck, Carol S. (2006). </a:t>
            </a:r>
            <a:r>
              <a:rPr lang="en-US" sz="3000" b="0" i="0" u="sng" strike="noStrike" cap="none">
                <a:solidFill>
                  <a:schemeClr val="dk1"/>
                </a:solidFill>
                <a:latin typeface="Calibri"/>
                <a:ea typeface="Calibri"/>
                <a:cs typeface="Calibri"/>
                <a:sym typeface="Calibri"/>
              </a:rPr>
              <a:t>Mindset: the New Psychology of Success</a:t>
            </a:r>
            <a:r>
              <a:rPr lang="en-US" sz="3000" b="0" i="0" u="none" strike="noStrike" cap="none">
                <a:solidFill>
                  <a:schemeClr val="dk1"/>
                </a:solidFill>
                <a:latin typeface="Calibri"/>
                <a:ea typeface="Calibri"/>
                <a:cs typeface="Calibri"/>
                <a:sym typeface="Calibri"/>
              </a:rPr>
              <a:t>.  New York: Ballantine Books.</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8534400" y="6477000"/>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000000"/>
                </a:solidFill>
                <a:latin typeface="Calibri"/>
                <a:ea typeface="Calibri"/>
                <a:cs typeface="Calibri"/>
                <a:sym typeface="Calibri"/>
              </a:rPr>
              <a:t>15</a:t>
            </a:fld>
            <a:endParaRPr lang="en-US" sz="1050">
              <a:solidFill>
                <a:srgbClr val="000000"/>
              </a:solidFill>
              <a:latin typeface="Calibri"/>
              <a:ea typeface="Calibri"/>
              <a:cs typeface="Calibri"/>
              <a:sym typeface="Calibri"/>
            </a:endParaRPr>
          </a:p>
        </p:txBody>
      </p:sp>
      <p:sp>
        <p:nvSpPr>
          <p:cNvPr id="417" name="Shape 417"/>
          <p:cNvSpPr txBox="1">
            <a:spLocks noGrp="1"/>
          </p:cNvSpPr>
          <p:nvPr>
            <p:ph type="title"/>
          </p:nvPr>
        </p:nvSpPr>
        <p:spPr>
          <a:xfrm>
            <a:off x="457200" y="228600"/>
            <a:ext cx="8229600" cy="533399"/>
          </a:xfrm>
          <a:prstGeom prst="rect">
            <a:avLst/>
          </a:prstGeom>
          <a:noFill/>
          <a:ln>
            <a:noFill/>
          </a:ln>
        </p:spPr>
        <p:txBody>
          <a:bodyPr lIns="91425" tIns="45700" rIns="91425" bIns="45700" anchor="ctr" anchorCtr="0">
            <a:noAutofit/>
          </a:bodyPr>
          <a:lstStyle/>
          <a:p>
            <a:pPr marL="0" marR="0" lvl="0" indent="0" algn="ctr" rtl="0">
              <a:spcBef>
                <a:spcPts val="0"/>
              </a:spcBef>
              <a:buClr>
                <a:srgbClr val="1F497D"/>
              </a:buClr>
              <a:buSzPct val="25000"/>
              <a:buFont typeface="Calibri"/>
              <a:buNone/>
            </a:pPr>
            <a:r>
              <a:rPr lang="en-US" sz="3600" b="1" i="0" u="none" strike="noStrike" cap="none">
                <a:solidFill>
                  <a:srgbClr val="1F497D"/>
                </a:solidFill>
                <a:latin typeface="Calibri"/>
                <a:ea typeface="Calibri"/>
                <a:cs typeface="Calibri"/>
                <a:sym typeface="Calibri"/>
              </a:rPr>
              <a:t>Sources</a:t>
            </a:r>
          </a:p>
        </p:txBody>
      </p:sp>
      <p:sp>
        <p:nvSpPr>
          <p:cNvPr id="6" name="TextBox 5"/>
          <p:cNvSpPr txBox="1"/>
          <p:nvPr/>
        </p:nvSpPr>
        <p:spPr>
          <a:xfrm>
            <a:off x="228600" y="646007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Learning Objectives</a:t>
            </a:r>
          </a:p>
        </p:txBody>
      </p:sp>
      <p:sp>
        <p:nvSpPr>
          <p:cNvPr id="247" name="Shape 247"/>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lang="en-US" sz="1800" b="0" i="0" u="none" strike="noStrike" cap="none">
              <a:solidFill>
                <a:srgbClr val="000000"/>
              </a:solidFill>
              <a:latin typeface="Calibri"/>
              <a:ea typeface="Calibri"/>
              <a:cs typeface="Calibri"/>
              <a:sym typeface="Calibri"/>
            </a:endParaRPr>
          </a:p>
        </p:txBody>
      </p:sp>
      <p:sp>
        <p:nvSpPr>
          <p:cNvPr id="248" name="Shape 248"/>
          <p:cNvSpPr txBox="1">
            <a:spLocks noGrp="1"/>
          </p:cNvSpPr>
          <p:nvPr>
            <p:ph type="body" idx="1"/>
          </p:nvPr>
        </p:nvSpPr>
        <p:spPr>
          <a:xfrm>
            <a:off x="457200" y="1567541"/>
            <a:ext cx="8229600" cy="411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During this session, participants will…</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Identify the signs of a growth versus fixed mindset</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Define the characteristics of effective feedback</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Determine how to give feedback that enables people to grow</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Practice giving effective feedback that meets the needs of people with different mindsets</a:t>
            </a:r>
          </a:p>
        </p:txBody>
      </p:sp>
      <p:sp>
        <p:nvSpPr>
          <p:cNvPr id="5" name="TextBox 4"/>
          <p:cNvSpPr txBox="1"/>
          <p:nvPr/>
        </p:nvSpPr>
        <p:spPr>
          <a:xfrm>
            <a:off x="216194" y="5963343"/>
            <a:ext cx="7673163" cy="276999"/>
          </a:xfrm>
          <a:prstGeom prst="rect">
            <a:avLst/>
          </a:prstGeom>
          <a:noFill/>
        </p:spPr>
        <p:txBody>
          <a:bodyPr wrap="square" rtlCol="0">
            <a:spAutoFit/>
          </a:bodyPr>
          <a:lstStyle/>
          <a:p>
            <a:r>
              <a:rPr lang="en-US" sz="1200" dirty="0"/>
              <a:t>Source: </a:t>
            </a:r>
            <a:r>
              <a:rPr lang="en-US" sz="1200" dirty="0" err="1"/>
              <a:t>Dweck</a:t>
            </a:r>
            <a:r>
              <a:rPr lang="en-US" sz="1200" dirty="0"/>
              <a:t>, Carol S. (2006). </a:t>
            </a:r>
            <a:r>
              <a:rPr lang="en-US" sz="1200" u="sng" dirty="0"/>
              <a:t>Mindset: the New Psychology of Success</a:t>
            </a:r>
            <a:r>
              <a:rPr lang="en-US" sz="1200" dirty="0"/>
              <a:t>.  New York: Ballantine Books.</a:t>
            </a:r>
          </a:p>
        </p:txBody>
      </p:sp>
      <p:sp>
        <p:nvSpPr>
          <p:cNvPr id="6" name="TextBox 5"/>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Mindset Vignette</a:t>
            </a:r>
          </a:p>
        </p:txBody>
      </p:sp>
      <p:sp>
        <p:nvSpPr>
          <p:cNvPr id="255" name="Shape 255"/>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lang="en-US" sz="1800" b="0" i="0" u="none" strike="noStrike" cap="none">
              <a:solidFill>
                <a:srgbClr val="000000"/>
              </a:solidFill>
              <a:latin typeface="Calibri"/>
              <a:ea typeface="Calibri"/>
              <a:cs typeface="Calibri"/>
              <a:sym typeface="Calibri"/>
            </a:endParaRPr>
          </a:p>
        </p:txBody>
      </p:sp>
      <p:sp>
        <p:nvSpPr>
          <p:cNvPr id="256" name="Shape 256"/>
          <p:cNvSpPr txBox="1"/>
          <p:nvPr/>
        </p:nvSpPr>
        <p:spPr>
          <a:xfrm>
            <a:off x="223285" y="1589819"/>
            <a:ext cx="8686800" cy="4800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The students in this year’s third-grade class have been a challenge since kindergarten, and this is definitely true in Sandra Hill’s classroom. She has a rambunctious group of boys who just will not sit still or be quiet. To make matters worse, there are several girls who pick on and fight with one another even though they claim to be friends.</a:t>
            </a:r>
          </a:p>
          <a:p>
            <a:pPr marL="0" marR="0" lvl="0" indent="0" algn="l" rtl="0">
              <a:spcBef>
                <a:spcPts val="0"/>
              </a:spcBef>
              <a:spcAft>
                <a:spcPts val="0"/>
              </a:spcAft>
              <a:buClr>
                <a:schemeClr val="dk1"/>
              </a:buClr>
              <a:buSzPct val="25000"/>
              <a:buFont typeface="Arial"/>
              <a:buNone/>
            </a:pPr>
            <a:endParaRPr lang="en-US" sz="2800" b="0" i="0" u="none" strike="noStrike" cap="none" dirty="0">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But this is what they have been like since kindergarten, so why should she expect anything different? Nothing she does will change them. </a:t>
            </a:r>
          </a:p>
          <a:p>
            <a:pPr marL="342900" marR="0" lvl="0" indent="-342900" algn="l" rtl="0">
              <a:spcBef>
                <a:spcPts val="560"/>
              </a:spcBef>
              <a:spcAft>
                <a:spcPts val="0"/>
              </a:spcAft>
              <a:buClr>
                <a:schemeClr val="dk1"/>
              </a:buClr>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800"/>
              </a:spcBef>
              <a:buClr>
                <a:schemeClr val="dk1"/>
              </a:buClr>
              <a:buFont typeface="Arial"/>
              <a:buNone/>
            </a:pPr>
            <a:endParaRPr sz="4000" b="0" i="0" u="none" strike="noStrike" cap="none" dirty="0">
              <a:solidFill>
                <a:schemeClr val="dk1"/>
              </a:solidFill>
              <a:latin typeface="Calibri"/>
              <a:ea typeface="Calibri"/>
              <a:cs typeface="Calibri"/>
              <a:sym typeface="Calibri"/>
            </a:endParaRPr>
          </a:p>
        </p:txBody>
      </p:sp>
      <p:sp>
        <p:nvSpPr>
          <p:cNvPr id="5" name="TextBox 4"/>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Type of Mindset</a:t>
            </a:r>
          </a:p>
        </p:txBody>
      </p:sp>
      <p:sp>
        <p:nvSpPr>
          <p:cNvPr id="263" name="Shape 263"/>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4</a:t>
            </a:fld>
            <a:endParaRPr lang="en-US" sz="1800" b="0" i="0" u="none" strike="noStrike" cap="none">
              <a:solidFill>
                <a:srgbClr val="000000"/>
              </a:solidFill>
              <a:latin typeface="Calibri"/>
              <a:ea typeface="Calibri"/>
              <a:cs typeface="Calibri"/>
              <a:sym typeface="Calibri"/>
            </a:endParaRPr>
          </a:p>
        </p:txBody>
      </p:sp>
      <p:sp>
        <p:nvSpPr>
          <p:cNvPr id="264" name="Shape 264"/>
          <p:cNvSpPr/>
          <p:nvPr/>
        </p:nvSpPr>
        <p:spPr>
          <a:xfrm>
            <a:off x="914400" y="5334000"/>
            <a:ext cx="7467600" cy="381000"/>
          </a:xfrm>
          <a:prstGeom prst="rightArrow">
            <a:avLst>
              <a:gd name="adj1" fmla="val 50000"/>
              <a:gd name="adj2" fmla="val 50000"/>
            </a:avLst>
          </a:prstGeom>
          <a:solidFill>
            <a:schemeClr val="accent1"/>
          </a:solidFill>
          <a:ln w="25400" cap="flat" cmpd="sng">
            <a:solidFill>
              <a:srgbClr val="B7CCE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65" name="Shape 265"/>
          <p:cNvSpPr/>
          <p:nvPr/>
        </p:nvSpPr>
        <p:spPr>
          <a:xfrm>
            <a:off x="1649333" y="5441351"/>
            <a:ext cx="179466" cy="179466"/>
          </a:xfrm>
          <a:prstGeom prst="ellipse">
            <a:avLst/>
          </a:prstGeom>
          <a:solidFill>
            <a:srgbClr val="FFFF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6" name="Shape 266"/>
          <p:cNvSpPr/>
          <p:nvPr/>
        </p:nvSpPr>
        <p:spPr>
          <a:xfrm>
            <a:off x="2716133" y="5439489"/>
            <a:ext cx="179466" cy="179466"/>
          </a:xfrm>
          <a:prstGeom prst="ellipse">
            <a:avLst/>
          </a:prstGeom>
          <a:solidFill>
            <a:schemeClr val="accent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p:nvPr/>
        </p:nvSpPr>
        <p:spPr>
          <a:xfrm>
            <a:off x="4087733" y="5433301"/>
            <a:ext cx="179466" cy="179466"/>
          </a:xfrm>
          <a:prstGeom prst="ellipse">
            <a:avLst/>
          </a:prstGeom>
          <a:solidFill>
            <a:schemeClr val="accent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p:nvPr/>
        </p:nvSpPr>
        <p:spPr>
          <a:xfrm>
            <a:off x="5535533" y="5436844"/>
            <a:ext cx="179466" cy="179466"/>
          </a:xfrm>
          <a:prstGeom prst="ellipse">
            <a:avLst/>
          </a:prstGeom>
          <a:solidFill>
            <a:srgbClr val="7030A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p:nvPr/>
        </p:nvSpPr>
        <p:spPr>
          <a:xfrm>
            <a:off x="7239000" y="5449630"/>
            <a:ext cx="179466" cy="179466"/>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0" name="Shape 270"/>
          <p:cNvSpPr/>
          <p:nvPr/>
        </p:nvSpPr>
        <p:spPr>
          <a:xfrm>
            <a:off x="5562600" y="4267200"/>
            <a:ext cx="1022176" cy="116067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1258134" y="5715000"/>
            <a:ext cx="1022176" cy="580339"/>
          </a:xfrm>
          <a:prstGeom prst="rect">
            <a:avLst/>
          </a:prstGeom>
          <a:noFill/>
          <a:ln>
            <a:noFill/>
          </a:ln>
        </p:spPr>
        <p:txBody>
          <a:bodyPr lIns="95075" tIns="0" rIns="0" bIns="0" anchor="t" anchorCtr="0">
            <a:noAutofit/>
          </a:bodyPr>
          <a:lstStyle/>
          <a:p>
            <a:pPr marL="0" marR="0" lvl="0" indent="0" algn="l" rtl="0">
              <a:lnSpc>
                <a:spcPct val="90000"/>
              </a:lnSpc>
              <a:spcBef>
                <a:spcPts val="0"/>
              </a:spcBef>
              <a:spcAft>
                <a:spcPts val="0"/>
              </a:spcAft>
              <a:buSzPct val="25000"/>
              <a:buNone/>
            </a:pPr>
            <a:r>
              <a:rPr lang="en-US" sz="1700" b="0" i="0" u="none" strike="noStrike" cap="none">
                <a:solidFill>
                  <a:schemeClr val="dk1"/>
                </a:solidFill>
                <a:latin typeface="Calibri"/>
                <a:ea typeface="Calibri"/>
                <a:cs typeface="Calibri"/>
                <a:sym typeface="Calibri"/>
              </a:rPr>
              <a:t>…avoid challenges</a:t>
            </a:r>
          </a:p>
        </p:txBody>
      </p:sp>
      <p:sp>
        <p:nvSpPr>
          <p:cNvPr id="272" name="Shape 272"/>
          <p:cNvSpPr/>
          <p:nvPr/>
        </p:nvSpPr>
        <p:spPr>
          <a:xfrm>
            <a:off x="2391767" y="5715000"/>
            <a:ext cx="1022176" cy="580339"/>
          </a:xfrm>
          <a:prstGeom prst="rect">
            <a:avLst/>
          </a:prstGeom>
          <a:noFill/>
          <a:ln>
            <a:noFill/>
          </a:ln>
        </p:spPr>
        <p:txBody>
          <a:bodyPr lIns="95075" tIns="0" rIns="0" bIns="0" anchor="t" anchorCtr="0">
            <a:noAutofit/>
          </a:bodyPr>
          <a:lstStyle/>
          <a:p>
            <a:pPr marL="0" marR="0" lvl="0" indent="0" algn="l" rtl="0">
              <a:lnSpc>
                <a:spcPct val="90000"/>
              </a:lnSpc>
              <a:spcBef>
                <a:spcPts val="0"/>
              </a:spcBef>
              <a:spcAft>
                <a:spcPts val="0"/>
              </a:spcAft>
              <a:buSzPct val="25000"/>
              <a:buNone/>
            </a:pPr>
            <a:r>
              <a:rPr lang="en-US" sz="1700" b="0" i="0" u="none" strike="noStrike" cap="none" dirty="0">
                <a:solidFill>
                  <a:schemeClr val="dk1"/>
                </a:solidFill>
                <a:latin typeface="Calibri"/>
                <a:ea typeface="Calibri"/>
                <a:cs typeface="Calibri"/>
                <a:sym typeface="Calibri"/>
              </a:rPr>
              <a:t>…give up easily</a:t>
            </a:r>
          </a:p>
        </p:txBody>
      </p:sp>
      <p:sp>
        <p:nvSpPr>
          <p:cNvPr id="273" name="Shape 273"/>
          <p:cNvSpPr/>
          <p:nvPr/>
        </p:nvSpPr>
        <p:spPr>
          <a:xfrm>
            <a:off x="3515317" y="5715000"/>
            <a:ext cx="1815267" cy="580339"/>
          </a:xfrm>
          <a:prstGeom prst="rect">
            <a:avLst/>
          </a:prstGeom>
          <a:noFill/>
          <a:ln>
            <a:noFill/>
          </a:ln>
        </p:spPr>
        <p:txBody>
          <a:bodyPr lIns="95075" tIns="0" rIns="0" bIns="0" anchor="t" anchorCtr="0">
            <a:noAutofit/>
          </a:bodyPr>
          <a:lstStyle/>
          <a:p>
            <a:pPr marL="0" marR="0" lvl="0" indent="0" algn="l" rtl="0">
              <a:lnSpc>
                <a:spcPct val="90000"/>
              </a:lnSpc>
              <a:spcBef>
                <a:spcPts val="0"/>
              </a:spcBef>
              <a:spcAft>
                <a:spcPts val="0"/>
              </a:spcAft>
              <a:buSzPct val="25000"/>
              <a:buNone/>
            </a:pPr>
            <a:r>
              <a:rPr lang="en-US" sz="1700" b="0" i="0" u="none" strike="noStrike" cap="none">
                <a:solidFill>
                  <a:schemeClr val="dk1"/>
                </a:solidFill>
                <a:latin typeface="Calibri"/>
                <a:ea typeface="Calibri"/>
                <a:cs typeface="Calibri"/>
                <a:sym typeface="Calibri"/>
              </a:rPr>
              <a:t>…see effort as fruitless or worse</a:t>
            </a:r>
          </a:p>
        </p:txBody>
      </p:sp>
      <p:sp>
        <p:nvSpPr>
          <p:cNvPr id="274" name="Shape 274"/>
          <p:cNvSpPr/>
          <p:nvPr/>
        </p:nvSpPr>
        <p:spPr>
          <a:xfrm>
            <a:off x="5208664" y="5715000"/>
            <a:ext cx="1903505" cy="580339"/>
          </a:xfrm>
          <a:prstGeom prst="rect">
            <a:avLst/>
          </a:prstGeom>
          <a:noFill/>
          <a:ln>
            <a:noFill/>
          </a:ln>
        </p:spPr>
        <p:txBody>
          <a:bodyPr lIns="95075" tIns="0" rIns="0" bIns="0" anchor="t" anchorCtr="0">
            <a:noAutofit/>
          </a:bodyPr>
          <a:lstStyle/>
          <a:p>
            <a:pPr marL="0" marR="0" lvl="0" indent="0" algn="l" rtl="0">
              <a:lnSpc>
                <a:spcPct val="90000"/>
              </a:lnSpc>
              <a:spcBef>
                <a:spcPts val="0"/>
              </a:spcBef>
              <a:spcAft>
                <a:spcPts val="0"/>
              </a:spcAft>
              <a:buSzPct val="25000"/>
              <a:buNone/>
            </a:pPr>
            <a:r>
              <a:rPr lang="en-US" sz="1700" b="0" i="0" u="none" strike="noStrike" cap="none">
                <a:solidFill>
                  <a:schemeClr val="dk1"/>
                </a:solidFill>
                <a:latin typeface="Calibri"/>
                <a:ea typeface="Calibri"/>
                <a:cs typeface="Calibri"/>
                <a:sym typeface="Calibri"/>
              </a:rPr>
              <a:t>…ignore useful negative feedback</a:t>
            </a:r>
          </a:p>
        </p:txBody>
      </p:sp>
      <p:sp>
        <p:nvSpPr>
          <p:cNvPr id="275" name="Shape 275"/>
          <p:cNvSpPr/>
          <p:nvPr/>
        </p:nvSpPr>
        <p:spPr>
          <a:xfrm>
            <a:off x="6997092" y="5715000"/>
            <a:ext cx="1941603" cy="580339"/>
          </a:xfrm>
          <a:prstGeom prst="rect">
            <a:avLst/>
          </a:prstGeom>
          <a:noFill/>
          <a:ln>
            <a:noFill/>
          </a:ln>
        </p:spPr>
        <p:txBody>
          <a:bodyPr lIns="95075" tIns="0" rIns="0" bIns="0" anchor="t" anchorCtr="0">
            <a:noAutofit/>
          </a:bodyPr>
          <a:lstStyle/>
          <a:p>
            <a:pPr marL="0" marR="0" lvl="0" indent="0" algn="l" rtl="0">
              <a:lnSpc>
                <a:spcPct val="90000"/>
              </a:lnSpc>
              <a:spcBef>
                <a:spcPts val="0"/>
              </a:spcBef>
              <a:spcAft>
                <a:spcPts val="0"/>
              </a:spcAft>
              <a:buSzPct val="25000"/>
              <a:buNone/>
            </a:pPr>
            <a:r>
              <a:rPr lang="en-US" sz="1700" b="0" i="0" u="none" strike="noStrike" cap="none">
                <a:solidFill>
                  <a:schemeClr val="dk1"/>
                </a:solidFill>
                <a:latin typeface="Calibri"/>
                <a:ea typeface="Calibri"/>
                <a:cs typeface="Calibri"/>
                <a:sym typeface="Calibri"/>
              </a:rPr>
              <a:t>…feel threatened by the success of others</a:t>
            </a:r>
          </a:p>
        </p:txBody>
      </p:sp>
      <p:sp>
        <p:nvSpPr>
          <p:cNvPr id="276" name="Shape 276"/>
          <p:cNvSpPr txBox="1"/>
          <p:nvPr/>
        </p:nvSpPr>
        <p:spPr>
          <a:xfrm>
            <a:off x="177597" y="4231157"/>
            <a:ext cx="1612097"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dirty="0">
                <a:solidFill>
                  <a:schemeClr val="dk1"/>
                </a:solidFill>
                <a:latin typeface="Calibri"/>
                <a:ea typeface="Calibri"/>
                <a:cs typeface="Calibri"/>
                <a:sym typeface="Calibri"/>
              </a:rPr>
              <a:t>Challenges</a:t>
            </a:r>
          </a:p>
        </p:txBody>
      </p:sp>
      <p:sp>
        <p:nvSpPr>
          <p:cNvPr id="277" name="Shape 277"/>
          <p:cNvSpPr txBox="1"/>
          <p:nvPr/>
        </p:nvSpPr>
        <p:spPr>
          <a:xfrm>
            <a:off x="1402651" y="3303628"/>
            <a:ext cx="1524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Obstacles</a:t>
            </a:r>
          </a:p>
        </p:txBody>
      </p:sp>
      <p:sp>
        <p:nvSpPr>
          <p:cNvPr id="278" name="Shape 278"/>
          <p:cNvSpPr txBox="1"/>
          <p:nvPr/>
        </p:nvSpPr>
        <p:spPr>
          <a:xfrm>
            <a:off x="2944733" y="2662464"/>
            <a:ext cx="1524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Effort</a:t>
            </a:r>
          </a:p>
        </p:txBody>
      </p:sp>
      <p:sp>
        <p:nvSpPr>
          <p:cNvPr id="279" name="Shape 279"/>
          <p:cNvSpPr txBox="1"/>
          <p:nvPr/>
        </p:nvSpPr>
        <p:spPr>
          <a:xfrm>
            <a:off x="4158853" y="2088298"/>
            <a:ext cx="1524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Criticism</a:t>
            </a:r>
          </a:p>
        </p:txBody>
      </p:sp>
      <p:sp>
        <p:nvSpPr>
          <p:cNvPr id="280" name="Shape 280"/>
          <p:cNvSpPr txBox="1"/>
          <p:nvPr/>
        </p:nvSpPr>
        <p:spPr>
          <a:xfrm>
            <a:off x="6532460" y="4895532"/>
            <a:ext cx="2644162"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C00000"/>
                </a:solidFill>
                <a:latin typeface="Calibri"/>
                <a:ea typeface="Calibri"/>
                <a:cs typeface="Calibri"/>
                <a:sym typeface="Calibri"/>
              </a:rPr>
              <a:t>Fixed Mindset</a:t>
            </a:r>
          </a:p>
        </p:txBody>
      </p:sp>
      <p:sp>
        <p:nvSpPr>
          <p:cNvPr id="281" name="Shape 281"/>
          <p:cNvSpPr/>
          <p:nvPr/>
        </p:nvSpPr>
        <p:spPr>
          <a:xfrm>
            <a:off x="124396" y="1444065"/>
            <a:ext cx="681299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p:txBody>
      </p:sp>
      <p:sp>
        <p:nvSpPr>
          <p:cNvPr id="282" name="Shape 282"/>
          <p:cNvSpPr/>
          <p:nvPr/>
        </p:nvSpPr>
        <p:spPr>
          <a:xfrm>
            <a:off x="871994" y="1448104"/>
            <a:ext cx="7400012" cy="4293400"/>
          </a:xfrm>
          <a:custGeom>
            <a:avLst/>
            <a:gdLst/>
            <a:ahLst/>
            <a:cxnLst/>
            <a:rect l="0" t="0" r="0" b="0"/>
            <a:pathLst>
              <a:path w="120000" h="120000" extrusionOk="0">
                <a:moveTo>
                  <a:pt x="0" y="120000"/>
                </a:moveTo>
                <a:quadBezTo>
                  <a:pt x="20000" y="40000"/>
                  <a:pt x="102594" y="15000"/>
                </a:quadBezTo>
                <a:lnTo>
                  <a:pt x="101613" y="0"/>
                </a:lnTo>
                <a:lnTo>
                  <a:pt x="120000" y="24000"/>
                </a:lnTo>
                <a:lnTo>
                  <a:pt x="105536" y="60000"/>
                </a:lnTo>
                <a:lnTo>
                  <a:pt x="104555" y="44999"/>
                </a:lnTo>
                <a:quadBezTo>
                  <a:pt x="30000" y="55000"/>
                  <a:pt x="0" y="120000"/>
                </a:quadBezTo>
                <a:close/>
              </a:path>
            </a:pathLst>
          </a:custGeom>
          <a:solidFill>
            <a:srgbClr val="CFD7E7"/>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1830294" y="4445021"/>
            <a:ext cx="170199" cy="170199"/>
          </a:xfrm>
          <a:prstGeom prst="ellipse">
            <a:avLst/>
          </a:prstGeom>
          <a:solidFill>
            <a:srgbClr val="FFFF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2751597" y="3701457"/>
            <a:ext cx="266399" cy="266399"/>
          </a:xfrm>
          <a:prstGeom prst="ellipse">
            <a:avLst/>
          </a:prstGeom>
          <a:solidFill>
            <a:schemeClr val="accent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3935598" y="3132163"/>
            <a:ext cx="355200" cy="355200"/>
          </a:xfrm>
          <a:prstGeom prst="ellipse">
            <a:avLst/>
          </a:prstGeom>
          <a:solidFill>
            <a:schemeClr val="accent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5312001" y="2643916"/>
            <a:ext cx="458799" cy="458799"/>
          </a:xfrm>
          <a:prstGeom prst="ellipse">
            <a:avLst/>
          </a:prstGeom>
          <a:solidFill>
            <a:srgbClr val="7030A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729103" y="2275763"/>
            <a:ext cx="584600" cy="584600"/>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txBox="1"/>
          <p:nvPr/>
        </p:nvSpPr>
        <p:spPr>
          <a:xfrm>
            <a:off x="5629069" y="1644083"/>
            <a:ext cx="2611198"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Success of Others</a:t>
            </a:r>
          </a:p>
        </p:txBody>
      </p:sp>
      <p:sp>
        <p:nvSpPr>
          <p:cNvPr id="289" name="Shape 289"/>
          <p:cNvSpPr txBox="1"/>
          <p:nvPr/>
        </p:nvSpPr>
        <p:spPr>
          <a:xfrm>
            <a:off x="6476217" y="3718683"/>
            <a:ext cx="2630464"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4F6128"/>
                </a:solidFill>
                <a:latin typeface="Calibri"/>
                <a:ea typeface="Calibri"/>
                <a:cs typeface="Calibri"/>
                <a:sym typeface="Calibri"/>
              </a:rPr>
              <a:t>Growth Mindset</a:t>
            </a:r>
          </a:p>
        </p:txBody>
      </p:sp>
      <p:grpSp>
        <p:nvGrpSpPr>
          <p:cNvPr id="290" name="Shape 290"/>
          <p:cNvGrpSpPr/>
          <p:nvPr/>
        </p:nvGrpSpPr>
        <p:grpSpPr>
          <a:xfrm>
            <a:off x="6957176" y="2779917"/>
            <a:ext cx="2062428" cy="822966"/>
            <a:chOff x="6792003" y="1221001"/>
            <a:chExt cx="1480001" cy="3404005"/>
          </a:xfrm>
        </p:grpSpPr>
        <p:sp>
          <p:nvSpPr>
            <p:cNvPr id="291" name="Shape 291"/>
            <p:cNvSpPr/>
            <p:nvPr/>
          </p:nvSpPr>
          <p:spPr>
            <a:xfrm>
              <a:off x="6792003" y="1221001"/>
              <a:ext cx="1480001" cy="340400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2" name="Shape 292"/>
            <p:cNvSpPr txBox="1"/>
            <p:nvPr/>
          </p:nvSpPr>
          <p:spPr>
            <a:xfrm>
              <a:off x="6792003" y="1221001"/>
              <a:ext cx="1480001" cy="3404005"/>
            </a:xfrm>
            <a:prstGeom prst="rect">
              <a:avLst/>
            </a:prstGeom>
            <a:noFill/>
            <a:ln>
              <a:noFill/>
            </a:ln>
          </p:spPr>
          <p:txBody>
            <a:bodyPr lIns="309750" tIns="0" rIns="0" bIns="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600">
                  <a:solidFill>
                    <a:schemeClr val="dk1"/>
                  </a:solidFill>
                  <a:latin typeface="Calibri"/>
                  <a:ea typeface="Calibri"/>
                  <a:cs typeface="Calibri"/>
                  <a:sym typeface="Calibri"/>
                </a:rPr>
                <a:t>…find lessons and inspiration in the success of others</a:t>
              </a:r>
            </a:p>
          </p:txBody>
        </p:sp>
      </p:grpSp>
      <p:grpSp>
        <p:nvGrpSpPr>
          <p:cNvPr id="293" name="Shape 293"/>
          <p:cNvGrpSpPr/>
          <p:nvPr/>
        </p:nvGrpSpPr>
        <p:grpSpPr>
          <a:xfrm>
            <a:off x="5602638" y="3040084"/>
            <a:ext cx="1480001" cy="756338"/>
            <a:chOff x="5312001" y="1526251"/>
            <a:chExt cx="1480001" cy="3098755"/>
          </a:xfrm>
        </p:grpSpPr>
        <p:sp>
          <p:nvSpPr>
            <p:cNvPr id="294" name="Shape 294"/>
            <p:cNvSpPr/>
            <p:nvPr/>
          </p:nvSpPr>
          <p:spPr>
            <a:xfrm>
              <a:off x="5312001" y="1526251"/>
              <a:ext cx="1480001" cy="309875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5" name="Shape 295"/>
            <p:cNvSpPr txBox="1"/>
            <p:nvPr/>
          </p:nvSpPr>
          <p:spPr>
            <a:xfrm>
              <a:off x="5312001" y="1526251"/>
              <a:ext cx="1480001" cy="3098755"/>
            </a:xfrm>
            <a:prstGeom prst="rect">
              <a:avLst/>
            </a:prstGeom>
            <a:noFill/>
            <a:ln>
              <a:noFill/>
            </a:ln>
          </p:spPr>
          <p:txBody>
            <a:bodyPr lIns="243100" tIns="0" rIns="0" bIns="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600">
                  <a:solidFill>
                    <a:schemeClr val="dk1"/>
                  </a:solidFill>
                  <a:latin typeface="Calibri"/>
                  <a:ea typeface="Calibri"/>
                  <a:cs typeface="Calibri"/>
                  <a:sym typeface="Calibri"/>
                </a:rPr>
                <a:t>…learn from criticism</a:t>
              </a:r>
            </a:p>
          </p:txBody>
        </p:sp>
      </p:grpSp>
      <p:grpSp>
        <p:nvGrpSpPr>
          <p:cNvPr id="296" name="Shape 296"/>
          <p:cNvGrpSpPr/>
          <p:nvPr/>
        </p:nvGrpSpPr>
        <p:grpSpPr>
          <a:xfrm>
            <a:off x="4158853" y="3368223"/>
            <a:ext cx="1428202" cy="812521"/>
            <a:chOff x="3883798" y="2025752"/>
            <a:chExt cx="1428202" cy="2599254"/>
          </a:xfrm>
        </p:grpSpPr>
        <p:sp>
          <p:nvSpPr>
            <p:cNvPr id="297" name="Shape 297"/>
            <p:cNvSpPr/>
            <p:nvPr/>
          </p:nvSpPr>
          <p:spPr>
            <a:xfrm>
              <a:off x="3883798" y="2025752"/>
              <a:ext cx="1428202" cy="259925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8" name="Shape 298"/>
            <p:cNvSpPr txBox="1"/>
            <p:nvPr/>
          </p:nvSpPr>
          <p:spPr>
            <a:xfrm>
              <a:off x="3883798" y="2025752"/>
              <a:ext cx="1428202" cy="2599254"/>
            </a:xfrm>
            <a:prstGeom prst="rect">
              <a:avLst/>
            </a:prstGeom>
            <a:noFill/>
            <a:ln>
              <a:noFill/>
            </a:ln>
          </p:spPr>
          <p:txBody>
            <a:bodyPr lIns="188200" tIns="0" rIns="0" bIns="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600">
                  <a:solidFill>
                    <a:schemeClr val="dk1"/>
                  </a:solidFill>
                  <a:latin typeface="Calibri"/>
                  <a:ea typeface="Calibri"/>
                  <a:cs typeface="Calibri"/>
                  <a:sym typeface="Calibri"/>
                </a:rPr>
                <a:t>…see effort as the path to mastery</a:t>
              </a:r>
            </a:p>
          </p:txBody>
        </p:sp>
      </p:grpSp>
      <p:grpSp>
        <p:nvGrpSpPr>
          <p:cNvPr id="299" name="Shape 299"/>
          <p:cNvGrpSpPr/>
          <p:nvPr/>
        </p:nvGrpSpPr>
        <p:grpSpPr>
          <a:xfrm>
            <a:off x="2987677" y="3811162"/>
            <a:ext cx="1228402" cy="908162"/>
            <a:chOff x="2655396" y="2687128"/>
            <a:chExt cx="1228402" cy="1937877"/>
          </a:xfrm>
        </p:grpSpPr>
        <p:sp>
          <p:nvSpPr>
            <p:cNvPr id="300" name="Shape 300"/>
            <p:cNvSpPr/>
            <p:nvPr/>
          </p:nvSpPr>
          <p:spPr>
            <a:xfrm>
              <a:off x="2655396" y="2687128"/>
              <a:ext cx="1228402" cy="193787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1" name="Shape 301"/>
            <p:cNvSpPr txBox="1"/>
            <p:nvPr/>
          </p:nvSpPr>
          <p:spPr>
            <a:xfrm>
              <a:off x="2655396" y="2687128"/>
              <a:ext cx="1228402" cy="1937877"/>
            </a:xfrm>
            <a:prstGeom prst="rect">
              <a:avLst/>
            </a:prstGeom>
            <a:noFill/>
            <a:ln>
              <a:noFill/>
            </a:ln>
          </p:spPr>
          <p:txBody>
            <a:bodyPr lIns="141150" tIns="0" rIns="0" bIns="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600">
                  <a:solidFill>
                    <a:schemeClr val="dk1"/>
                  </a:solidFill>
                  <a:latin typeface="Calibri"/>
                  <a:ea typeface="Calibri"/>
                  <a:cs typeface="Calibri"/>
                  <a:sym typeface="Calibri"/>
                </a:rPr>
                <a:t>…persist in the face of setbacks</a:t>
              </a:r>
            </a:p>
          </p:txBody>
        </p:sp>
      </p:grpSp>
      <p:grpSp>
        <p:nvGrpSpPr>
          <p:cNvPr id="302" name="Shape 302"/>
          <p:cNvGrpSpPr/>
          <p:nvPr/>
        </p:nvGrpSpPr>
        <p:grpSpPr>
          <a:xfrm>
            <a:off x="2000494" y="4461988"/>
            <a:ext cx="969401" cy="1100751"/>
            <a:chOff x="1685994" y="3524255"/>
            <a:chExt cx="969401" cy="1100751"/>
          </a:xfrm>
        </p:grpSpPr>
        <p:sp>
          <p:nvSpPr>
            <p:cNvPr id="303" name="Shape 303"/>
            <p:cNvSpPr/>
            <p:nvPr/>
          </p:nvSpPr>
          <p:spPr>
            <a:xfrm>
              <a:off x="1685994" y="3524255"/>
              <a:ext cx="969401" cy="110075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txBox="1"/>
            <p:nvPr/>
          </p:nvSpPr>
          <p:spPr>
            <a:xfrm>
              <a:off x="1685994" y="3524255"/>
              <a:ext cx="969401" cy="1100751"/>
            </a:xfrm>
            <a:prstGeom prst="rect">
              <a:avLst/>
            </a:prstGeom>
            <a:noFill/>
            <a:ln>
              <a:noFill/>
            </a:ln>
          </p:spPr>
          <p:txBody>
            <a:bodyPr lIns="90175" tIns="0" rIns="0" bIns="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1600">
                  <a:solidFill>
                    <a:schemeClr val="dk1"/>
                  </a:solidFill>
                  <a:latin typeface="Calibri"/>
                  <a:ea typeface="Calibri"/>
                  <a:cs typeface="Calibri"/>
                  <a:sym typeface="Calibri"/>
                </a:rPr>
                <a:t>…embrace challenges</a:t>
              </a:r>
            </a:p>
          </p:txBody>
        </p:sp>
      </p:grpSp>
      <p:sp>
        <p:nvSpPr>
          <p:cNvPr id="45" name="TextBox 44"/>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5" grpId="0" animBg="1"/>
      <p:bldP spid="266" grpId="0" animBg="1"/>
      <p:bldP spid="267" grpId="0" animBg="1"/>
      <p:bldP spid="268" grpId="0" animBg="1"/>
      <p:bldP spid="269" grpId="0" animBg="1"/>
      <p:bldP spid="271" grpId="0"/>
      <p:bldP spid="272" grpId="0"/>
      <p:bldP spid="273" grpId="0"/>
      <p:bldP spid="274" grpId="0"/>
      <p:bldP spid="275" grpId="0"/>
      <p:bldP spid="276" grpId="0"/>
      <p:bldP spid="277" grpId="0"/>
      <p:bldP spid="278" grpId="0"/>
      <p:bldP spid="279" grpId="0"/>
      <p:bldP spid="280" grpId="0"/>
      <p:bldP spid="282" grpId="0" animBg="1"/>
      <p:bldP spid="283" grpId="0" animBg="1"/>
      <p:bldP spid="284" grpId="0" animBg="1"/>
      <p:bldP spid="285" grpId="0" animBg="1"/>
      <p:bldP spid="286" grpId="0" animBg="1"/>
      <p:bldP spid="287" grpId="0" animBg="1"/>
      <p:bldP spid="288" grpId="0"/>
      <p:bldP spid="2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Your Own Mindset</a:t>
            </a:r>
          </a:p>
        </p:txBody>
      </p:sp>
      <p:sp>
        <p:nvSpPr>
          <p:cNvPr id="312" name="Shape 312"/>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5</a:t>
            </a:fld>
            <a:endParaRPr lang="en-US" sz="1800" b="0" i="0" u="none" strike="noStrike" cap="none">
              <a:solidFill>
                <a:srgbClr val="000000"/>
              </a:solidFill>
              <a:latin typeface="Calibri"/>
              <a:ea typeface="Calibri"/>
              <a:cs typeface="Calibri"/>
              <a:sym typeface="Calibri"/>
            </a:endParaRPr>
          </a:p>
        </p:txBody>
      </p:sp>
      <p:sp>
        <p:nvSpPr>
          <p:cNvPr id="313" name="Shape 313"/>
          <p:cNvSpPr txBox="1"/>
          <p:nvPr/>
        </p:nvSpPr>
        <p:spPr>
          <a:xfrm>
            <a:off x="190500" y="2163672"/>
            <a:ext cx="8644890" cy="42780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dirty="0">
                <a:solidFill>
                  <a:schemeClr val="dk1"/>
                </a:solidFill>
                <a:latin typeface="Calibri"/>
                <a:ea typeface="Calibri"/>
                <a:cs typeface="Calibri"/>
                <a:sym typeface="Calibri"/>
              </a:rPr>
              <a:t>Think of situations when you have said or thought these four things:</a:t>
            </a:r>
          </a:p>
          <a:p>
            <a:pPr marL="0" marR="0" lvl="0" indent="0" algn="l" rtl="0">
              <a:spcBef>
                <a:spcPts val="24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Calibri"/>
                <a:ea typeface="Calibri"/>
                <a:cs typeface="Calibri"/>
                <a:sym typeface="Calibri"/>
              </a:rPr>
              <a:t>“Why keep on working on this? It’s pointless!”</a:t>
            </a: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Calibri"/>
                <a:ea typeface="Calibri"/>
                <a:cs typeface="Calibri"/>
                <a:sym typeface="Calibri"/>
              </a:rPr>
              <a:t>“I won’t take those suggestions my principal/coach/boss gives me because they don’t really get what I’m doing.”</a:t>
            </a: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Calibri"/>
                <a:ea typeface="Calibri"/>
                <a:cs typeface="Calibri"/>
                <a:sym typeface="Calibri"/>
              </a:rPr>
              <a:t>“I’m really just no good at this. Someone else can do it.”</a:t>
            </a: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Calibri"/>
                <a:ea typeface="Calibri"/>
                <a:cs typeface="Calibri"/>
                <a:sym typeface="Calibri"/>
              </a:rPr>
              <a:t>“[Insert colleague/sibling/friend’s name here] is so much better at this than I am. I need to find something else I can do well.”</a:t>
            </a:r>
          </a:p>
          <a:p>
            <a:pPr marL="342900" marR="0" lvl="0" indent="-342900" algn="l" rtl="0">
              <a:spcBef>
                <a:spcPts val="800"/>
              </a:spcBef>
              <a:buClr>
                <a:schemeClr val="dk1"/>
              </a:buClr>
              <a:buFont typeface="Arial"/>
              <a:buNone/>
            </a:pPr>
            <a:endParaRPr sz="4000" dirty="0">
              <a:solidFill>
                <a:schemeClr val="dk1"/>
              </a:solidFill>
              <a:latin typeface="Calibri"/>
              <a:ea typeface="Calibri"/>
              <a:cs typeface="Calibri"/>
              <a:sym typeface="Calibri"/>
            </a:endParaRPr>
          </a:p>
        </p:txBody>
      </p:sp>
      <p:sp>
        <p:nvSpPr>
          <p:cNvPr id="314" name="Shape 314"/>
          <p:cNvSpPr/>
          <p:nvPr/>
        </p:nvSpPr>
        <p:spPr>
          <a:xfrm>
            <a:off x="0" y="1521415"/>
            <a:ext cx="9144000" cy="4924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600" b="1" dirty="0">
                <a:solidFill>
                  <a:schemeClr val="dk1"/>
                </a:solidFill>
                <a:latin typeface="Calibri"/>
                <a:ea typeface="Calibri"/>
                <a:cs typeface="Calibri"/>
                <a:sym typeface="Calibri"/>
              </a:rPr>
              <a:t>Everyone experiences different mindsets in different situations.</a:t>
            </a:r>
          </a:p>
        </p:txBody>
      </p:sp>
      <p:sp>
        <p:nvSpPr>
          <p:cNvPr id="315" name="Shape 315"/>
          <p:cNvSpPr txBox="1"/>
          <p:nvPr/>
        </p:nvSpPr>
        <p:spPr>
          <a:xfrm>
            <a:off x="190500" y="5865367"/>
            <a:ext cx="8763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Aguilar, Elena (2013). </a:t>
            </a:r>
            <a:r>
              <a:rPr lang="en-US" sz="1200" u="sng">
                <a:solidFill>
                  <a:schemeClr val="dk1"/>
                </a:solidFill>
                <a:latin typeface="Calibri"/>
                <a:ea typeface="Calibri"/>
                <a:cs typeface="Calibri"/>
                <a:sym typeface="Calibri"/>
              </a:rPr>
              <a:t>The Art of Coaching</a:t>
            </a:r>
            <a:r>
              <a:rPr lang="en-US" sz="1200">
                <a:solidFill>
                  <a:schemeClr val="dk1"/>
                </a:solidFill>
                <a:latin typeface="Calibri"/>
                <a:ea typeface="Calibri"/>
                <a:cs typeface="Calibri"/>
                <a:sym typeface="Calibri"/>
              </a:rPr>
              <a:t>. San Francisco: Jossey-Bass;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8" name="TextBox 7"/>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Shape 322"/>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The Mindsets of Others</a:t>
            </a:r>
          </a:p>
        </p:txBody>
      </p:sp>
      <p:sp>
        <p:nvSpPr>
          <p:cNvPr id="323" name="Shape 323"/>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6</a:t>
            </a:fld>
            <a:endParaRPr lang="en-US" sz="1800" b="0" i="0" u="none" strike="noStrike" cap="none">
              <a:solidFill>
                <a:srgbClr val="000000"/>
              </a:solidFill>
              <a:latin typeface="Calibri"/>
              <a:ea typeface="Calibri"/>
              <a:cs typeface="Calibri"/>
              <a:sym typeface="Calibri"/>
            </a:endParaRPr>
          </a:p>
        </p:txBody>
      </p:sp>
      <p:sp>
        <p:nvSpPr>
          <p:cNvPr id="324" name="Shape 324"/>
          <p:cNvSpPr txBox="1"/>
          <p:nvPr/>
        </p:nvSpPr>
        <p:spPr>
          <a:xfrm>
            <a:off x="457200" y="2249941"/>
            <a:ext cx="8077199" cy="42780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a:solidFill>
                  <a:schemeClr val="dk1"/>
                </a:solidFill>
                <a:latin typeface="Calibri"/>
                <a:ea typeface="Calibri"/>
                <a:cs typeface="Calibri"/>
                <a:sym typeface="Calibri"/>
              </a:rPr>
              <a:t>Turn to a partner and share some phrases you’ve heard – or stated yourself – recently that are signs of…</a:t>
            </a:r>
          </a:p>
          <a:p>
            <a:pPr marL="0" marR="0" lvl="0" indent="0" algn="l" rtl="0">
              <a:spcBef>
                <a:spcPts val="320"/>
              </a:spcBef>
              <a:spcAft>
                <a:spcPts val="0"/>
              </a:spcAft>
              <a:buClr>
                <a:schemeClr val="dk1"/>
              </a:buClr>
              <a:buFont typeface="Arial"/>
              <a:buNone/>
            </a:pPr>
            <a:endParaRPr sz="160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A fixed mindset.</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A growth mindset. </a:t>
            </a:r>
          </a:p>
          <a:p>
            <a:pPr marL="342900" marR="0" lvl="0" indent="-342900" algn="l" rtl="0">
              <a:spcBef>
                <a:spcPts val="800"/>
              </a:spcBef>
              <a:buClr>
                <a:schemeClr val="dk1"/>
              </a:buClr>
              <a:buFont typeface="Arial"/>
              <a:buNone/>
            </a:pPr>
            <a:endParaRPr sz="4000">
              <a:solidFill>
                <a:schemeClr val="dk1"/>
              </a:solidFill>
              <a:latin typeface="Calibri"/>
              <a:ea typeface="Calibri"/>
              <a:cs typeface="Calibri"/>
              <a:sym typeface="Calibri"/>
            </a:endParaRPr>
          </a:p>
        </p:txBody>
      </p:sp>
      <p:sp>
        <p:nvSpPr>
          <p:cNvPr id="325" name="Shape 325"/>
          <p:cNvSpPr/>
          <p:nvPr/>
        </p:nvSpPr>
        <p:spPr>
          <a:xfrm>
            <a:off x="0" y="1603444"/>
            <a:ext cx="9144000" cy="4924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chemeClr val="dk1"/>
                </a:solidFill>
                <a:latin typeface="Calibri"/>
                <a:ea typeface="Calibri"/>
                <a:cs typeface="Calibri"/>
                <a:sym typeface="Calibri"/>
              </a:rPr>
              <a:t>What phrases have you heard before?</a:t>
            </a:r>
          </a:p>
        </p:txBody>
      </p:sp>
      <p:pic>
        <p:nvPicPr>
          <p:cNvPr id="326" name="Shape 326" descr="http://worldartsme.com/images/partner-talk-clipart-1.jpg"/>
          <p:cNvPicPr preferRelativeResize="0"/>
          <p:nvPr/>
        </p:nvPicPr>
        <p:blipFill rotWithShape="1">
          <a:blip r:embed="rId3">
            <a:alphaModFix/>
          </a:blip>
          <a:srcRect/>
          <a:stretch/>
        </p:blipFill>
        <p:spPr>
          <a:xfrm>
            <a:off x="4724400" y="3124200"/>
            <a:ext cx="3003550" cy="3003550"/>
          </a:xfrm>
          <a:prstGeom prst="rect">
            <a:avLst/>
          </a:prstGeom>
          <a:noFill/>
          <a:ln>
            <a:noFill/>
          </a:ln>
        </p:spPr>
      </p:pic>
      <p:sp>
        <p:nvSpPr>
          <p:cNvPr id="8" name="TextBox 7"/>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Shape 333"/>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Fixed Mindset Reactions to Feedback</a:t>
            </a:r>
          </a:p>
        </p:txBody>
      </p:sp>
      <p:sp>
        <p:nvSpPr>
          <p:cNvPr id="334" name="Shape 334"/>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a:t>
            </a:fld>
            <a:endParaRPr lang="en-US" sz="1800" b="0" i="0" u="none" strike="noStrike" cap="none">
              <a:solidFill>
                <a:srgbClr val="000000"/>
              </a:solidFill>
              <a:latin typeface="Calibri"/>
              <a:ea typeface="Calibri"/>
              <a:cs typeface="Calibri"/>
              <a:sym typeface="Calibri"/>
            </a:endParaRPr>
          </a:p>
        </p:txBody>
      </p:sp>
      <p:sp>
        <p:nvSpPr>
          <p:cNvPr id="335" name="Shape 335"/>
          <p:cNvSpPr/>
          <p:nvPr/>
        </p:nvSpPr>
        <p:spPr>
          <a:xfrm>
            <a:off x="761999" y="1968755"/>
            <a:ext cx="9144000" cy="4924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chemeClr val="dk1"/>
                </a:solidFill>
                <a:latin typeface="Calibri"/>
                <a:ea typeface="Calibri"/>
                <a:cs typeface="Calibri"/>
                <a:sym typeface="Calibri"/>
              </a:rPr>
              <a:t>Individuals with fixed mindsets often…</a:t>
            </a:r>
          </a:p>
        </p:txBody>
      </p:sp>
      <p:sp>
        <p:nvSpPr>
          <p:cNvPr id="336" name="Shape 336"/>
          <p:cNvSpPr txBox="1"/>
          <p:nvPr/>
        </p:nvSpPr>
        <p:spPr>
          <a:xfrm>
            <a:off x="2133600" y="2642569"/>
            <a:ext cx="6400799" cy="2438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Beat themselves up</a:t>
            </a:r>
          </a:p>
          <a:p>
            <a:pPr marL="342900" marR="0" lvl="0" indent="-342900" algn="l" rtl="0">
              <a:spcBef>
                <a:spcPts val="56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Question validity</a:t>
            </a:r>
          </a:p>
          <a:p>
            <a:pPr marL="342900" marR="0" lvl="0" indent="-342900" algn="l" rtl="0">
              <a:spcBef>
                <a:spcPts val="56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Blame outside factors</a:t>
            </a:r>
          </a:p>
          <a:p>
            <a:pPr marL="342900" marR="0" lvl="0" indent="-342900" algn="l" rtl="0">
              <a:spcBef>
                <a:spcPts val="56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Fail to act</a:t>
            </a:r>
          </a:p>
          <a:p>
            <a:pPr marL="0" marR="0" lvl="0" indent="0" algn="l" rtl="0">
              <a:spcBef>
                <a:spcPts val="560"/>
              </a:spcBef>
              <a:buClr>
                <a:schemeClr val="dk1"/>
              </a:buClr>
              <a:buFont typeface="Arial"/>
              <a:buNone/>
            </a:pPr>
            <a:endParaRPr sz="2800" b="1" dirty="0">
              <a:solidFill>
                <a:schemeClr val="dk1"/>
              </a:solidFill>
              <a:latin typeface="Calibri"/>
              <a:ea typeface="Calibri"/>
              <a:cs typeface="Calibri"/>
              <a:sym typeface="Calibri"/>
            </a:endParaRPr>
          </a:p>
        </p:txBody>
      </p:sp>
      <p:pic>
        <p:nvPicPr>
          <p:cNvPr id="337" name="Shape 337" descr="http://share.publicimpact.com/Consulting%20Tools/Reach%20Extension%20Tools/Graphics--Extending%20the%20Reach/Infographic%20Components%20For%20Presentations/High-Resolution%20PNG%20files/06c.ladder_red_tall.png"/>
          <p:cNvPicPr preferRelativeResize="0"/>
          <p:nvPr/>
        </p:nvPicPr>
        <p:blipFill rotWithShape="1">
          <a:blip r:embed="rId3">
            <a:alphaModFix/>
          </a:blip>
          <a:srcRect b="63433"/>
          <a:stretch/>
        </p:blipFill>
        <p:spPr>
          <a:xfrm>
            <a:off x="54645" y="1734344"/>
            <a:ext cx="1687827" cy="4622006"/>
          </a:xfrm>
          <a:prstGeom prst="rect">
            <a:avLst/>
          </a:prstGeom>
          <a:noFill/>
          <a:ln>
            <a:noFill/>
          </a:ln>
        </p:spPr>
      </p:pic>
      <p:sp>
        <p:nvSpPr>
          <p:cNvPr id="338" name="Shape 338"/>
          <p:cNvSpPr txBox="1"/>
          <p:nvPr/>
        </p:nvSpPr>
        <p:spPr>
          <a:xfrm>
            <a:off x="2362200" y="6052055"/>
            <a:ext cx="655320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p:txBody>
      </p:sp>
      <p:sp>
        <p:nvSpPr>
          <p:cNvPr id="9" name="TextBox 8"/>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Purpose of Feedback</a:t>
            </a:r>
          </a:p>
        </p:txBody>
      </p:sp>
      <p:sp>
        <p:nvSpPr>
          <p:cNvPr id="345" name="Shape 345"/>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8</a:t>
            </a:fld>
            <a:endParaRPr lang="en-US" sz="1800" b="0" i="0" u="none" strike="noStrike" cap="none">
              <a:solidFill>
                <a:srgbClr val="000000"/>
              </a:solidFill>
              <a:latin typeface="Calibri"/>
              <a:ea typeface="Calibri"/>
              <a:cs typeface="Calibri"/>
              <a:sym typeface="Calibri"/>
            </a:endParaRPr>
          </a:p>
        </p:txBody>
      </p:sp>
      <p:sp>
        <p:nvSpPr>
          <p:cNvPr id="346" name="Shape 346"/>
          <p:cNvSpPr txBox="1"/>
          <p:nvPr/>
        </p:nvSpPr>
        <p:spPr>
          <a:xfrm>
            <a:off x="381000" y="2206221"/>
            <a:ext cx="4190999" cy="415013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a:solidFill>
                  <a:schemeClr val="dk1"/>
                </a:solidFill>
                <a:latin typeface="Calibri"/>
                <a:ea typeface="Calibri"/>
                <a:cs typeface="Calibri"/>
                <a:sym typeface="Calibri"/>
              </a:rPr>
              <a:t>Feedback is intended to…</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Raise awareness of strengths</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Highlight areas for improvement</a:t>
            </a:r>
          </a:p>
          <a:p>
            <a:pPr marL="342900" marR="0" lvl="0" indent="-342900" algn="l" rtl="0">
              <a:spcBef>
                <a:spcPts val="56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Motivate</a:t>
            </a:r>
          </a:p>
          <a:p>
            <a:pPr marL="0" marR="0" lvl="0" indent="0" algn="l" rtl="0">
              <a:spcBef>
                <a:spcPts val="560"/>
              </a:spcBef>
              <a:buClr>
                <a:schemeClr val="dk1"/>
              </a:buClr>
              <a:buFont typeface="Arial"/>
              <a:buNone/>
            </a:pPr>
            <a:endParaRPr sz="2800" b="1">
              <a:solidFill>
                <a:schemeClr val="dk1"/>
              </a:solidFill>
              <a:latin typeface="Calibri"/>
              <a:ea typeface="Calibri"/>
              <a:cs typeface="Calibri"/>
              <a:sym typeface="Calibri"/>
            </a:endParaRPr>
          </a:p>
        </p:txBody>
      </p:sp>
      <p:pic>
        <p:nvPicPr>
          <p:cNvPr id="347" name="Shape 347" descr="http://7cqs7nc9ls4ap58i319v2q5n.wpengine.netdna-cdn.com/wp-content/uploads/2014/09/customer-feedback2small.jpg"/>
          <p:cNvPicPr preferRelativeResize="0"/>
          <p:nvPr/>
        </p:nvPicPr>
        <p:blipFill rotWithShape="1">
          <a:blip r:embed="rId3">
            <a:alphaModFix/>
          </a:blip>
          <a:srcRect/>
          <a:stretch/>
        </p:blipFill>
        <p:spPr>
          <a:xfrm>
            <a:off x="4572000" y="2290885"/>
            <a:ext cx="4077322" cy="2930930"/>
          </a:xfrm>
          <a:prstGeom prst="rect">
            <a:avLst/>
          </a:prstGeom>
          <a:noFill/>
          <a:ln>
            <a:noFill/>
          </a:ln>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000" b="1" i="0" u="none" strike="noStrike" cap="none">
                <a:solidFill>
                  <a:srgbClr val="17365D"/>
                </a:solidFill>
                <a:latin typeface="Calibri"/>
                <a:ea typeface="Calibri"/>
                <a:cs typeface="Calibri"/>
                <a:sym typeface="Calibri"/>
              </a:rPr>
              <a:t>Effective Feedback</a:t>
            </a:r>
          </a:p>
        </p:txBody>
      </p:sp>
      <p:sp>
        <p:nvSpPr>
          <p:cNvPr id="354" name="Shape 354"/>
          <p:cNvSpPr txBox="1">
            <a:spLocks noGrp="1"/>
          </p:cNvSpPr>
          <p:nvPr>
            <p:ph type="sldNum" idx="12"/>
          </p:nvPr>
        </p:nvSpPr>
        <p:spPr>
          <a:xfrm>
            <a:off x="8077200" y="6356351"/>
            <a:ext cx="609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9</a:t>
            </a:fld>
            <a:endParaRPr lang="en-US" sz="1800" b="0" i="0" u="none" strike="noStrike" cap="none">
              <a:solidFill>
                <a:srgbClr val="000000"/>
              </a:solidFill>
              <a:latin typeface="Calibri"/>
              <a:ea typeface="Calibri"/>
              <a:cs typeface="Calibri"/>
              <a:sym typeface="Calibri"/>
            </a:endParaRPr>
          </a:p>
        </p:txBody>
      </p:sp>
      <p:sp>
        <p:nvSpPr>
          <p:cNvPr id="355" name="Shape 355"/>
          <p:cNvSpPr txBox="1"/>
          <p:nvPr/>
        </p:nvSpPr>
        <p:spPr>
          <a:xfrm>
            <a:off x="3231092" y="4800989"/>
            <a:ext cx="5912908" cy="1133709"/>
          </a:xfrm>
          <a:prstGeom prst="rect">
            <a:avLst/>
          </a:prstGeom>
          <a:solidFill>
            <a:srgbClr val="C5D8F1"/>
          </a:solid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2800" b="1" dirty="0">
                <a:solidFill>
                  <a:schemeClr val="dk1"/>
                </a:solidFill>
                <a:latin typeface="Calibri"/>
                <a:ea typeface="Calibri"/>
                <a:cs typeface="Calibri"/>
                <a:sym typeface="Calibri"/>
              </a:rPr>
              <a:t>Discuss and chart: What is some of the best feedback you’ve received? Why?</a:t>
            </a:r>
          </a:p>
        </p:txBody>
      </p:sp>
      <p:sp>
        <p:nvSpPr>
          <p:cNvPr id="356" name="Shape 356"/>
          <p:cNvSpPr txBox="1"/>
          <p:nvPr/>
        </p:nvSpPr>
        <p:spPr>
          <a:xfrm>
            <a:off x="152400" y="6050182"/>
            <a:ext cx="67055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Dweck, Carol S. (2006). </a:t>
            </a:r>
            <a:r>
              <a:rPr lang="en-US" sz="1200" u="sng">
                <a:solidFill>
                  <a:schemeClr val="dk1"/>
                </a:solidFill>
                <a:latin typeface="Calibri"/>
                <a:ea typeface="Calibri"/>
                <a:cs typeface="Calibri"/>
                <a:sym typeface="Calibri"/>
              </a:rPr>
              <a:t>Mindset: the New Psychology of Success</a:t>
            </a:r>
            <a:r>
              <a:rPr lang="en-US" sz="1200">
                <a:solidFill>
                  <a:schemeClr val="dk1"/>
                </a:solidFill>
                <a:latin typeface="Calibri"/>
                <a:ea typeface="Calibri"/>
                <a:cs typeface="Calibri"/>
                <a:sym typeface="Calibri"/>
              </a:rPr>
              <a:t>.  New York: Ballantine Books.</a:t>
            </a:r>
          </a:p>
        </p:txBody>
      </p:sp>
      <p:sp>
        <p:nvSpPr>
          <p:cNvPr id="357" name="Shape 357"/>
          <p:cNvSpPr txBox="1"/>
          <p:nvPr/>
        </p:nvSpPr>
        <p:spPr>
          <a:xfrm>
            <a:off x="342900" y="1488841"/>
            <a:ext cx="7962899" cy="33121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dirty="0">
                <a:solidFill>
                  <a:schemeClr val="dk1"/>
                </a:solidFill>
                <a:latin typeface="Calibri"/>
                <a:ea typeface="Calibri"/>
                <a:cs typeface="Calibri"/>
                <a:sym typeface="Calibri"/>
              </a:rPr>
              <a:t>Effective feedback…</a:t>
            </a:r>
          </a:p>
          <a:p>
            <a:pPr marL="342900" marR="0" lvl="0" indent="-342900" algn="l" rtl="0">
              <a:spcBef>
                <a:spcPts val="56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Avoids judging people’s </a:t>
            </a:r>
            <a:r>
              <a:rPr lang="en-US" sz="2800" b="1" dirty="0">
                <a:solidFill>
                  <a:srgbClr val="366092"/>
                </a:solidFill>
                <a:latin typeface="Calibri"/>
                <a:ea typeface="Calibri"/>
                <a:cs typeface="Calibri"/>
                <a:sym typeface="Calibri"/>
              </a:rPr>
              <a:t>talents or intelligence</a:t>
            </a:r>
            <a:r>
              <a:rPr lang="en-US" sz="2800" dirty="0">
                <a:solidFill>
                  <a:schemeClr val="dk1"/>
                </a:solidFill>
                <a:latin typeface="Calibri"/>
                <a:ea typeface="Calibri"/>
                <a:cs typeface="Calibri"/>
                <a:sym typeface="Calibri"/>
              </a:rPr>
              <a:t> –    or prioritizes that over the work they put in.</a:t>
            </a:r>
          </a:p>
          <a:p>
            <a:pPr marL="342900" marR="0" lvl="0" indent="-342900" algn="l" rtl="0">
              <a:spcBef>
                <a:spcPts val="560"/>
              </a:spcBef>
              <a:buClr>
                <a:schemeClr val="dk1"/>
              </a:buClr>
              <a:buSzPct val="100000"/>
              <a:buFont typeface="Arial"/>
              <a:buChar char="•"/>
            </a:pPr>
            <a:r>
              <a:rPr lang="en-US" sz="2800" dirty="0">
                <a:solidFill>
                  <a:schemeClr val="dk1"/>
                </a:solidFill>
                <a:latin typeface="Calibri"/>
                <a:ea typeface="Calibri"/>
                <a:cs typeface="Calibri"/>
                <a:sym typeface="Calibri"/>
              </a:rPr>
              <a:t>Focuses on the </a:t>
            </a:r>
            <a:r>
              <a:rPr lang="en-US" sz="2800" b="1" dirty="0">
                <a:solidFill>
                  <a:srgbClr val="366092"/>
                </a:solidFill>
                <a:latin typeface="Calibri"/>
                <a:ea typeface="Calibri"/>
                <a:cs typeface="Calibri"/>
                <a:sym typeface="Calibri"/>
              </a:rPr>
              <a:t>effort involved in their work</a:t>
            </a:r>
            <a:r>
              <a:rPr lang="en-US" sz="2800" dirty="0">
                <a:solidFill>
                  <a:schemeClr val="dk1"/>
                </a:solidFill>
                <a:latin typeface="Calibri"/>
                <a:ea typeface="Calibri"/>
                <a:cs typeface="Calibri"/>
                <a:sym typeface="Calibri"/>
              </a:rPr>
              <a:t>. Let them know that they have the potential to overcome the challenges through </a:t>
            </a:r>
            <a:r>
              <a:rPr lang="en-US" sz="2800" b="1" dirty="0">
                <a:solidFill>
                  <a:srgbClr val="366092"/>
                </a:solidFill>
                <a:latin typeface="Calibri"/>
                <a:ea typeface="Calibri"/>
                <a:cs typeface="Calibri"/>
                <a:sym typeface="Calibri"/>
              </a:rPr>
              <a:t>curiosity and practice</a:t>
            </a:r>
            <a:r>
              <a:rPr lang="en-US" sz="2800" dirty="0">
                <a:solidFill>
                  <a:schemeClr val="dk1"/>
                </a:solidFill>
                <a:latin typeface="Calibri"/>
                <a:ea typeface="Calibri"/>
                <a:cs typeface="Calibri"/>
                <a:sym typeface="Calibri"/>
              </a:rPr>
              <a:t>. </a:t>
            </a:r>
          </a:p>
        </p:txBody>
      </p:sp>
      <p:pic>
        <p:nvPicPr>
          <p:cNvPr id="358" name="Shape 358" descr="https://gcn.com/~/media/GIG/GCN/Redesign/Articles/2015/August/feedback.png"/>
          <p:cNvPicPr preferRelativeResize="0"/>
          <p:nvPr/>
        </p:nvPicPr>
        <p:blipFill rotWithShape="1">
          <a:blip r:embed="rId3">
            <a:alphaModFix/>
          </a:blip>
          <a:srcRect/>
          <a:stretch/>
        </p:blipFill>
        <p:spPr>
          <a:xfrm>
            <a:off x="457200" y="4788918"/>
            <a:ext cx="2392892" cy="1157850"/>
          </a:xfrm>
          <a:prstGeom prst="rect">
            <a:avLst/>
          </a:prstGeom>
          <a:noFill/>
          <a:ln>
            <a:noFill/>
          </a:ln>
        </p:spPr>
      </p:pic>
      <p:cxnSp>
        <p:nvCxnSpPr>
          <p:cNvPr id="359" name="Shape 359"/>
          <p:cNvCxnSpPr/>
          <p:nvPr/>
        </p:nvCxnSpPr>
        <p:spPr>
          <a:xfrm>
            <a:off x="8534400" y="1676400"/>
            <a:ext cx="0" cy="3090826"/>
          </a:xfrm>
          <a:prstGeom prst="straightConnector1">
            <a:avLst/>
          </a:prstGeom>
          <a:noFill/>
          <a:ln w="76200" cap="flat" cmpd="sng">
            <a:solidFill>
              <a:srgbClr val="4A7DBA"/>
            </a:solidFill>
            <a:prstDash val="solid"/>
            <a:round/>
            <a:headEnd type="none" w="med" len="med"/>
            <a:tailEnd type="triangle" w="lg" len="lg"/>
          </a:ln>
        </p:spPr>
      </p:cxnSp>
      <p:sp>
        <p:nvSpPr>
          <p:cNvPr id="9" name="TextBox 8"/>
          <p:cNvSpPr txBox="1"/>
          <p:nvPr/>
        </p:nvSpPr>
        <p:spPr>
          <a:xfrm>
            <a:off x="228600" y="6375012"/>
            <a:ext cx="6324600" cy="338554"/>
          </a:xfrm>
          <a:prstGeom prst="rect">
            <a:avLst/>
          </a:prstGeom>
          <a:noFill/>
        </p:spPr>
        <p:txBody>
          <a:bodyPr wrap="square" rtlCol="0">
            <a:spAutoFit/>
          </a:bodyPr>
          <a:lstStyle/>
          <a:p>
            <a:r>
              <a:rPr lang="en-US" sz="1600" kern="1200" dirty="0">
                <a:solidFill>
                  <a:prstClr val="black"/>
                </a:solidFill>
                <a:latin typeface="Calibri"/>
                <a:ea typeface="+mn-ea"/>
                <a:cs typeface="+mn-cs"/>
              </a:rPr>
              <a:t>© 2016 Public Impact		             OpportunityCulture.org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B92595D72D5447989510D5AE3DA35F" ma:contentTypeVersion="6" ma:contentTypeDescription="Create a new document." ma:contentTypeScope="" ma:versionID="3a7b43828ffa603cd68903bf715937db">
  <xsd:schema xmlns:xsd="http://www.w3.org/2001/XMLSchema" xmlns:xs="http://www.w3.org/2001/XMLSchema" xmlns:p="http://schemas.microsoft.com/office/2006/metadata/properties" xmlns:ns2="fbf88c96-2400-42d8-8ed9-06e8d33894c2" targetNamespace="http://schemas.microsoft.com/office/2006/metadata/properties" ma:root="true" ma:fieldsID="f364387b7458aeabb4718dbf202cf727" ns2:_="">
    <xsd:import namespace="fbf88c96-2400-42d8-8ed9-06e8d33894c2"/>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8362D-D512-482E-AB18-F8D46691E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D6962-8C43-4F3F-B1BE-7EDA0D1FB62F}">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fbf88c96-2400-42d8-8ed9-06e8d33894c2"/>
    <ds:schemaRef ds:uri="http://www.w3.org/XML/1998/namespace"/>
  </ds:schemaRefs>
</ds:datastoreItem>
</file>

<file path=customXml/itemProps3.xml><?xml version="1.0" encoding="utf-8"?>
<ds:datastoreItem xmlns:ds="http://schemas.openxmlformats.org/officeDocument/2006/customXml" ds:itemID="{280EC900-825D-40EB-B04F-C1C0CB9ED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TotalTime>
  <Words>4921</Words>
  <Application>Microsoft Office PowerPoint</Application>
  <PresentationFormat>On-screen Show (4:3)</PresentationFormat>
  <Paragraphs>399</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Garamond</vt:lpstr>
      <vt:lpstr>Office Theme</vt:lpstr>
      <vt:lpstr>PPT template</vt:lpstr>
      <vt:lpstr>PowerPoint Presentation</vt:lpstr>
      <vt:lpstr>Learning Objectives</vt:lpstr>
      <vt:lpstr>Mindset Vignette</vt:lpstr>
      <vt:lpstr>Type of Mindset</vt:lpstr>
      <vt:lpstr>Your Own Mindset</vt:lpstr>
      <vt:lpstr>The Mindsets of Others</vt:lpstr>
      <vt:lpstr>Fixed Mindset Reactions to Feedback</vt:lpstr>
      <vt:lpstr>Purpose of Feedback</vt:lpstr>
      <vt:lpstr>Effective Feedback</vt:lpstr>
      <vt:lpstr>Additional Tips for Giving Effective Feedback</vt:lpstr>
      <vt:lpstr>Types of Feedback</vt:lpstr>
      <vt:lpstr>Honing Your Feedback</vt:lpstr>
      <vt:lpstr>Teaching Video</vt:lpstr>
      <vt:lpstr>One-Minute Papers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Lutterloh</dc:creator>
  <cp:lastModifiedBy>Beverley Tyndall</cp:lastModifiedBy>
  <cp:revision>20</cp:revision>
  <dcterms:modified xsi:type="dcterms:W3CDTF">2016-07-26T16:34:48Z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0x010100A8B92595D72D5447989510D5AE3DA35F</vt:lpwstr>
  </property>
</Properties>
</file>