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4"/>
  </p:notesMasterIdLst>
  <p:sldIdLst>
    <p:sldId id="257" r:id="rId5"/>
    <p:sldId id="287" r:id="rId6"/>
    <p:sldId id="289" r:id="rId7"/>
    <p:sldId id="276" r:id="rId8"/>
    <p:sldId id="290" r:id="rId9"/>
    <p:sldId id="261" r:id="rId10"/>
    <p:sldId id="278" r:id="rId11"/>
    <p:sldId id="279" r:id="rId12"/>
    <p:sldId id="282" r:id="rId13"/>
    <p:sldId id="281" r:id="rId14"/>
    <p:sldId id="288" r:id="rId15"/>
    <p:sldId id="291" r:id="rId16"/>
    <p:sldId id="284" r:id="rId17"/>
    <p:sldId id="283" r:id="rId18"/>
    <p:sldId id="292" r:id="rId19"/>
    <p:sldId id="285" r:id="rId20"/>
    <p:sldId id="293" r:id="rId21"/>
    <p:sldId id="294" r:id="rId22"/>
    <p:sldId id="29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ce Han" initials="" lastIdx="31" clrIdx="0"/>
  <p:cmAuthor id="1" name="Rob" initials="R" lastIdx="1" clrIdx="1"/>
  <p:cmAuthor id="2" name="Nita" initials="N" lastIdx="25" clrIdx="2"/>
  <p:cmAuthor id="3" name="Stacey Shumake" initials="SS" lastIdx="2" clrIdx="3">
    <p:extLst/>
  </p:cmAuthor>
  <p:cmAuthor id="4" name="Nita Losoponkul" initials="NL" lastIdx="10" clrIdx="4">
    <p:extLst/>
  </p:cmAuthor>
  <p:cmAuthor id="5" name="Lucy Steiner" initials="LS" lastIdx="4"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558" autoAdjust="0"/>
  </p:normalViewPr>
  <p:slideViewPr>
    <p:cSldViewPr>
      <p:cViewPr varScale="1">
        <p:scale>
          <a:sx n="57" d="100"/>
          <a:sy n="57" d="100"/>
        </p:scale>
        <p:origin x="1746" y="42"/>
      </p:cViewPr>
      <p:guideLst>
        <p:guide orient="horz" pos="2160"/>
        <p:guide pos="2880"/>
      </p:guideLst>
    </p:cSldViewPr>
  </p:slideViewPr>
  <p:notesTextViewPr>
    <p:cViewPr>
      <p:scale>
        <a:sx n="1" d="1"/>
        <a:sy n="1" d="1"/>
      </p:scale>
      <p:origin x="0" y="-192"/>
    </p:cViewPr>
  </p:notesTextViewPr>
  <p:notesViewPr>
    <p:cSldViewPr>
      <p:cViewPr>
        <p:scale>
          <a:sx n="94" d="100"/>
          <a:sy n="94" d="100"/>
        </p:scale>
        <p:origin x="264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825956-2BA7-489C-AA72-4D37A7B79E9B}" type="datetimeFigureOut">
              <a:rPr lang="en-US" smtClean="0"/>
              <a:pPr/>
              <a:t>8/5/2015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E0F6AD-62DB-4E88-B2AF-467A2D33D623}" type="slidenum">
              <a:rPr lang="en-US" smtClean="0"/>
              <a:pPr/>
              <a:t>‹#›</a:t>
            </a:fld>
            <a:endParaRPr lang="en-US"/>
          </a:p>
        </p:txBody>
      </p:sp>
    </p:spTree>
    <p:extLst>
      <p:ext uri="{BB962C8B-B14F-4D97-AF65-F5344CB8AC3E}">
        <p14:creationId xmlns:p14="http://schemas.microsoft.com/office/powerpoint/2010/main" val="1965853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u="none" baseline="0" dirty="0" smtClean="0"/>
              <a:t>Notes about this session:</a:t>
            </a:r>
            <a:endParaRPr lang="en-US" b="0" i="0" u="none"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baseline="0" dirty="0" smtClean="0"/>
              <a:t>This is the first session focused on building MCL skills for coaching team teachers. Some organizations call this “conducting observations,” but to avoid confusion with high-stakes observations that are meant to be evaluative, versus these developmental ones, we are referring to this as reviewing instructional practices.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baseline="0" dirty="0" smtClean="0"/>
              <a:t>We recommend you use this session before the “Delivering Effective Feedback” session.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baseline="0" dirty="0" smtClean="0"/>
              <a:t>Please have the handouts printed and distributed (or accessible by the participants electronically) in advance.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none" baseline="0" dirty="0" smtClean="0"/>
              <a:t>Notes for making headlines activity (slide 3):</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baseline="0" dirty="0" smtClean="0"/>
              <a:t>Please make sure each participant has paper and a writing utensil in advance.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u="none"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u="none" baseline="0" dirty="0" smtClean="0"/>
              <a:t>Notes for planning session role play (slide 4):</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baseline="0" dirty="0" smtClean="0"/>
              <a:t>Please have 2 copies of the role play script printed.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baseline="0" dirty="0" smtClean="0"/>
              <a:t>The role play is meant for two facilitators, but a participant may be selected if you don’t have a second facilitator.</a:t>
            </a:r>
          </a:p>
          <a:p>
            <a:pPr marL="171450" indent="-171450">
              <a:buFont typeface="Arial" panose="020B0604020202020204" pitchFamily="34" charset="0"/>
              <a:buChar char="•"/>
            </a:pPr>
            <a:endParaRPr lang="en-US" b="0" i="0" u="none" baseline="0" dirty="0" smtClean="0"/>
          </a:p>
          <a:p>
            <a:pPr marL="0" indent="0">
              <a:buFont typeface="Arial" panose="020B0604020202020204" pitchFamily="34" charset="0"/>
              <a:buNone/>
            </a:pPr>
            <a:r>
              <a:rPr lang="en-US" b="1" i="1" u="none" baseline="0" dirty="0" smtClean="0"/>
              <a:t>Notes for video (slide 14):</a:t>
            </a:r>
          </a:p>
          <a:p>
            <a:pPr marL="171450" indent="-171450">
              <a:buFont typeface="Arial" panose="020B0604020202020204" pitchFamily="34" charset="0"/>
              <a:buChar char="•"/>
            </a:pPr>
            <a:r>
              <a:rPr lang="en-US" b="0" i="0" u="none" baseline="0" dirty="0" smtClean="0"/>
              <a:t>Provide participants with access to digital or print copies of the tools mentioned on slides 8–11 to take notes during the teaching video.</a:t>
            </a:r>
          </a:p>
          <a:p>
            <a:pPr marL="0" indent="0">
              <a:buFont typeface="Arial" panose="020B0604020202020204" pitchFamily="34" charset="0"/>
              <a:buNone/>
            </a:pPr>
            <a:endParaRPr lang="en-US" b="0" i="0" u="none" baseline="0" dirty="0" smtClean="0"/>
          </a:p>
          <a:p>
            <a:pPr marL="0" indent="0">
              <a:buFont typeface="Arial" panose="020B0604020202020204" pitchFamily="34" charset="0"/>
              <a:buNone/>
            </a:pPr>
            <a:r>
              <a:rPr lang="en-US" b="1" i="1" u="none" baseline="0" dirty="0" smtClean="0"/>
              <a:t>Notes for reflection (slide 18):</a:t>
            </a:r>
          </a:p>
          <a:p>
            <a:pPr marL="171450" indent="-171450">
              <a:buFont typeface="Arial" panose="020B0604020202020204" pitchFamily="34" charset="0"/>
              <a:buChar char="•"/>
            </a:pPr>
            <a:r>
              <a:rPr lang="en-US" b="0" i="0" u="none" baseline="0" dirty="0" smtClean="0"/>
              <a:t>Provide one sticky note per participant for reflection responses.</a:t>
            </a:r>
          </a:p>
          <a:p>
            <a:pPr marL="171450" indent="-171450">
              <a:buFont typeface="Arial" panose="020B0604020202020204" pitchFamily="34" charset="0"/>
              <a:buChar char="•"/>
            </a:pPr>
            <a:endParaRPr lang="en-US" b="0" i="0" u="none" baseline="0" dirty="0" smtClean="0"/>
          </a:p>
          <a:p>
            <a:pPr marL="0" indent="0">
              <a:buFont typeface="Arial" panose="020B0604020202020204" pitchFamily="34" charset="0"/>
              <a:buNone/>
            </a:pPr>
            <a:r>
              <a:rPr lang="en-US" b="1" i="1" u="none" baseline="0" dirty="0" smtClean="0"/>
              <a:t>Facilitator says (throughout the slides, put this in your own words):</a:t>
            </a:r>
          </a:p>
          <a:p>
            <a:r>
              <a:rPr lang="en-US" dirty="0" smtClean="0"/>
              <a:t>One way that MCLs extend their reach to more students is by coaching other teachers. This session is the first in</a:t>
            </a:r>
            <a:r>
              <a:rPr lang="en-US" baseline="0" dirty="0" smtClean="0"/>
              <a:t> a series that will prepare you for coaching.</a:t>
            </a:r>
            <a:endParaRPr lang="en-US" dirty="0"/>
          </a:p>
        </p:txBody>
      </p:sp>
      <p:sp>
        <p:nvSpPr>
          <p:cNvPr id="4" name="Slide Number Placeholder 3"/>
          <p:cNvSpPr>
            <a:spLocks noGrp="1"/>
          </p:cNvSpPr>
          <p:nvPr>
            <p:ph type="sldNum" sz="quarter" idx="10"/>
          </p:nvPr>
        </p:nvSpPr>
        <p:spPr/>
        <p:txBody>
          <a:bodyPr/>
          <a:lstStyle/>
          <a:p>
            <a:fld id="{E69B71AC-FCD3-4367-877D-6152F2370F41}" type="slidenum">
              <a:rPr lang="en-US" smtClean="0">
                <a:solidFill>
                  <a:prstClr val="black"/>
                </a:solidFill>
                <a:latin typeface="Calibri"/>
              </a:rPr>
              <a:pPr/>
              <a:t>1</a:t>
            </a:fld>
            <a:endParaRPr lang="en-US" dirty="0">
              <a:solidFill>
                <a:prstClr val="black"/>
              </a:solidFill>
              <a:latin typeface="Calibri"/>
            </a:endParaRPr>
          </a:p>
        </p:txBody>
      </p:sp>
    </p:spTree>
    <p:extLst>
      <p:ext uri="{BB962C8B-B14F-4D97-AF65-F5344CB8AC3E}">
        <p14:creationId xmlns:p14="http://schemas.microsoft.com/office/powerpoint/2010/main" val="4108852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Objective</a:t>
            </a:r>
            <a:r>
              <a:rPr lang="en-US" b="1" i="1" baseline="0" dirty="0" smtClean="0"/>
              <a:t> of slide 10: </a:t>
            </a:r>
            <a:r>
              <a:rPr lang="en-US" b="0" i="0" baseline="0" dirty="0" smtClean="0"/>
              <a:t>To determine what the tool measures and when it would be useful</a:t>
            </a:r>
          </a:p>
          <a:p>
            <a:endParaRPr lang="en-US" b="0" i="0" baseline="0" dirty="0" smtClean="0"/>
          </a:p>
          <a:p>
            <a:r>
              <a:rPr lang="en-US" b="1" i="1" baseline="0" dirty="0" smtClean="0"/>
              <a:t>Estimated time: </a:t>
            </a:r>
            <a:r>
              <a:rPr lang="en-US" b="0" i="0" baseline="0" dirty="0" smtClean="0"/>
              <a:t>2 minutes</a:t>
            </a:r>
          </a:p>
          <a:p>
            <a:endParaRPr lang="en-US" b="0" i="0" baseline="0" dirty="0" smtClean="0"/>
          </a:p>
          <a:p>
            <a:r>
              <a:rPr lang="en-US" b="1" i="1" baseline="0" dirty="0" smtClean="0"/>
              <a:t>Facilitator says:</a:t>
            </a:r>
            <a:endParaRPr lang="en-US" b="1" i="1" dirty="0" smtClean="0"/>
          </a:p>
          <a:p>
            <a:pPr marL="171450" indent="-171450">
              <a:buFont typeface="Arial" panose="020B0604020202020204" pitchFamily="34" charset="0"/>
              <a:buChar char="•"/>
            </a:pPr>
            <a:r>
              <a:rPr lang="en-US" dirty="0" smtClean="0"/>
              <a:t>What does this tool measure? When would</a:t>
            </a:r>
            <a:r>
              <a:rPr lang="en-US" baseline="0" dirty="0" smtClean="0"/>
              <a:t> this tool be most helpful?</a:t>
            </a:r>
          </a:p>
          <a:p>
            <a:pPr marL="457200" lvl="1" indent="0">
              <a:buFont typeface="Arial" panose="020B0604020202020204" pitchFamily="34" charset="0"/>
              <a:buNone/>
            </a:pPr>
            <a:r>
              <a:rPr lang="en-US" i="0" baseline="0" dirty="0" smtClean="0"/>
              <a:t>[Listen for:</a:t>
            </a:r>
          </a:p>
          <a:p>
            <a:pPr marL="628650" lvl="1" indent="-171450">
              <a:buFont typeface="Arial" panose="020B0604020202020204" pitchFamily="34" charset="0"/>
              <a:buChar char="•"/>
            </a:pPr>
            <a:r>
              <a:rPr lang="en-US" baseline="0" dirty="0" smtClean="0"/>
              <a:t>This tool measures who is speaking and to whom they are speaking. It could provide useful data on which students are called on most frequently and how often the teacher is speaking. This tool would be most helpful for a teacher who is trying to engage students in conversations, rather than lecture, and help teachers make sure that they are interacting with all students. </a:t>
            </a:r>
          </a:p>
          <a:p>
            <a:pPr marL="628650" lvl="1" indent="-171450">
              <a:buFont typeface="Arial" panose="020B0604020202020204" pitchFamily="34" charset="0"/>
              <a:buChar char="•"/>
            </a:pPr>
            <a:r>
              <a:rPr lang="en-US" baseline="0" dirty="0" smtClean="0"/>
              <a:t>This tool could also be used by the team teacher when reviewing a video of their teaching.]</a:t>
            </a:r>
            <a:endParaRPr lang="en-US" dirty="0"/>
          </a:p>
        </p:txBody>
      </p:sp>
      <p:sp>
        <p:nvSpPr>
          <p:cNvPr id="4" name="Slide Number Placeholder 3"/>
          <p:cNvSpPr>
            <a:spLocks noGrp="1"/>
          </p:cNvSpPr>
          <p:nvPr>
            <p:ph type="sldNum" sz="quarter" idx="10"/>
          </p:nvPr>
        </p:nvSpPr>
        <p:spPr/>
        <p:txBody>
          <a:bodyPr/>
          <a:lstStyle/>
          <a:p>
            <a:fld id="{E69B71AC-FCD3-4367-877D-6152F2370F41}" type="slidenum">
              <a:rPr lang="en-US" smtClean="0">
                <a:solidFill>
                  <a:prstClr val="black"/>
                </a:solidFill>
                <a:latin typeface="Calibri"/>
              </a:rPr>
              <a:pPr/>
              <a:t>10</a:t>
            </a:fld>
            <a:endParaRPr lang="en-US" dirty="0">
              <a:solidFill>
                <a:prstClr val="black"/>
              </a:solidFill>
              <a:latin typeface="Calibri"/>
            </a:endParaRPr>
          </a:p>
        </p:txBody>
      </p:sp>
    </p:spTree>
    <p:extLst>
      <p:ext uri="{BB962C8B-B14F-4D97-AF65-F5344CB8AC3E}">
        <p14:creationId xmlns:p14="http://schemas.microsoft.com/office/powerpoint/2010/main" val="3479949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Objective</a:t>
            </a:r>
            <a:r>
              <a:rPr lang="en-US" b="1" i="1" baseline="0" dirty="0" smtClean="0"/>
              <a:t> of slide 11: </a:t>
            </a:r>
            <a:r>
              <a:rPr lang="en-US" b="0" i="0" baseline="0" dirty="0" smtClean="0"/>
              <a:t>To determine what the tool measures and when it would be useful</a:t>
            </a:r>
          </a:p>
          <a:p>
            <a:endParaRPr lang="en-US" b="0" i="0" baseline="0" dirty="0" smtClean="0"/>
          </a:p>
          <a:p>
            <a:r>
              <a:rPr lang="en-US" b="1" i="1" baseline="0" dirty="0" smtClean="0"/>
              <a:t>Estimated time: </a:t>
            </a:r>
            <a:r>
              <a:rPr lang="en-US" b="0" i="0" baseline="0" dirty="0" smtClean="0"/>
              <a:t>2 minutes</a:t>
            </a:r>
          </a:p>
          <a:p>
            <a:endParaRPr lang="en-US" b="0" i="0" baseline="0" dirty="0" smtClean="0"/>
          </a:p>
          <a:p>
            <a:r>
              <a:rPr lang="en-US" b="1" i="1" baseline="0" dirty="0" smtClean="0"/>
              <a:t>Facilitator says:</a:t>
            </a:r>
            <a:endParaRPr lang="en-US" b="1" i="1" dirty="0" smtClean="0"/>
          </a:p>
          <a:p>
            <a:pPr marL="171450" indent="-171450">
              <a:buFont typeface="Arial" panose="020B0604020202020204" pitchFamily="34" charset="0"/>
              <a:buChar char="•"/>
            </a:pPr>
            <a:r>
              <a:rPr lang="en-US" dirty="0" smtClean="0"/>
              <a:t>What does this tool measure? When would</a:t>
            </a:r>
            <a:r>
              <a:rPr lang="en-US" baseline="0" dirty="0" smtClean="0"/>
              <a:t> this tool be most helpful?</a:t>
            </a:r>
          </a:p>
          <a:p>
            <a:pPr marL="457200" lvl="1" indent="0">
              <a:buFont typeface="Arial" panose="020B0604020202020204" pitchFamily="34" charset="0"/>
              <a:buNone/>
            </a:pPr>
            <a:r>
              <a:rPr lang="en-US" i="0" baseline="0" dirty="0" smtClean="0"/>
              <a:t>[Listen for:</a:t>
            </a:r>
          </a:p>
          <a:p>
            <a:pPr marL="628650" lvl="1" indent="-171450">
              <a:buFont typeface="Arial" panose="020B0604020202020204" pitchFamily="34" charset="0"/>
              <a:buChar char="•"/>
            </a:pPr>
            <a:r>
              <a:rPr lang="en-US" baseline="0" dirty="0" smtClean="0"/>
              <a:t>This tool measures multiple competencies of teaching and is based on a teaching rubric created by Charlotte Danielson.</a:t>
            </a:r>
          </a:p>
          <a:p>
            <a:pPr marL="628650" lvl="1" indent="-171450">
              <a:buFont typeface="Arial" panose="020B0604020202020204" pitchFamily="34" charset="0"/>
              <a:buChar char="•"/>
            </a:pPr>
            <a:r>
              <a:rPr lang="en-US" baseline="0" dirty="0" smtClean="0"/>
              <a:t>This tool would be most helpful for an MCL to use the first time she watches a teacher teach to get a good sense of overall skill and to identify areas for improvement.]</a:t>
            </a:r>
          </a:p>
          <a:p>
            <a:pPr marL="457200" lvl="1"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No matter what tool you use, you will </a:t>
            </a:r>
            <a:r>
              <a:rPr lang="en-US" b="1" i="1" baseline="0" dirty="0" smtClean="0"/>
              <a:t>not </a:t>
            </a:r>
            <a:r>
              <a:rPr lang="en-US" baseline="0" dirty="0" smtClean="0"/>
              <a:t>hand it to the team teacher after you watch the lesson. These tools are to help you collect information for your feedback discussion.</a:t>
            </a:r>
            <a:endParaRPr lang="en-US" dirty="0"/>
          </a:p>
        </p:txBody>
      </p:sp>
      <p:sp>
        <p:nvSpPr>
          <p:cNvPr id="4" name="Slide Number Placeholder 3"/>
          <p:cNvSpPr>
            <a:spLocks noGrp="1"/>
          </p:cNvSpPr>
          <p:nvPr>
            <p:ph type="sldNum" sz="quarter" idx="10"/>
          </p:nvPr>
        </p:nvSpPr>
        <p:spPr/>
        <p:txBody>
          <a:bodyPr/>
          <a:lstStyle/>
          <a:p>
            <a:fld id="{E69B71AC-FCD3-4367-877D-6152F2370F41}" type="slidenum">
              <a:rPr lang="en-US" smtClean="0">
                <a:solidFill>
                  <a:prstClr val="black"/>
                </a:solidFill>
                <a:latin typeface="Calibri"/>
              </a:rPr>
              <a:pPr/>
              <a:t>11</a:t>
            </a:fld>
            <a:endParaRPr lang="en-US" dirty="0">
              <a:solidFill>
                <a:prstClr val="black"/>
              </a:solidFill>
              <a:latin typeface="Calibri"/>
            </a:endParaRPr>
          </a:p>
        </p:txBody>
      </p:sp>
    </p:spTree>
    <p:extLst>
      <p:ext uri="{BB962C8B-B14F-4D97-AF65-F5344CB8AC3E}">
        <p14:creationId xmlns:p14="http://schemas.microsoft.com/office/powerpoint/2010/main" val="2380537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Objective</a:t>
            </a:r>
            <a:r>
              <a:rPr lang="en-US" b="1" i="1" baseline="0" dirty="0" smtClean="0"/>
              <a:t> of slide 12: </a:t>
            </a:r>
            <a:r>
              <a:rPr lang="en-US" b="0" i="0" baseline="0" dirty="0" smtClean="0"/>
              <a:t>To present the second step to review instructional practice</a:t>
            </a:r>
          </a:p>
          <a:p>
            <a:endParaRPr lang="en-US" b="0" i="0" baseline="0" dirty="0" smtClean="0"/>
          </a:p>
          <a:p>
            <a:r>
              <a:rPr lang="en-US" b="1" i="1" baseline="0" dirty="0" smtClean="0"/>
              <a:t>Estimated time: </a:t>
            </a:r>
            <a:r>
              <a:rPr lang="en-US" b="0" i="0" baseline="0" dirty="0" smtClean="0"/>
              <a:t>less than 1 minute</a:t>
            </a:r>
          </a:p>
          <a:p>
            <a:endParaRPr lang="en-US" b="0" i="0" baseline="0" dirty="0" smtClean="0"/>
          </a:p>
          <a:p>
            <a:r>
              <a:rPr lang="en-US" b="1" i="1" baseline="0" dirty="0" smtClean="0"/>
              <a:t>Facilitator says:</a:t>
            </a:r>
            <a:endParaRPr lang="en-US" b="1" i="1" dirty="0" smtClean="0"/>
          </a:p>
          <a:p>
            <a:r>
              <a:rPr lang="en-US" sz="1200" kern="1200" baseline="0" dirty="0" smtClean="0">
                <a:solidFill>
                  <a:schemeClr val="tx1"/>
                </a:solidFill>
                <a:effectLst/>
                <a:latin typeface="+mn-lt"/>
                <a:ea typeface="+mn-ea"/>
                <a:cs typeface="+mn-cs"/>
              </a:rPr>
              <a:t>Your next step is to watch the team teacher teach.</a:t>
            </a:r>
          </a:p>
        </p:txBody>
      </p:sp>
      <p:sp>
        <p:nvSpPr>
          <p:cNvPr id="4" name="Slide Number Placeholder 3"/>
          <p:cNvSpPr>
            <a:spLocks noGrp="1"/>
          </p:cNvSpPr>
          <p:nvPr>
            <p:ph type="sldNum" sz="quarter" idx="10"/>
          </p:nvPr>
        </p:nvSpPr>
        <p:spPr/>
        <p:txBody>
          <a:bodyPr/>
          <a:lstStyle/>
          <a:p>
            <a:fld id="{1DE0F6AD-62DB-4E88-B2AF-467A2D33D623}" type="slidenum">
              <a:rPr lang="en-US" smtClean="0"/>
              <a:pPr/>
              <a:t>12</a:t>
            </a:fld>
            <a:endParaRPr lang="en-US"/>
          </a:p>
        </p:txBody>
      </p:sp>
    </p:spTree>
    <p:extLst>
      <p:ext uri="{BB962C8B-B14F-4D97-AF65-F5344CB8AC3E}">
        <p14:creationId xmlns:p14="http://schemas.microsoft.com/office/powerpoint/2010/main" val="3971354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Objective</a:t>
            </a:r>
            <a:r>
              <a:rPr lang="en-US" b="1" i="1" baseline="0" dirty="0" smtClean="0"/>
              <a:t> of slide 13: </a:t>
            </a:r>
            <a:r>
              <a:rPr lang="en-US" b="0" i="0" baseline="0" dirty="0" smtClean="0"/>
              <a:t>Share tips for watching the team teacher teach</a:t>
            </a:r>
          </a:p>
          <a:p>
            <a:endParaRPr lang="en-US" b="0" i="0" baseline="0" dirty="0" smtClean="0"/>
          </a:p>
          <a:p>
            <a:r>
              <a:rPr lang="en-US" b="1" i="1" baseline="0" dirty="0" smtClean="0"/>
              <a:t>Estimated time: </a:t>
            </a:r>
            <a:r>
              <a:rPr lang="en-US" b="0" i="0" baseline="0" dirty="0" smtClean="0"/>
              <a:t>2 minutes</a:t>
            </a:r>
          </a:p>
          <a:p>
            <a:endParaRPr lang="en-US" b="0" i="0" baseline="0" dirty="0" smtClean="0"/>
          </a:p>
          <a:p>
            <a:r>
              <a:rPr lang="en-US" b="1" i="1" baseline="0" dirty="0" smtClean="0"/>
              <a:t>Facilitator says:</a:t>
            </a:r>
            <a:endParaRPr lang="en-US" b="1" i="1" dirty="0" smtClean="0"/>
          </a:p>
          <a:p>
            <a:pPr marL="171450" indent="-171450">
              <a:buFont typeface="Arial" panose="020B0604020202020204" pitchFamily="34" charset="0"/>
              <a:buChar char="•"/>
            </a:pPr>
            <a:r>
              <a:rPr lang="en-US" dirty="0" smtClean="0"/>
              <a:t>When watching</a:t>
            </a:r>
            <a:r>
              <a:rPr lang="en-US" baseline="0" dirty="0" smtClean="0"/>
              <a:t> the team teacher teach</a:t>
            </a:r>
            <a:r>
              <a:rPr lang="en-US" dirty="0" smtClean="0"/>
              <a:t>,</a:t>
            </a:r>
            <a:r>
              <a:rPr lang="en-US" baseline="0" dirty="0" smtClean="0"/>
              <a:t> be sure to:</a:t>
            </a:r>
          </a:p>
          <a:p>
            <a:pPr marL="628650" lvl="1" indent="-171450">
              <a:buFont typeface="Arial" panose="020B0604020202020204" pitchFamily="34" charset="0"/>
              <a:buChar char="•"/>
            </a:pPr>
            <a:r>
              <a:rPr lang="en-US" sz="1200" i="0" dirty="0" smtClean="0"/>
              <a:t>Be on time.</a:t>
            </a:r>
          </a:p>
          <a:p>
            <a:pPr marL="628650" lvl="1" indent="-171450">
              <a:buFont typeface="Arial" panose="020B0604020202020204" pitchFamily="34" charset="0"/>
              <a:buChar char="•"/>
            </a:pPr>
            <a:r>
              <a:rPr lang="en-US" sz="1200" i="0" dirty="0" smtClean="0"/>
              <a:t>Sit or stand in the pre-determined place.</a:t>
            </a:r>
          </a:p>
          <a:p>
            <a:pPr marL="628650" lvl="1" indent="-171450">
              <a:buFont typeface="Arial" panose="020B0604020202020204" pitchFamily="34" charset="0"/>
              <a:buChar char="•"/>
            </a:pPr>
            <a:r>
              <a:rPr lang="en-US" sz="1200" i="0" dirty="0" smtClean="0"/>
              <a:t>Bring the agreed-upon review tool.</a:t>
            </a:r>
          </a:p>
          <a:p>
            <a:pPr marL="628650" lvl="1" indent="-171450">
              <a:buFont typeface="Arial" panose="020B0604020202020204" pitchFamily="34" charset="0"/>
              <a:buChar char="•"/>
            </a:pPr>
            <a:r>
              <a:rPr lang="en-US" sz="1200" i="0" dirty="0" smtClean="0"/>
              <a:t>Focus on the pre-determined team teacher behavior goals,</a:t>
            </a:r>
            <a:r>
              <a:rPr lang="en-US" sz="1200" i="0" baseline="0" dirty="0" smtClean="0"/>
              <a:t> but don’t ignore glaring instructional issues that are big barriers for student learning, even if they don’t align with the goal set with your team teacher for this review.</a:t>
            </a:r>
            <a:endParaRPr lang="en-US" sz="1200" i="0" dirty="0" smtClean="0"/>
          </a:p>
          <a:p>
            <a:pPr marL="628650" lvl="1" indent="-171450">
              <a:buFont typeface="Arial" panose="020B0604020202020204" pitchFamily="34" charset="0"/>
              <a:buChar char="•"/>
            </a:pPr>
            <a:r>
              <a:rPr lang="en-US" sz="1200" i="0" dirty="0" smtClean="0"/>
              <a:t>Document questions, suggestions, strengths, and areas for improvement.</a:t>
            </a:r>
          </a:p>
          <a:p>
            <a:endParaRPr lang="en-US" i="0"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13</a:t>
            </a:fld>
            <a:endParaRPr lang="en-US"/>
          </a:p>
        </p:txBody>
      </p:sp>
    </p:spTree>
    <p:extLst>
      <p:ext uri="{BB962C8B-B14F-4D97-AF65-F5344CB8AC3E}">
        <p14:creationId xmlns:p14="http://schemas.microsoft.com/office/powerpoint/2010/main" val="978425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Objective</a:t>
            </a:r>
            <a:r>
              <a:rPr lang="en-US" b="1" i="1" baseline="0" dirty="0" smtClean="0"/>
              <a:t> of slide 14: </a:t>
            </a:r>
            <a:r>
              <a:rPr lang="en-US" b="0" i="0" baseline="0" dirty="0" smtClean="0"/>
              <a:t>Practice reviewing instructional practices </a:t>
            </a:r>
          </a:p>
          <a:p>
            <a:endParaRPr lang="en-US" b="0" i="0" baseline="0" dirty="0" smtClean="0"/>
          </a:p>
          <a:p>
            <a:r>
              <a:rPr lang="en-US" b="1" i="1" baseline="0" dirty="0" smtClean="0"/>
              <a:t>Estimated time: </a:t>
            </a:r>
            <a:r>
              <a:rPr lang="en-US" b="0" i="0" baseline="0" dirty="0" smtClean="0"/>
              <a:t>6 minutes</a:t>
            </a:r>
          </a:p>
          <a:p>
            <a:endParaRPr lang="en-US" b="0" i="0" baseline="0" dirty="0" smtClean="0"/>
          </a:p>
          <a:p>
            <a:r>
              <a:rPr lang="en-US" b="1" i="1" baseline="0" dirty="0" smtClean="0"/>
              <a:t>Facilitator says:</a:t>
            </a:r>
            <a:endParaRPr lang="en-US" b="1" i="1"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We’re going to practice reviewing a teacher’s instruction through a</a:t>
            </a:r>
            <a:r>
              <a:rPr lang="en-US" sz="1200" kern="1200" baseline="0" dirty="0" smtClean="0">
                <a:solidFill>
                  <a:schemeClr val="tx1"/>
                </a:solidFill>
                <a:effectLst/>
                <a:latin typeface="+mn-lt"/>
                <a:ea typeface="+mn-ea"/>
                <a:cs typeface="+mn-cs"/>
              </a:rPr>
              <a:t> video review. Imagine you had a meeting and planning session with a team teacher. </a:t>
            </a:r>
            <a:r>
              <a:rPr lang="en-US" sz="1200" kern="1200" dirty="0" smtClean="0">
                <a:solidFill>
                  <a:schemeClr val="tx1"/>
                </a:solidFill>
                <a:effectLst/>
                <a:latin typeface="+mn-lt"/>
                <a:ea typeface="+mn-ea"/>
                <a:cs typeface="+mn-cs"/>
              </a:rPr>
              <a:t>In the planning session, the team teacher told you that her lesson </a:t>
            </a:r>
            <a:r>
              <a:rPr lang="en-US" sz="1200" b="0" kern="1200" dirty="0" smtClean="0">
                <a:solidFill>
                  <a:schemeClr val="tx1"/>
                </a:solidFill>
                <a:effectLst/>
                <a:latin typeface="+mn-lt"/>
                <a:ea typeface="+mn-ea"/>
                <a:cs typeface="+mn-cs"/>
              </a:rPr>
              <a:t>is focused on reviewing three</a:t>
            </a:r>
            <a:r>
              <a:rPr lang="en-US" sz="1200" b="0" kern="1200" baseline="0" dirty="0" smtClean="0">
                <a:solidFill>
                  <a:schemeClr val="tx1"/>
                </a:solidFill>
                <a:effectLst/>
                <a:latin typeface="+mn-lt"/>
                <a:ea typeface="+mn-ea"/>
                <a:cs typeface="+mn-cs"/>
              </a:rPr>
              <a:t> strategies for calculating percentages</a:t>
            </a:r>
            <a:r>
              <a:rPr lang="en-US" sz="1200" b="0" kern="1200" dirty="0" smtClean="0">
                <a:solidFill>
                  <a:schemeClr val="tx1"/>
                </a:solidFill>
                <a:effectLst/>
                <a:latin typeface="+mn-lt"/>
                <a:ea typeface="+mn-ea"/>
                <a:cs typeface="+mn-cs"/>
              </a:rPr>
              <a:t>. The team teacher told you that</a:t>
            </a:r>
            <a:r>
              <a:rPr lang="en-US" sz="1200" b="0" kern="1200" baseline="0" dirty="0" smtClean="0">
                <a:solidFill>
                  <a:schemeClr val="tx1"/>
                </a:solidFill>
                <a:effectLst/>
                <a:latin typeface="+mn-lt"/>
                <a:ea typeface="+mn-ea"/>
                <a:cs typeface="+mn-cs"/>
              </a:rPr>
              <a:t> she is struggling to keep all students engaged and focused during whole-group instruction. The last time you were in her classroom, you noticed that she tends to stay at the front of the room</a:t>
            </a:r>
            <a:r>
              <a:rPr lang="en-US" sz="1200" b="0" kern="1200" dirty="0" smtClean="0">
                <a:solidFill>
                  <a:schemeClr val="tx1"/>
                </a:solidFill>
                <a:effectLst/>
                <a:latin typeface="+mn-lt"/>
                <a:ea typeface="+mn-ea"/>
                <a:cs typeface="+mn-cs"/>
              </a:rPr>
              <a:t>. To address this issue, she will focus on moving</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throughout the classroom as she leads instruction. You will now select a tool for a</a:t>
            </a:r>
            <a:r>
              <a:rPr lang="en-US" sz="1200" b="0" kern="1200" baseline="0" dirty="0" smtClean="0">
                <a:solidFill>
                  <a:schemeClr val="tx1"/>
                </a:solidFill>
                <a:effectLst/>
                <a:latin typeface="+mn-lt"/>
                <a:ea typeface="+mn-ea"/>
                <a:cs typeface="+mn-cs"/>
              </a:rPr>
              <a:t> review</a:t>
            </a:r>
            <a:r>
              <a:rPr lang="en-US" sz="1200" b="0" kern="1200" dirty="0" smtClean="0">
                <a:solidFill>
                  <a:schemeClr val="tx1"/>
                </a:solidFill>
                <a:effectLst/>
                <a:latin typeface="+mn-lt"/>
                <a:ea typeface="+mn-ea"/>
                <a:cs typeface="+mn-cs"/>
              </a:rPr>
              <a:t> of the team teacher and use that tool to take notes as you watch part</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of her lesson. [Play</a:t>
            </a:r>
            <a:r>
              <a:rPr lang="en-US" sz="1200" b="0" kern="1200" baseline="0" dirty="0" smtClean="0">
                <a:solidFill>
                  <a:schemeClr val="tx1"/>
                </a:solidFill>
                <a:effectLst/>
                <a:latin typeface="+mn-lt"/>
                <a:ea typeface="+mn-ea"/>
                <a:cs typeface="+mn-cs"/>
              </a:rPr>
              <a:t> 0:00-4:00 using the link on the slide].</a:t>
            </a:r>
            <a:endParaRPr lang="en-US"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kern="1200" baseline="0" dirty="0" smtClean="0">
                <a:solidFill>
                  <a:schemeClr val="tx1"/>
                </a:solidFill>
                <a:effectLst/>
                <a:latin typeface="+mn-lt"/>
                <a:ea typeface="+mn-ea"/>
                <a:cs typeface="+mn-cs"/>
              </a:rPr>
              <a:t>After the video:</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What tool did you use? </a:t>
            </a:r>
          </a:p>
          <a:p>
            <a:pPr marL="457200" lvl="1" indent="0">
              <a:buFont typeface="Arial" panose="020B0604020202020204" pitchFamily="34" charset="0"/>
              <a:buNone/>
            </a:pPr>
            <a:r>
              <a:rPr lang="en-US" sz="1200" i="0" kern="1200" baseline="0" dirty="0" smtClean="0">
                <a:solidFill>
                  <a:schemeClr val="tx1"/>
                </a:solidFill>
                <a:effectLst/>
                <a:latin typeface="+mn-lt"/>
                <a:ea typeface="+mn-ea"/>
                <a:cs typeface="+mn-cs"/>
              </a:rPr>
              <a:t>[Listen for:</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Tool #1 (Teacher Movement Data Collection Form) would be most useful given the teacher behavior goal]</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How did it feel to use the tool as you watched the team teacher in action?</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E0F6AD-62DB-4E88-B2AF-467A2D33D623}" type="slidenum">
              <a:rPr lang="en-US" smtClean="0"/>
              <a:pPr/>
              <a:t>14</a:t>
            </a:fld>
            <a:endParaRPr lang="en-US"/>
          </a:p>
        </p:txBody>
      </p:sp>
    </p:spTree>
    <p:extLst>
      <p:ext uri="{BB962C8B-B14F-4D97-AF65-F5344CB8AC3E}">
        <p14:creationId xmlns:p14="http://schemas.microsoft.com/office/powerpoint/2010/main" val="1260465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Objective</a:t>
            </a:r>
            <a:r>
              <a:rPr lang="en-US" b="1" i="1" baseline="0" dirty="0" smtClean="0"/>
              <a:t> of slide 15: </a:t>
            </a:r>
            <a:r>
              <a:rPr lang="en-US" b="0" i="0" baseline="0" dirty="0" smtClean="0"/>
              <a:t>To present the third step of an instructional practices review</a:t>
            </a:r>
          </a:p>
          <a:p>
            <a:endParaRPr lang="en-US" b="0" i="0" baseline="0" dirty="0" smtClean="0"/>
          </a:p>
          <a:p>
            <a:r>
              <a:rPr lang="en-US" b="1" i="1" baseline="0" dirty="0" smtClean="0"/>
              <a:t>Estimated time: </a:t>
            </a:r>
            <a:r>
              <a:rPr lang="en-US" b="0" i="0" baseline="0" dirty="0" smtClean="0"/>
              <a:t>less than 1 minute</a:t>
            </a:r>
          </a:p>
          <a:p>
            <a:endParaRPr lang="en-US" b="0" i="0" baseline="0" dirty="0" smtClean="0"/>
          </a:p>
          <a:p>
            <a:r>
              <a:rPr lang="en-US" b="1" i="1" baseline="0" dirty="0" smtClean="0"/>
              <a:t>Facilitator says:</a:t>
            </a:r>
            <a:endParaRPr lang="en-US" b="1" i="1" dirty="0" smtClean="0"/>
          </a:p>
          <a:p>
            <a:r>
              <a:rPr lang="en-US" sz="1200" kern="1200" dirty="0" smtClean="0">
                <a:solidFill>
                  <a:schemeClr val="tx1"/>
                </a:solidFill>
                <a:effectLst/>
                <a:latin typeface="+mn-lt"/>
                <a:ea typeface="+mn-ea"/>
                <a:cs typeface="+mn-cs"/>
              </a:rPr>
              <a:t>After you watch the team teacher</a:t>
            </a:r>
            <a:r>
              <a:rPr lang="en-US" sz="1200" kern="1200" baseline="0" dirty="0" smtClean="0">
                <a:solidFill>
                  <a:schemeClr val="tx1"/>
                </a:solidFill>
                <a:effectLst/>
                <a:latin typeface="+mn-lt"/>
                <a:ea typeface="+mn-ea"/>
                <a:cs typeface="+mn-cs"/>
              </a:rPr>
              <a:t> teach, you will take some time to review your notes and deliver feedback.</a:t>
            </a:r>
          </a:p>
        </p:txBody>
      </p:sp>
      <p:sp>
        <p:nvSpPr>
          <p:cNvPr id="4" name="Slide Number Placeholder 3"/>
          <p:cNvSpPr>
            <a:spLocks noGrp="1"/>
          </p:cNvSpPr>
          <p:nvPr>
            <p:ph type="sldNum" sz="quarter" idx="10"/>
          </p:nvPr>
        </p:nvSpPr>
        <p:spPr/>
        <p:txBody>
          <a:bodyPr/>
          <a:lstStyle/>
          <a:p>
            <a:fld id="{1DE0F6AD-62DB-4E88-B2AF-467A2D33D623}" type="slidenum">
              <a:rPr lang="en-US" smtClean="0"/>
              <a:pPr/>
              <a:t>15</a:t>
            </a:fld>
            <a:endParaRPr lang="en-US"/>
          </a:p>
        </p:txBody>
      </p:sp>
    </p:spTree>
    <p:extLst>
      <p:ext uri="{BB962C8B-B14F-4D97-AF65-F5344CB8AC3E}">
        <p14:creationId xmlns:p14="http://schemas.microsoft.com/office/powerpoint/2010/main" val="1017859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Objective</a:t>
            </a:r>
            <a:r>
              <a:rPr lang="en-US" b="1" i="1" baseline="0" dirty="0" smtClean="0"/>
              <a:t> of slide 16: </a:t>
            </a:r>
            <a:r>
              <a:rPr lang="en-US" b="0" i="0" baseline="0" dirty="0" smtClean="0"/>
              <a:t>Present team teacher post-review reflection</a:t>
            </a:r>
          </a:p>
          <a:p>
            <a:endParaRPr lang="en-US" b="0" i="0" baseline="0" dirty="0" smtClean="0"/>
          </a:p>
          <a:p>
            <a:r>
              <a:rPr lang="en-US" b="1" i="1" baseline="0" dirty="0" smtClean="0"/>
              <a:t>Estimated time: </a:t>
            </a:r>
            <a:r>
              <a:rPr lang="en-US" b="0" i="0" baseline="0" dirty="0" smtClean="0"/>
              <a:t>less than 1 minute</a:t>
            </a:r>
          </a:p>
          <a:p>
            <a:endParaRPr lang="en-US" b="0" i="0" baseline="0" dirty="0" smtClean="0"/>
          </a:p>
          <a:p>
            <a:r>
              <a:rPr lang="en-US" b="1" i="1" baseline="0" dirty="0" smtClean="0"/>
              <a:t>Facilitator says:</a:t>
            </a:r>
            <a:endParaRPr lang="en-US" b="1" i="1" dirty="0" smtClean="0"/>
          </a:p>
          <a:p>
            <a:pPr marL="171450" indent="-171450">
              <a:buFont typeface="Arial" panose="020B0604020202020204" pitchFamily="34" charset="0"/>
              <a:buChar char="•"/>
            </a:pPr>
            <a:r>
              <a:rPr lang="en-US" baseline="0" dirty="0" smtClean="0"/>
              <a:t>Before giving feedback, consider having the team teacher fill out a post-review reflection. This can help guide his or her thinking and feel prepared for an in-depth discussion on the lesson.</a:t>
            </a:r>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16</a:t>
            </a:fld>
            <a:endParaRPr lang="en-US"/>
          </a:p>
        </p:txBody>
      </p:sp>
    </p:spTree>
    <p:extLst>
      <p:ext uri="{BB962C8B-B14F-4D97-AF65-F5344CB8AC3E}">
        <p14:creationId xmlns:p14="http://schemas.microsoft.com/office/powerpoint/2010/main" val="4036550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Objective</a:t>
            </a:r>
            <a:r>
              <a:rPr lang="en-US" b="1" i="1" baseline="0" dirty="0"/>
              <a:t> of slide 17: </a:t>
            </a:r>
            <a:r>
              <a:rPr lang="en-US" b="0" i="0" baseline="0" dirty="0"/>
              <a:t>Define MCL actions before delivering feedback to team teacher</a:t>
            </a:r>
            <a:endParaRPr lang="en-US" b="1" i="1" baseline="0" dirty="0"/>
          </a:p>
          <a:p>
            <a:endParaRPr lang="en-US" b="0" i="0" baseline="0" dirty="0"/>
          </a:p>
          <a:p>
            <a:r>
              <a:rPr lang="en-US" b="1" i="1" baseline="0" dirty="0"/>
              <a:t>Estimated time: </a:t>
            </a:r>
            <a:r>
              <a:rPr lang="en-US" b="0" i="0" baseline="0" dirty="0"/>
              <a:t>20 minutes</a:t>
            </a:r>
          </a:p>
          <a:p>
            <a:endParaRPr lang="en-US" b="0" i="0" baseline="0" dirty="0"/>
          </a:p>
          <a:p>
            <a:r>
              <a:rPr lang="en-US" b="1" i="1" baseline="0" dirty="0"/>
              <a:t>Facilitator notes:</a:t>
            </a:r>
            <a:endParaRPr lang="en-US" b="1" i="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Give participants time to clean up and review notes on their own. Prompt participants to pair up and review their notes for about 15 minutes. Presenter will ask participants to return to their seats at the end of the work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baseline="0" dirty="0">
                <a:solidFill>
                  <a:schemeClr val="tx1"/>
                </a:solidFill>
                <a:effectLst/>
                <a:latin typeface="+mn-lt"/>
                <a:ea typeface="+mn-ea"/>
                <a:cs typeface="+mn-cs"/>
              </a:rPr>
              <a:t>Facilitator says: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What did the data show about the team teacher’s behavior?</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baseline="0" dirty="0">
                <a:solidFill>
                  <a:schemeClr val="tx1"/>
                </a:solidFill>
                <a:effectLst/>
                <a:latin typeface="+mn-lt"/>
                <a:ea typeface="+mn-ea"/>
                <a:cs typeface="+mn-cs"/>
              </a:rPr>
              <a:t>[Listen for: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The team teacher tended to stay near the front of the room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The team teacher did not use proximity to increase the focus/engagement of the students seated away from the projector]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What are the strength areas?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baseline="0" dirty="0">
                <a:solidFill>
                  <a:schemeClr val="tx1"/>
                </a:solidFill>
                <a:effectLst/>
                <a:latin typeface="+mn-lt"/>
                <a:ea typeface="+mn-ea"/>
                <a:cs typeface="+mn-cs"/>
              </a:rPr>
              <a:t>[Listen for: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 The team teacher gave brief and clear directions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The team teacher moved the class along at a quick pace]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What are the areas for improvement?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baseline="0" dirty="0">
                <a:solidFill>
                  <a:schemeClr val="tx1"/>
                </a:solidFill>
                <a:effectLst/>
                <a:latin typeface="+mn-lt"/>
                <a:ea typeface="+mn-ea"/>
                <a:cs typeface="+mn-cs"/>
              </a:rPr>
              <a:t>[Listen for: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The team teacher could move around the room to check for student engagement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The team teacher could increase her wait time when asking questions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The team teacher could have technology set up and on before students enter the classroom]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Do you have any questions for the team teacher?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a:t>
            </a:r>
            <a:r>
              <a:rPr lang="en-US" sz="1200" kern="1200" dirty="0">
                <a:solidFill>
                  <a:schemeClr val="tx1"/>
                </a:solidFill>
                <a:effectLst/>
                <a:latin typeface="+mn-lt"/>
                <a:ea typeface="+mn-ea"/>
                <a:cs typeface="+mn-cs"/>
              </a:rPr>
              <a:t>the next session on “Delivering Effective Feedback”, we’ll go over how to use </a:t>
            </a:r>
            <a:r>
              <a:rPr lang="en-US" dirty="0"/>
              <a:t>your </a:t>
            </a:r>
            <a:r>
              <a:rPr lang="en-US" sz="1200" kern="1200" dirty="0" smtClean="0">
                <a:solidFill>
                  <a:schemeClr val="tx1"/>
                </a:solidFill>
                <a:effectLst/>
                <a:latin typeface="+mn-lt"/>
                <a:ea typeface="+mn-ea"/>
                <a:cs typeface="+mn-cs"/>
              </a:rPr>
              <a:t>notes </a:t>
            </a:r>
            <a:r>
              <a:rPr lang="en-US" dirty="0"/>
              <a:t>to </a:t>
            </a:r>
            <a:r>
              <a:rPr lang="en-US" dirty="0" smtClean="0"/>
              <a:t>plan </a:t>
            </a:r>
            <a:r>
              <a:rPr lang="en-US" sz="1200" kern="1200" dirty="0" smtClean="0">
                <a:solidFill>
                  <a:schemeClr val="tx1"/>
                </a:solidFill>
                <a:effectLst/>
                <a:latin typeface="+mn-lt"/>
                <a:ea typeface="+mn-ea"/>
                <a:cs typeface="+mn-cs"/>
              </a:rPr>
              <a:t>and </a:t>
            </a:r>
            <a:r>
              <a:rPr lang="en-US" sz="1200" kern="1200" dirty="0">
                <a:solidFill>
                  <a:schemeClr val="tx1"/>
                </a:solidFill>
                <a:effectLst/>
                <a:latin typeface="+mn-lt"/>
                <a:ea typeface="+mn-ea"/>
                <a:cs typeface="+mn-cs"/>
              </a:rPr>
              <a:t>have a positive impact on the instructional practices of your team </a:t>
            </a:r>
            <a:r>
              <a:rPr lang="en-US" dirty="0"/>
              <a:t>teachers. </a:t>
            </a:r>
          </a:p>
        </p:txBody>
      </p:sp>
      <p:sp>
        <p:nvSpPr>
          <p:cNvPr id="4" name="Slide Number Placeholder 3"/>
          <p:cNvSpPr>
            <a:spLocks noGrp="1"/>
          </p:cNvSpPr>
          <p:nvPr>
            <p:ph type="sldNum" sz="quarter" idx="10"/>
          </p:nvPr>
        </p:nvSpPr>
        <p:spPr/>
        <p:txBody>
          <a:bodyPr/>
          <a:lstStyle/>
          <a:p>
            <a:fld id="{1DE0F6AD-62DB-4E88-B2AF-467A2D33D623}" type="slidenum">
              <a:rPr lang="en-US" smtClean="0"/>
              <a:pPr/>
              <a:t>17</a:t>
            </a:fld>
            <a:endParaRPr lang="en-US"/>
          </a:p>
        </p:txBody>
      </p:sp>
    </p:spTree>
    <p:extLst>
      <p:ext uri="{BB962C8B-B14F-4D97-AF65-F5344CB8AC3E}">
        <p14:creationId xmlns:p14="http://schemas.microsoft.com/office/powerpoint/2010/main" val="649413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Objective</a:t>
            </a:r>
            <a:r>
              <a:rPr lang="en-US" b="1" i="1" baseline="0" dirty="0" smtClean="0"/>
              <a:t> of slide 18: </a:t>
            </a:r>
            <a:r>
              <a:rPr lang="en-US" b="0" i="0" baseline="0" dirty="0" smtClean="0"/>
              <a:t>Assess learning from the session</a:t>
            </a:r>
            <a:endParaRPr lang="en-US" b="1" i="1" baseline="0" dirty="0" smtClean="0"/>
          </a:p>
          <a:p>
            <a:endParaRPr lang="en-US" b="0" i="0" baseline="0" dirty="0" smtClean="0"/>
          </a:p>
          <a:p>
            <a:r>
              <a:rPr lang="en-US" b="1" i="1" baseline="0" dirty="0" smtClean="0"/>
              <a:t>Estimated time: </a:t>
            </a:r>
            <a:r>
              <a:rPr lang="en-US" b="0" i="0" baseline="0" dirty="0" smtClean="0"/>
              <a:t>2 minutes</a:t>
            </a:r>
          </a:p>
          <a:p>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baseline="0" dirty="0" smtClean="0">
                <a:solidFill>
                  <a:schemeClr val="tx1"/>
                </a:solidFill>
                <a:effectLst/>
                <a:latin typeface="+mn-lt"/>
                <a:ea typeface="+mn-ea"/>
                <a:cs typeface="+mn-cs"/>
              </a:rPr>
              <a:t>Facilitator says: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Before we move on to the steps for delivering effective feedback, take two minutes to write on a sticky note one main point from today’s session that you will remember when you review the instructional practices of team teachers. When you are done writing, post your sticky note at the front of the room [designate a place].</a:t>
            </a:r>
          </a:p>
        </p:txBody>
      </p:sp>
      <p:sp>
        <p:nvSpPr>
          <p:cNvPr id="4" name="Slide Number Placeholder 3"/>
          <p:cNvSpPr>
            <a:spLocks noGrp="1"/>
          </p:cNvSpPr>
          <p:nvPr>
            <p:ph type="sldNum" sz="quarter" idx="10"/>
          </p:nvPr>
        </p:nvSpPr>
        <p:spPr/>
        <p:txBody>
          <a:bodyPr/>
          <a:lstStyle/>
          <a:p>
            <a:fld id="{1DE0F6AD-62DB-4E88-B2AF-467A2D33D623}" type="slidenum">
              <a:rPr lang="en-US" smtClean="0"/>
              <a:pPr/>
              <a:t>18</a:t>
            </a:fld>
            <a:endParaRPr lang="en-US"/>
          </a:p>
        </p:txBody>
      </p:sp>
    </p:spTree>
    <p:extLst>
      <p:ext uri="{BB962C8B-B14F-4D97-AF65-F5344CB8AC3E}">
        <p14:creationId xmlns:p14="http://schemas.microsoft.com/office/powerpoint/2010/main" val="2297615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Objective</a:t>
            </a:r>
            <a:r>
              <a:rPr lang="en-US" b="1" i="1" baseline="0" dirty="0" smtClean="0"/>
              <a:t> of slide 19: </a:t>
            </a:r>
            <a:r>
              <a:rPr lang="en-US" b="0" i="0" baseline="0" dirty="0" smtClean="0"/>
              <a:t>Share sources for session</a:t>
            </a:r>
            <a:endParaRPr lang="en-US" b="1" i="1" baseline="0" dirty="0" smtClean="0"/>
          </a:p>
          <a:p>
            <a:endParaRPr lang="en-US" b="0" i="0" baseline="0" dirty="0" smtClean="0"/>
          </a:p>
        </p:txBody>
      </p:sp>
      <p:sp>
        <p:nvSpPr>
          <p:cNvPr id="4" name="Slide Number Placeholder 3"/>
          <p:cNvSpPr>
            <a:spLocks noGrp="1"/>
          </p:cNvSpPr>
          <p:nvPr>
            <p:ph type="sldNum" sz="quarter" idx="10"/>
          </p:nvPr>
        </p:nvSpPr>
        <p:spPr/>
        <p:txBody>
          <a:bodyPr/>
          <a:lstStyle/>
          <a:p>
            <a:fld id="{1DE0F6AD-62DB-4E88-B2AF-467A2D33D623}" type="slidenum">
              <a:rPr lang="en-US" smtClean="0"/>
              <a:pPr/>
              <a:t>19</a:t>
            </a:fld>
            <a:endParaRPr lang="en-US"/>
          </a:p>
        </p:txBody>
      </p:sp>
    </p:spTree>
    <p:extLst>
      <p:ext uri="{BB962C8B-B14F-4D97-AF65-F5344CB8AC3E}">
        <p14:creationId xmlns:p14="http://schemas.microsoft.com/office/powerpoint/2010/main" val="3174881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Objective of slide</a:t>
            </a:r>
            <a:r>
              <a:rPr lang="en-US" sz="1200" b="1" i="1" kern="1200" baseline="0" dirty="0" smtClean="0">
                <a:solidFill>
                  <a:schemeClr val="tx1"/>
                </a:solidFill>
                <a:effectLst/>
                <a:latin typeface="+mn-lt"/>
                <a:ea typeface="+mn-ea"/>
                <a:cs typeface="+mn-cs"/>
              </a:rPr>
              <a:t> 2: </a:t>
            </a:r>
            <a:r>
              <a:rPr lang="en-US" sz="1200" b="0" i="0" kern="1200" baseline="0" dirty="0" smtClean="0">
                <a:solidFill>
                  <a:schemeClr val="tx1"/>
                </a:solidFill>
                <a:effectLst/>
                <a:latin typeface="+mn-lt"/>
                <a:ea typeface="+mn-ea"/>
                <a:cs typeface="+mn-cs"/>
              </a:rPr>
              <a:t>Outline the learning objectives</a:t>
            </a:r>
          </a:p>
          <a:p>
            <a:r>
              <a:rPr lang="en-US" sz="1200" b="0" i="0" kern="1200" baseline="0" dirty="0" smtClean="0">
                <a:solidFill>
                  <a:schemeClr val="tx1"/>
                </a:solidFill>
                <a:effectLst/>
                <a:latin typeface="+mn-lt"/>
                <a:ea typeface="+mn-ea"/>
                <a:cs typeface="+mn-cs"/>
              </a:rPr>
              <a:t> </a:t>
            </a:r>
          </a:p>
          <a:p>
            <a:r>
              <a:rPr lang="en-US" sz="1200" b="1" i="1" kern="1200" baseline="0" dirty="0" smtClean="0">
                <a:solidFill>
                  <a:schemeClr val="tx1"/>
                </a:solidFill>
                <a:effectLst/>
                <a:latin typeface="+mn-lt"/>
                <a:ea typeface="+mn-ea"/>
                <a:cs typeface="+mn-cs"/>
              </a:rPr>
              <a:t>Estimated time: </a:t>
            </a:r>
            <a:r>
              <a:rPr lang="en-US" sz="1200" b="0" i="0" kern="1200" baseline="0" dirty="0" smtClean="0">
                <a:solidFill>
                  <a:schemeClr val="tx1"/>
                </a:solidFill>
                <a:effectLst/>
                <a:latin typeface="+mn-lt"/>
                <a:ea typeface="+mn-ea"/>
                <a:cs typeface="+mn-cs"/>
              </a:rPr>
              <a:t>2 minutes</a:t>
            </a:r>
          </a:p>
          <a:p>
            <a:endParaRPr lang="en-US" sz="1200" b="1" i="1"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Facilitator</a:t>
            </a:r>
            <a:r>
              <a:rPr lang="en-US" sz="1200" b="1" i="1" kern="1200" baseline="0" dirty="0" smtClean="0">
                <a:solidFill>
                  <a:schemeClr val="tx1"/>
                </a:solidFill>
                <a:effectLst/>
                <a:latin typeface="+mn-lt"/>
                <a:ea typeface="+mn-ea"/>
                <a:cs typeface="+mn-cs"/>
              </a:rPr>
              <a:t> says:</a:t>
            </a:r>
            <a:endParaRPr lang="en-US" sz="1200" b="1" i="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First</a:t>
            </a:r>
            <a:r>
              <a:rPr lang="en-US" sz="1200" kern="1200" baseline="0" dirty="0" smtClean="0">
                <a:solidFill>
                  <a:schemeClr val="tx1"/>
                </a:solidFill>
                <a:effectLst/>
                <a:latin typeface="+mn-lt"/>
                <a:ea typeface="+mn-ea"/>
                <a:cs typeface="+mn-cs"/>
              </a:rPr>
              <a:t>, let’s talk about what you think the title of this session means: “Reviewing Instructional Practices.” Any volunteers?</a:t>
            </a:r>
          </a:p>
          <a:p>
            <a:pPr marL="457200" lvl="1" indent="0">
              <a:buFont typeface="Arial" panose="020B0604020202020204" pitchFamily="34" charset="0"/>
              <a:buNone/>
            </a:pPr>
            <a:r>
              <a:rPr lang="en-US" sz="1200" i="0" kern="1200" baseline="0" dirty="0" smtClean="0">
                <a:solidFill>
                  <a:schemeClr val="tx1"/>
                </a:solidFill>
                <a:effectLst/>
                <a:latin typeface="+mn-lt"/>
                <a:ea typeface="+mn-ea"/>
                <a:cs typeface="+mn-cs"/>
              </a:rPr>
              <a:t>[Listen for:</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Observations</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Walk-throughs</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Planning sessions</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Lesson reflections with co-teachers]</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By the end of this session, you will be able to</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[click to animate] Demonstrate understanding of the positive impact reviews of instructional practice can have on a team teacher’s growth.</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[click to animate] Define the process and tools used in the steps for a review of instructional practice.</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[click to animate] Select the appropriate tools for collecting data in a review of instructional practice.</a:t>
            </a:r>
          </a:p>
          <a:p>
            <a:pPr marL="628650" lvl="1" indent="-171450">
              <a:buFont typeface="Arial" panose="020B0604020202020204" pitchFamily="34" charset="0"/>
              <a:buChar cha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E0F6AD-62DB-4E88-B2AF-467A2D33D623}" type="slidenum">
              <a:rPr lang="en-US" smtClean="0"/>
              <a:pPr/>
              <a:t>2</a:t>
            </a:fld>
            <a:endParaRPr lang="en-US"/>
          </a:p>
        </p:txBody>
      </p:sp>
    </p:spTree>
    <p:extLst>
      <p:ext uri="{BB962C8B-B14F-4D97-AF65-F5344CB8AC3E}">
        <p14:creationId xmlns:p14="http://schemas.microsoft.com/office/powerpoint/2010/main" val="1885674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baseline="0" dirty="0" smtClean="0">
                <a:solidFill>
                  <a:schemeClr val="tx1"/>
                </a:solidFill>
                <a:effectLst/>
                <a:latin typeface="+mn-lt"/>
                <a:ea typeface="+mn-ea"/>
                <a:cs typeface="+mn-cs"/>
              </a:rPr>
              <a:t>Objective of slide 3: </a:t>
            </a:r>
            <a:r>
              <a:rPr lang="en-US" sz="1200" b="0" i="0" kern="1200" baseline="0" dirty="0" smtClean="0">
                <a:solidFill>
                  <a:schemeClr val="tx1"/>
                </a:solidFill>
                <a:effectLst/>
                <a:latin typeface="+mn-lt"/>
                <a:ea typeface="+mn-ea"/>
                <a:cs typeface="+mn-cs"/>
              </a:rPr>
              <a:t>Reflect on the importance of reviewing instructional practices</a:t>
            </a:r>
          </a:p>
          <a:p>
            <a:endParaRPr lang="en-US" sz="1200" b="0" i="0" kern="1200" baseline="0" dirty="0" smtClean="0">
              <a:solidFill>
                <a:schemeClr val="tx1"/>
              </a:solidFill>
              <a:effectLst/>
              <a:latin typeface="+mn-lt"/>
              <a:ea typeface="+mn-ea"/>
              <a:cs typeface="+mn-cs"/>
            </a:endParaRPr>
          </a:p>
          <a:p>
            <a:r>
              <a:rPr lang="en-US" sz="1200" b="1" i="1" kern="1200" baseline="0" dirty="0" smtClean="0">
                <a:solidFill>
                  <a:schemeClr val="tx1"/>
                </a:solidFill>
                <a:effectLst/>
                <a:latin typeface="+mn-lt"/>
                <a:ea typeface="+mn-ea"/>
                <a:cs typeface="+mn-cs"/>
              </a:rPr>
              <a:t>Estimated time: </a:t>
            </a:r>
            <a:r>
              <a:rPr lang="en-US" sz="1200" b="0" i="0" kern="1200" baseline="0" dirty="0" smtClean="0">
                <a:solidFill>
                  <a:schemeClr val="tx1"/>
                </a:solidFill>
                <a:effectLst/>
                <a:latin typeface="+mn-lt"/>
                <a:ea typeface="+mn-ea"/>
                <a:cs typeface="+mn-cs"/>
              </a:rPr>
              <a:t>10 minutes</a:t>
            </a:r>
          </a:p>
          <a:p>
            <a:endParaRPr lang="en-US" sz="1200" b="0" i="0" kern="1200" baseline="0" dirty="0" smtClean="0">
              <a:solidFill>
                <a:schemeClr val="tx1"/>
              </a:solidFill>
              <a:effectLst/>
              <a:latin typeface="+mn-lt"/>
              <a:ea typeface="+mn-ea"/>
              <a:cs typeface="+mn-cs"/>
            </a:endParaRPr>
          </a:p>
          <a:p>
            <a:r>
              <a:rPr lang="en-US" sz="1200" b="1" i="1" kern="1200" baseline="0" dirty="0" smtClean="0">
                <a:solidFill>
                  <a:schemeClr val="tx1"/>
                </a:solidFill>
                <a:effectLst/>
                <a:latin typeface="+mn-lt"/>
                <a:ea typeface="+mn-ea"/>
                <a:cs typeface="+mn-cs"/>
              </a:rPr>
              <a:t>Facilitator says:</a:t>
            </a: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As part of your new role as an MCL, you will review the instructional practices of your team teachers. Take about 5 minutes to discuss the importance of doing this with your table group. If your experiences with this sort of review haven’t all been positive, think about what makes it most effective or has the greatest impact. Summarize your table discussion by writing a catchy news headline that captures the importance of reviewing instructional practices.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Here</a:t>
            </a:r>
            <a:r>
              <a:rPr lang="en-US" sz="1200" kern="1200" baseline="0" dirty="0" smtClean="0">
                <a:solidFill>
                  <a:schemeClr val="tx1"/>
                </a:solidFill>
                <a:effectLst/>
                <a:latin typeface="+mn-lt"/>
                <a:ea typeface="+mn-ea"/>
                <a:cs typeface="+mn-cs"/>
              </a:rPr>
              <a:t> are some examples: [click to animate]</a:t>
            </a:r>
          </a:p>
          <a:p>
            <a:pPr marL="628650" lvl="1" indent="-171450">
              <a:buFont typeface="Arial" panose="020B0604020202020204" pitchFamily="34" charset="0"/>
              <a:buChar char="•"/>
            </a:pPr>
            <a:r>
              <a:rPr lang="en-US" sz="1200" dirty="0" smtClean="0"/>
              <a:t>“Beginning Teacher Makes Two Year’s Progress: Credit to Coaching”</a:t>
            </a:r>
          </a:p>
          <a:p>
            <a:pPr marL="628650" lvl="1" indent="-171450">
              <a:buFont typeface="Arial" panose="020B0604020202020204" pitchFamily="34" charset="0"/>
              <a:buChar char="•"/>
            </a:pPr>
            <a:r>
              <a:rPr lang="en-US" sz="1200" dirty="0" smtClean="0"/>
              <a:t>“Saved by Experience! </a:t>
            </a:r>
            <a:r>
              <a:rPr lang="en-US" dirty="0" smtClean="0"/>
              <a:t>Because </a:t>
            </a:r>
            <a:r>
              <a:rPr lang="en-US" dirty="0"/>
              <a:t>of New </a:t>
            </a:r>
            <a:r>
              <a:rPr lang="en-US" dirty="0" smtClean="0"/>
              <a:t>Team Leadership Strategy, </a:t>
            </a:r>
            <a:r>
              <a:rPr lang="en-US" dirty="0"/>
              <a:t>Team </a:t>
            </a:r>
            <a:r>
              <a:rPr lang="en-US" sz="1200" dirty="0" smtClean="0"/>
              <a:t>Teacher Doesn’t Quit”</a:t>
            </a:r>
          </a:p>
          <a:p>
            <a:pPr marL="628650" lvl="1" indent="-171450">
              <a:buFont typeface="Arial" panose="020B0604020202020204" pitchFamily="34" charset="0"/>
              <a:buChar char="•"/>
            </a:pPr>
            <a:r>
              <a:rPr lang="en-US" sz="1200" dirty="0" smtClean="0"/>
              <a:t>[click to begin green circle timer]</a:t>
            </a:r>
          </a:p>
          <a:p>
            <a:pPr marL="457200" lvl="1" indent="0">
              <a:buFont typeface="Arial" panose="020B0604020202020204" pitchFamily="34" charset="0"/>
              <a:buNone/>
            </a:pPr>
            <a:endParaRPr lang="en-US" sz="1200" dirty="0" smtClean="0"/>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Additional</a:t>
            </a:r>
            <a:r>
              <a:rPr lang="en-US" sz="1200" b="1" i="1" kern="1200" baseline="0" dirty="0" smtClean="0">
                <a:solidFill>
                  <a:schemeClr val="tx1"/>
                </a:solidFill>
                <a:effectLst/>
                <a:latin typeface="+mn-lt"/>
                <a:ea typeface="+mn-ea"/>
                <a:cs typeface="+mn-cs"/>
              </a:rPr>
              <a:t> Facilitator Notes:</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After 5 minutes of work time, ask the tables to share their headlines.</a:t>
            </a:r>
            <a:endParaRPr lang="en-US" dirty="0" smtClean="0"/>
          </a:p>
          <a:p>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3</a:t>
            </a:fld>
            <a:endParaRPr lang="en-US"/>
          </a:p>
        </p:txBody>
      </p:sp>
    </p:spTree>
    <p:extLst>
      <p:ext uri="{BB962C8B-B14F-4D97-AF65-F5344CB8AC3E}">
        <p14:creationId xmlns:p14="http://schemas.microsoft.com/office/powerpoint/2010/main" val="4242083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Objective of slide</a:t>
            </a:r>
            <a:r>
              <a:rPr lang="en-US" sz="1200" b="1" i="1" kern="1200" baseline="0" dirty="0" smtClean="0">
                <a:solidFill>
                  <a:schemeClr val="tx1"/>
                </a:solidFill>
                <a:effectLst/>
                <a:latin typeface="+mn-lt"/>
                <a:ea typeface="+mn-ea"/>
                <a:cs typeface="+mn-cs"/>
              </a:rPr>
              <a:t> 4: </a:t>
            </a:r>
            <a:r>
              <a:rPr lang="en-US" sz="1200" b="0" i="0" kern="1200" baseline="0" dirty="0" smtClean="0">
                <a:solidFill>
                  <a:schemeClr val="tx1"/>
                </a:solidFill>
                <a:effectLst/>
                <a:latin typeface="+mn-lt"/>
                <a:ea typeface="+mn-ea"/>
                <a:cs typeface="+mn-cs"/>
              </a:rPr>
              <a:t>Share steps to review instructional practice</a:t>
            </a:r>
          </a:p>
          <a:p>
            <a:endParaRPr lang="en-US" sz="1200" b="0" i="0" kern="1200" baseline="0" dirty="0" smtClean="0">
              <a:solidFill>
                <a:schemeClr val="tx1"/>
              </a:solidFill>
              <a:effectLst/>
              <a:latin typeface="+mn-lt"/>
              <a:ea typeface="+mn-ea"/>
              <a:cs typeface="+mn-cs"/>
            </a:endParaRPr>
          </a:p>
          <a:p>
            <a:r>
              <a:rPr lang="en-US" sz="1200" b="1" i="1" kern="1200" baseline="0" dirty="0" smtClean="0">
                <a:solidFill>
                  <a:schemeClr val="tx1"/>
                </a:solidFill>
                <a:effectLst/>
                <a:latin typeface="+mn-lt"/>
                <a:ea typeface="+mn-ea"/>
                <a:cs typeface="+mn-cs"/>
              </a:rPr>
              <a:t>Estimated time:</a:t>
            </a:r>
            <a:r>
              <a:rPr lang="en-US" sz="1200" b="0" i="0" kern="1200" baseline="0" dirty="0" smtClean="0">
                <a:solidFill>
                  <a:schemeClr val="tx1"/>
                </a:solidFill>
                <a:effectLst/>
                <a:latin typeface="+mn-lt"/>
                <a:ea typeface="+mn-ea"/>
                <a:cs typeface="+mn-cs"/>
              </a:rPr>
              <a:t> 1 minute</a:t>
            </a:r>
            <a:endParaRPr lang="en-US" sz="1200" b="1" i="1"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Facilitator says: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We’ll spend the rest of this session looking into the steps that lead to a successful and high-impact review of instructional practices—</a:t>
            </a:r>
            <a:r>
              <a:rPr lang="en-US" sz="1200" kern="1200" baseline="0" dirty="0" smtClean="0">
                <a:solidFill>
                  <a:schemeClr val="tx1"/>
                </a:solidFill>
                <a:effectLst/>
                <a:latin typeface="+mn-lt"/>
                <a:ea typeface="+mn-ea"/>
                <a:cs typeface="+mn-cs"/>
              </a:rPr>
              <a:t>preparing to teach, watching the team teacher teach, and delivering feedback. Reviews using these steps must be frequent and regular to be effective and have maximum impact.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In general, how often do you think MCLs should plan to review each team teacher’s instructional practices to have a positive impact on his or her teaching?  How should this schedule change if a teacher is struggling?  Or doing well?  </a:t>
            </a:r>
          </a:p>
          <a:p>
            <a:pPr marL="171450" indent="-171450">
              <a:buFont typeface="Arial" panose="020B0604020202020204" pitchFamily="34" charset="0"/>
              <a:buChar char="•"/>
            </a:pPr>
            <a:r>
              <a:rPr lang="en-US" sz="1200" i="0" kern="1200" baseline="0" dirty="0" smtClean="0">
                <a:solidFill>
                  <a:schemeClr val="tx1"/>
                </a:solidFill>
                <a:effectLst/>
                <a:latin typeface="+mn-lt"/>
                <a:ea typeface="+mn-ea"/>
                <a:cs typeface="+mn-cs"/>
              </a:rPr>
              <a:t>[Listen for: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Weekly or biweekly</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With </a:t>
            </a:r>
            <a:r>
              <a:rPr lang="en-US" sz="1200" b="1" kern="1200" baseline="0" dirty="0" smtClean="0">
                <a:solidFill>
                  <a:schemeClr val="tx1"/>
                </a:solidFill>
                <a:effectLst/>
                <a:latin typeface="+mn-lt"/>
                <a:ea typeface="+mn-ea"/>
                <a:cs typeface="+mn-cs"/>
              </a:rPr>
              <a:t>strugglin</a:t>
            </a:r>
            <a:r>
              <a:rPr lang="en-US" sz="1200" kern="1200" baseline="0" dirty="0" smtClean="0">
                <a:solidFill>
                  <a:schemeClr val="tx1"/>
                </a:solidFill>
                <a:effectLst/>
                <a:latin typeface="+mn-lt"/>
                <a:ea typeface="+mn-ea"/>
                <a:cs typeface="+mn-cs"/>
              </a:rPr>
              <a:t>g teacher—may decide to review instruction twice a week for a short period of time</a:t>
            </a:r>
          </a:p>
          <a:p>
            <a:pPr marL="628650" lvl="1" indent="-171450">
              <a:buFont typeface="Arial" panose="020B0604020202020204" pitchFamily="34" charset="0"/>
              <a:buChar char="•"/>
            </a:pPr>
            <a:r>
              <a:rPr lang="en-US" dirty="0" smtClean="0"/>
              <a:t>With an </a:t>
            </a:r>
            <a:r>
              <a:rPr lang="en-US" b="1" dirty="0" smtClean="0"/>
              <a:t>effective</a:t>
            </a:r>
            <a:r>
              <a:rPr lang="en-US" dirty="0" smtClean="0"/>
              <a:t> teacher trying to make a leap to great, at least every two weeks</a:t>
            </a:r>
            <a:endParaRPr lang="en-US" sz="1200" kern="1200" baseline="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With </a:t>
            </a:r>
            <a:r>
              <a:rPr lang="en-US" sz="1200" b="1" kern="1200" baseline="0" dirty="0" smtClean="0">
                <a:solidFill>
                  <a:schemeClr val="tx1"/>
                </a:solidFill>
                <a:effectLst/>
                <a:latin typeface="+mn-lt"/>
                <a:ea typeface="+mn-ea"/>
                <a:cs typeface="+mn-cs"/>
              </a:rPr>
              <a:t>highly effective </a:t>
            </a:r>
            <a:r>
              <a:rPr lang="en-US" sz="1200" kern="1200" baseline="0" dirty="0" smtClean="0">
                <a:solidFill>
                  <a:schemeClr val="tx1"/>
                </a:solidFill>
                <a:effectLst/>
                <a:latin typeface="+mn-lt"/>
                <a:ea typeface="+mn-ea"/>
                <a:cs typeface="+mn-cs"/>
              </a:rPr>
              <a:t>teacher—still should schedule regular review, maybe every month]</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E0F6AD-62DB-4E88-B2AF-467A2D33D623}" type="slidenum">
              <a:rPr lang="en-US" smtClean="0"/>
              <a:pPr/>
              <a:t>4</a:t>
            </a:fld>
            <a:endParaRPr lang="en-US"/>
          </a:p>
        </p:txBody>
      </p:sp>
    </p:spTree>
    <p:extLst>
      <p:ext uri="{BB962C8B-B14F-4D97-AF65-F5344CB8AC3E}">
        <p14:creationId xmlns:p14="http://schemas.microsoft.com/office/powerpoint/2010/main" val="1467995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Objective of slide 5: </a:t>
            </a:r>
            <a:r>
              <a:rPr lang="en-US" sz="1200" b="0" i="0" kern="1200" dirty="0" smtClean="0">
                <a:solidFill>
                  <a:schemeClr val="tx1"/>
                </a:solidFill>
                <a:effectLst/>
                <a:latin typeface="+mn-lt"/>
                <a:ea typeface="+mn-ea"/>
                <a:cs typeface="+mn-cs"/>
              </a:rPr>
              <a:t>Role play</a:t>
            </a:r>
            <a:r>
              <a:rPr lang="en-US" sz="1200" b="0" i="0" kern="1200" baseline="0" dirty="0" smtClean="0">
                <a:solidFill>
                  <a:schemeClr val="tx1"/>
                </a:solidFill>
                <a:effectLst/>
                <a:latin typeface="+mn-lt"/>
                <a:ea typeface="+mn-ea"/>
                <a:cs typeface="+mn-cs"/>
              </a:rPr>
              <a:t> the first step to review instructional practice</a:t>
            </a:r>
          </a:p>
          <a:p>
            <a:endParaRPr lang="en-US" sz="1200" b="0" i="0" kern="1200" baseline="0" dirty="0" smtClean="0">
              <a:solidFill>
                <a:schemeClr val="tx1"/>
              </a:solidFill>
              <a:effectLst/>
              <a:latin typeface="+mn-lt"/>
              <a:ea typeface="+mn-ea"/>
              <a:cs typeface="+mn-cs"/>
            </a:endParaRPr>
          </a:p>
          <a:p>
            <a:r>
              <a:rPr lang="en-US" sz="1200" b="1" i="1" kern="1200" baseline="0" dirty="0" smtClean="0">
                <a:solidFill>
                  <a:schemeClr val="tx1"/>
                </a:solidFill>
                <a:effectLst/>
                <a:latin typeface="+mn-lt"/>
                <a:ea typeface="+mn-ea"/>
                <a:cs typeface="+mn-cs"/>
              </a:rPr>
              <a:t>Estimated time: </a:t>
            </a:r>
            <a:r>
              <a:rPr lang="en-US" sz="1200" b="0" i="0" kern="1200" baseline="0" dirty="0" smtClean="0">
                <a:solidFill>
                  <a:schemeClr val="tx1"/>
                </a:solidFill>
                <a:effectLst/>
                <a:latin typeface="+mn-lt"/>
                <a:ea typeface="+mn-ea"/>
                <a:cs typeface="+mn-cs"/>
              </a:rPr>
              <a:t>10 minutes</a:t>
            </a:r>
            <a:endParaRPr lang="en-US" sz="1200" b="1" i="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i="1" kern="1200" baseline="0" dirty="0" smtClean="0">
                <a:solidFill>
                  <a:schemeClr val="tx1"/>
                </a:solidFill>
                <a:effectLst/>
                <a:latin typeface="+mn-lt"/>
                <a:ea typeface="+mn-ea"/>
                <a:cs typeface="+mn-cs"/>
              </a:rPr>
              <a:t>Facilitator says:</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Let’s role play a planning session between an MCL and team teacher. Pay close attention to the interaction. Later in the session, we’ll talk about what the MCL did well and how the MCL could improve.</a:t>
            </a:r>
          </a:p>
          <a:p>
            <a:pPr marL="171450" indent="-171450">
              <a:buFont typeface="Arial" panose="020B0604020202020204" pitchFamily="34" charset="0"/>
              <a:buChar char="•"/>
            </a:pPr>
            <a:endParaRPr lang="en-US"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b="1" i="1" kern="1200" baseline="0" dirty="0" smtClean="0">
                <a:solidFill>
                  <a:schemeClr val="tx1"/>
                </a:solidFill>
                <a:effectLst/>
                <a:latin typeface="+mn-lt"/>
                <a:ea typeface="+mn-ea"/>
                <a:cs typeface="+mn-cs"/>
              </a:rPr>
              <a:t>Additional Facilitator Notes:  </a:t>
            </a:r>
            <a:r>
              <a:rPr lang="en-US" sz="1200" b="0" i="0" kern="1200" baseline="0" dirty="0" smtClean="0">
                <a:solidFill>
                  <a:schemeClr val="tx1"/>
                </a:solidFill>
                <a:effectLst/>
                <a:latin typeface="+mn-lt"/>
                <a:ea typeface="+mn-ea"/>
                <a:cs typeface="+mn-cs"/>
              </a:rPr>
              <a:t>Please refer to the “Planning Session Role Play” handout</a:t>
            </a:r>
            <a:r>
              <a:rPr lang="en-US" sz="1200" kern="1200" baseline="0" dirty="0" smtClean="0">
                <a:solidFill>
                  <a:schemeClr val="tx1"/>
                </a:solidFill>
                <a:effectLst/>
                <a:latin typeface="+mn-lt"/>
                <a:ea typeface="+mn-ea"/>
                <a:cs typeface="+mn-cs"/>
              </a:rPr>
              <a:t>.</a:t>
            </a:r>
            <a:endParaRPr lang="en-US" sz="1200" i="0" kern="1200" baseline="0" dirty="0" smtClean="0">
              <a:solidFill>
                <a:schemeClr val="tx1"/>
              </a:solidFill>
              <a:effectLst/>
              <a:latin typeface="+mn-lt"/>
              <a:ea typeface="+mn-ea"/>
              <a:cs typeface="+mn-cs"/>
            </a:endParaRPr>
          </a:p>
          <a:p>
            <a:pPr marL="628650" lvl="1" indent="-171450">
              <a:buFont typeface="Arial" panose="020B0604020202020204" pitchFamily="34" charset="0"/>
              <a:buChar char="•"/>
            </a:pPr>
            <a:endParaRPr lang="en-US" sz="120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E0F6AD-62DB-4E88-B2AF-467A2D33D623}" type="slidenum">
              <a:rPr lang="en-US" smtClean="0"/>
              <a:pPr/>
              <a:t>5</a:t>
            </a:fld>
            <a:endParaRPr lang="en-US"/>
          </a:p>
        </p:txBody>
      </p:sp>
    </p:spTree>
    <p:extLst>
      <p:ext uri="{BB962C8B-B14F-4D97-AF65-F5344CB8AC3E}">
        <p14:creationId xmlns:p14="http://schemas.microsoft.com/office/powerpoint/2010/main" val="216826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i="1" dirty="0" smtClean="0"/>
              <a:t>Objective</a:t>
            </a:r>
            <a:r>
              <a:rPr lang="en-US" b="1" i="1" baseline="0" dirty="0" smtClean="0"/>
              <a:t> of slide 6: </a:t>
            </a:r>
            <a:r>
              <a:rPr lang="en-US" b="0" i="0" baseline="0" dirty="0" smtClean="0"/>
              <a:t>Share sequence of events for the first step in reviewing instructional practices</a:t>
            </a:r>
          </a:p>
          <a:p>
            <a:endParaRPr lang="en-US" b="0" i="0" baseline="0" dirty="0" smtClean="0"/>
          </a:p>
          <a:p>
            <a:r>
              <a:rPr lang="en-US" b="1" i="1" baseline="0" dirty="0" smtClean="0"/>
              <a:t>Estimated time:</a:t>
            </a:r>
            <a:r>
              <a:rPr lang="en-US" b="0" i="0" baseline="0" dirty="0" smtClean="0"/>
              <a:t> 15 minutes</a:t>
            </a:r>
          </a:p>
          <a:p>
            <a:endParaRPr lang="en-US" b="0" i="0" baseline="0" dirty="0" smtClean="0"/>
          </a:p>
          <a:p>
            <a:r>
              <a:rPr lang="en-US" b="1" i="1" baseline="0" dirty="0" smtClean="0"/>
              <a:t>Facilitator says:</a:t>
            </a:r>
            <a:endParaRPr lang="en-US" b="1" i="1" dirty="0" smtClean="0"/>
          </a:p>
          <a:p>
            <a:pPr marL="171450" indent="-171450">
              <a:buFont typeface="Arial" panose="020B0604020202020204" pitchFamily="34" charset="0"/>
              <a:buChar char="•"/>
            </a:pPr>
            <a:r>
              <a:rPr lang="en-US" i="0" dirty="0" smtClean="0"/>
              <a:t>These</a:t>
            </a:r>
            <a:r>
              <a:rPr lang="en-US" i="0" baseline="0" dirty="0" smtClean="0"/>
              <a:t> are the main steps for a successful planning session, and we just witnessed a few in the role play.</a:t>
            </a:r>
          </a:p>
          <a:p>
            <a:pPr marL="171450" indent="-171450">
              <a:buFont typeface="Arial" panose="020B0604020202020204" pitchFamily="34" charset="0"/>
              <a:buChar char="•"/>
            </a:pPr>
            <a:r>
              <a:rPr lang="en-US" i="0" baseline="0" dirty="0" smtClean="0"/>
              <a:t>First, go into the discussion with an open mind that this should be a conversation, and that the team teacher should be able to provide a lot of feedback into the process and goals of the review. You want this to be meaningful and have everyone’s buy-in on the process. </a:t>
            </a:r>
          </a:p>
          <a:p>
            <a:pPr marL="171450" indent="-171450">
              <a:buFont typeface="Arial" panose="020B0604020202020204" pitchFamily="34" charset="0"/>
              <a:buChar char="•"/>
            </a:pPr>
            <a:r>
              <a:rPr lang="en-US" i="0" baseline="0" dirty="0" smtClean="0"/>
              <a:t>Then, choose a neutral space where both you and the team teacher feel comfortable. The teacher’s lounge or an open and shared space is probably not the best choice for this meeting. A classroom, office, or other private space may be best. </a:t>
            </a:r>
          </a:p>
          <a:p>
            <a:pPr marL="171450" indent="-171450">
              <a:buFont typeface="Arial" panose="020B0604020202020204" pitchFamily="34" charset="0"/>
              <a:buChar char="•"/>
            </a:pPr>
            <a:r>
              <a:rPr lang="en-US" i="0" baseline="0" dirty="0" smtClean="0"/>
              <a:t>Next, have the team teacher describe the class, lesson objectives or outcomes, success indicators, and potential challenges. As you discuss the lesson, be especially sure to have the team teacher note success indicators and potential challenges. Walk through both success indicators and potential challenges to get the team teacher thinking about how to solve problems. This would also be a good time to ask the team teacher for a copy of the lesson plan for your reference during the review. </a:t>
            </a:r>
          </a:p>
          <a:p>
            <a:pPr marL="171450" indent="-171450">
              <a:buFont typeface="Arial" panose="020B0604020202020204" pitchFamily="34" charset="0"/>
              <a:buChar char="•"/>
            </a:pPr>
            <a:r>
              <a:rPr lang="en-US" i="0" baseline="0" dirty="0" smtClean="0"/>
              <a:t>After you have discussed the lesson, determine the focus of the review. On which team teacher behavior will you focus? Also, decide how you will collect data during the review. This focus and data collection will allow you to indirectly extend your reach to students by improving the teaching practices of your team teachers. </a:t>
            </a:r>
          </a:p>
          <a:p>
            <a:pPr marL="171450" indent="-171450">
              <a:buFont typeface="Arial" panose="020B0604020202020204" pitchFamily="34" charset="0"/>
              <a:buChar char="•"/>
            </a:pPr>
            <a:r>
              <a:rPr lang="en-US" i="0" baseline="0" dirty="0" smtClean="0"/>
              <a:t>Finally, ask the team teacher about his or her expectations of you during the review. Where should you sit? Should you just observe, or should you interact with students?</a:t>
            </a:r>
          </a:p>
          <a:p>
            <a:pPr marL="171450" indent="-171450">
              <a:buFont typeface="Arial" panose="020B0604020202020204" pitchFamily="34" charset="0"/>
              <a:buChar char="•"/>
            </a:pPr>
            <a:r>
              <a:rPr lang="en-US" baseline="0" dirty="0" smtClean="0"/>
              <a:t>Think back to the planning session role play that you just saw. What went well during the session?</a:t>
            </a:r>
          </a:p>
          <a:p>
            <a:pPr marL="457200" lvl="1" indent="0">
              <a:buFont typeface="Arial" panose="020B0604020202020204" pitchFamily="34" charset="0"/>
              <a:buNone/>
            </a:pPr>
            <a:r>
              <a:rPr lang="en-US" i="0" baseline="0" dirty="0" smtClean="0"/>
              <a:t>[Listen for:</a:t>
            </a:r>
          </a:p>
          <a:p>
            <a:pPr marL="628650" lvl="1" indent="-171450">
              <a:buFont typeface="Arial" panose="020B0604020202020204" pitchFamily="34" charset="0"/>
              <a:buChar char="•"/>
            </a:pPr>
            <a:r>
              <a:rPr lang="en-US" baseline="0" dirty="0" smtClean="0"/>
              <a:t>The MCL sequenced through all parts of the planning session</a:t>
            </a:r>
          </a:p>
          <a:p>
            <a:pPr marL="628650" lvl="1" indent="-171450">
              <a:buFont typeface="Arial" panose="020B0604020202020204" pitchFamily="34" charset="0"/>
              <a:buChar char="•"/>
            </a:pPr>
            <a:r>
              <a:rPr lang="en-US" baseline="0" dirty="0" smtClean="0"/>
              <a:t>The team teacher was open to MCL comments and suggestions]</a:t>
            </a:r>
          </a:p>
          <a:p>
            <a:pPr marL="171450" indent="-171450">
              <a:buFont typeface="Arial" panose="020B0604020202020204" pitchFamily="34" charset="0"/>
              <a:buChar char="•"/>
            </a:pPr>
            <a:r>
              <a:rPr lang="en-US" baseline="0" dirty="0" smtClean="0"/>
              <a:t>What could the MCL have done to ensure that the planning session is more effective?</a:t>
            </a:r>
          </a:p>
          <a:p>
            <a:pPr marL="457200" lvl="1" indent="0">
              <a:buFont typeface="Arial" panose="020B0604020202020204" pitchFamily="34" charset="0"/>
              <a:buNone/>
            </a:pPr>
            <a:r>
              <a:rPr lang="en-US" i="0" baseline="0" dirty="0" smtClean="0"/>
              <a:t>[Listen for:</a:t>
            </a:r>
          </a:p>
          <a:p>
            <a:pPr marL="628650" lvl="1" indent="-171450">
              <a:buFont typeface="Arial" panose="020B0604020202020204" pitchFamily="34" charset="0"/>
              <a:buChar char="•"/>
            </a:pPr>
            <a:r>
              <a:rPr lang="en-US" baseline="0" dirty="0" smtClean="0"/>
              <a:t>The MCL could have made it more of a conversation and less of an authoritative dialogue</a:t>
            </a:r>
          </a:p>
          <a:p>
            <a:pPr marL="628650" lvl="1" indent="-171450">
              <a:buFont typeface="Arial" panose="020B0604020202020204" pitchFamily="34" charset="0"/>
              <a:buChar char="•"/>
            </a:pPr>
            <a:r>
              <a:rPr lang="en-US" baseline="0" dirty="0" smtClean="0"/>
              <a:t>The MCL could have created an accountability structure for the team teacher’s completion of higher-level questions</a:t>
            </a:r>
          </a:p>
          <a:p>
            <a:pPr marL="628650" lvl="1" indent="-171450">
              <a:buFont typeface="Arial" panose="020B0604020202020204" pitchFamily="34" charset="0"/>
              <a:buChar char="•"/>
            </a:pPr>
            <a:r>
              <a:rPr lang="en-US" baseline="0" dirty="0" smtClean="0"/>
              <a:t>The MCL could have gone more in-depth into the team teacher’s choices for instructional strategies</a:t>
            </a:r>
          </a:p>
          <a:p>
            <a:pPr marL="628650" lvl="1" indent="-171450">
              <a:buFont typeface="Arial" panose="020B0604020202020204" pitchFamily="34" charset="0"/>
              <a:buChar char="•"/>
            </a:pPr>
            <a:r>
              <a:rPr lang="en-US" baseline="0" dirty="0" smtClean="0"/>
              <a:t>The MCL did not ask about whether to interact with students during the review]</a:t>
            </a:r>
          </a:p>
          <a:p>
            <a:pPr marL="171450" lvl="0" indent="-171450">
              <a:buFont typeface="Arial" panose="020B0604020202020204" pitchFamily="34" charset="0"/>
              <a:buChar char="•"/>
            </a:pPr>
            <a:r>
              <a:rPr lang="en-US" baseline="0" dirty="0" smtClean="0"/>
              <a:t>Is there anything you would have changed in the role play given your leadership style and approach to leading these types of meetings?</a:t>
            </a:r>
          </a:p>
        </p:txBody>
      </p:sp>
      <p:sp>
        <p:nvSpPr>
          <p:cNvPr id="4" name="Slide Number Placeholder 3"/>
          <p:cNvSpPr>
            <a:spLocks noGrp="1"/>
          </p:cNvSpPr>
          <p:nvPr>
            <p:ph type="sldNum" sz="quarter" idx="10"/>
          </p:nvPr>
        </p:nvSpPr>
        <p:spPr/>
        <p:txBody>
          <a:bodyPr/>
          <a:lstStyle/>
          <a:p>
            <a:fld id="{E69B71AC-FCD3-4367-877D-6152F2370F41}" type="slidenum">
              <a:rPr lang="en-US" smtClean="0">
                <a:solidFill>
                  <a:prstClr val="black"/>
                </a:solidFill>
                <a:latin typeface="Calibri"/>
              </a:rPr>
              <a:pPr/>
              <a:t>6</a:t>
            </a:fld>
            <a:endParaRPr lang="en-US" dirty="0">
              <a:solidFill>
                <a:prstClr val="black"/>
              </a:solidFill>
              <a:latin typeface="Calibri"/>
            </a:endParaRPr>
          </a:p>
        </p:txBody>
      </p:sp>
    </p:spTree>
    <p:extLst>
      <p:ext uri="{BB962C8B-B14F-4D97-AF65-F5344CB8AC3E}">
        <p14:creationId xmlns:p14="http://schemas.microsoft.com/office/powerpoint/2010/main" val="1972631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i="1" dirty="0" smtClean="0"/>
              <a:t>Objective</a:t>
            </a:r>
            <a:r>
              <a:rPr lang="en-US" b="1" i="1" baseline="0" dirty="0" smtClean="0"/>
              <a:t> of slide 7: </a:t>
            </a:r>
            <a:r>
              <a:rPr lang="en-US" b="0" i="0" baseline="0" dirty="0" smtClean="0"/>
              <a:t>Provide guidelines for choosing the right tool for reviewing instructional practices</a:t>
            </a:r>
          </a:p>
          <a:p>
            <a:endParaRPr lang="en-US" b="0" i="0" baseline="0" dirty="0" smtClean="0"/>
          </a:p>
          <a:p>
            <a:r>
              <a:rPr lang="en-US" b="1" i="1" baseline="0" dirty="0" smtClean="0"/>
              <a:t>Estimated time: </a:t>
            </a:r>
            <a:r>
              <a:rPr lang="en-US" b="0" i="0" baseline="0" dirty="0" smtClean="0"/>
              <a:t>2 minutes</a:t>
            </a:r>
          </a:p>
          <a:p>
            <a:endParaRPr lang="en-US" b="0" i="0" baseline="0" dirty="0" smtClean="0"/>
          </a:p>
          <a:p>
            <a:r>
              <a:rPr lang="en-US" b="1" i="1" baseline="0" dirty="0" smtClean="0"/>
              <a:t>Facilitator says:</a:t>
            </a:r>
          </a:p>
          <a:p>
            <a:pPr marL="171450" indent="-171450">
              <a:buFont typeface="Arial" panose="020B0604020202020204" pitchFamily="34" charset="0"/>
              <a:buChar char="•"/>
            </a:pPr>
            <a:r>
              <a:rPr lang="en-US" dirty="0" smtClean="0"/>
              <a:t>During</a:t>
            </a:r>
            <a:r>
              <a:rPr lang="en-US" baseline="0" dirty="0" smtClean="0"/>
              <a:t> the “preparing to teach” session, a tool or method for conducting the review should be selected. The questions on the slide can help you select a tool that meets your needs. Think about:</a:t>
            </a:r>
          </a:p>
          <a:p>
            <a:pPr marL="628650" lvl="1" indent="-171450">
              <a:buFont typeface="Arial" panose="020B0604020202020204" pitchFamily="34" charset="0"/>
              <a:buChar char="•"/>
            </a:pPr>
            <a:r>
              <a:rPr lang="en-US" sz="1200" i="0" dirty="0" smtClean="0"/>
              <a:t>Does the tool match the pre-determined focus of the review?</a:t>
            </a:r>
          </a:p>
          <a:p>
            <a:pPr marL="628650" lvl="1" indent="-171450">
              <a:buFont typeface="Arial" panose="020B0604020202020204" pitchFamily="34" charset="0"/>
              <a:buChar char="•"/>
            </a:pPr>
            <a:r>
              <a:rPr lang="en-US" sz="1200" i="0" dirty="0" smtClean="0"/>
              <a:t>Is the scope of the tool aligned with the goals for improving the team teacher’s practice that I want to address?</a:t>
            </a:r>
          </a:p>
          <a:p>
            <a:pPr marL="628650" lvl="1" indent="-171450">
              <a:buFont typeface="Arial" panose="020B0604020202020204" pitchFamily="34" charset="0"/>
              <a:buChar char="•"/>
            </a:pPr>
            <a:r>
              <a:rPr lang="en-US" sz="1200" i="0" dirty="0" smtClean="0"/>
              <a:t>Are the protocols standardized and clear?</a:t>
            </a:r>
          </a:p>
          <a:p>
            <a:pPr marL="628650" lvl="1" indent="-171450">
              <a:buFont typeface="Arial" panose="020B0604020202020204" pitchFamily="34" charset="0"/>
              <a:buChar char="•"/>
            </a:pPr>
            <a:r>
              <a:rPr lang="en-US" sz="1200" i="0" dirty="0" smtClean="0"/>
              <a:t>Does the tool include guidelines or support for turning the data into feedback?</a:t>
            </a:r>
          </a:p>
          <a:p>
            <a:pPr marL="628650" lvl="1" indent="-171450">
              <a:buFont typeface="Arial" panose="020B0604020202020204" pitchFamily="34" charset="0"/>
              <a:buChar char="•"/>
            </a:pPr>
            <a:r>
              <a:rPr lang="en-US" sz="1200" i="0" dirty="0" smtClean="0"/>
              <a:t>Is the time required feasible to use the tool in a review?</a:t>
            </a:r>
          </a:p>
          <a:p>
            <a:pPr marL="171450" lvl="0" indent="-171450">
              <a:buFont typeface="Arial" panose="020B0604020202020204" pitchFamily="34" charset="0"/>
              <a:buChar char="•"/>
            </a:pPr>
            <a:r>
              <a:rPr lang="en-US" sz="1200" i="0" dirty="0" smtClean="0"/>
              <a:t>You won’t always have a formal tool when you</a:t>
            </a:r>
            <a:r>
              <a:rPr lang="en-US" sz="1200" i="0" baseline="0" dirty="0" smtClean="0"/>
              <a:t> watch a team teacher teach. Sometimes you will just take notes, even as limited as a jotted sticky note for quicker, less formal time in the team teacher’s classroom. Alternatively,</a:t>
            </a:r>
            <a:r>
              <a:rPr lang="en-US" sz="1200" i="0" dirty="0" smtClean="0"/>
              <a:t> y</a:t>
            </a:r>
            <a:r>
              <a:rPr lang="en-US" sz="1200" i="0" baseline="0" dirty="0" smtClean="0"/>
              <a:t>ou can use the “Team Teacher Post-Review Reflection” handout for quicker, more frequent reviews.</a:t>
            </a:r>
            <a:r>
              <a:rPr lang="en-US" sz="1200" i="0" dirty="0" smtClean="0"/>
              <a:t> </a:t>
            </a:r>
          </a:p>
          <a:p>
            <a:pPr marL="171450" indent="-171450">
              <a:buFont typeface="Arial" panose="020B0604020202020204" pitchFamily="34" charset="0"/>
              <a:buChar char="•"/>
            </a:pPr>
            <a:r>
              <a:rPr lang="en-US" baseline="0" dirty="0" smtClean="0"/>
              <a:t>Let’s test your ability to match observation tools with the purpose for an observation. I will put up a screenshot of a tool and you will decide what the tool measures and when it would be appropriate to use for a review.</a:t>
            </a:r>
          </a:p>
        </p:txBody>
      </p:sp>
      <p:sp>
        <p:nvSpPr>
          <p:cNvPr id="4" name="Slide Number Placeholder 3"/>
          <p:cNvSpPr>
            <a:spLocks noGrp="1"/>
          </p:cNvSpPr>
          <p:nvPr>
            <p:ph type="sldNum" sz="quarter" idx="10"/>
          </p:nvPr>
        </p:nvSpPr>
        <p:spPr/>
        <p:txBody>
          <a:bodyPr/>
          <a:lstStyle/>
          <a:p>
            <a:fld id="{E69B71AC-FCD3-4367-877D-6152F2370F41}" type="slidenum">
              <a:rPr lang="en-US" smtClean="0">
                <a:solidFill>
                  <a:prstClr val="black"/>
                </a:solidFill>
                <a:latin typeface="Calibri"/>
              </a:rPr>
              <a:pPr/>
              <a:t>7</a:t>
            </a:fld>
            <a:endParaRPr lang="en-US" dirty="0">
              <a:solidFill>
                <a:prstClr val="black"/>
              </a:solidFill>
              <a:latin typeface="Calibri"/>
            </a:endParaRPr>
          </a:p>
        </p:txBody>
      </p:sp>
    </p:spTree>
    <p:extLst>
      <p:ext uri="{BB962C8B-B14F-4D97-AF65-F5344CB8AC3E}">
        <p14:creationId xmlns:p14="http://schemas.microsoft.com/office/powerpoint/2010/main" val="1676217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Objective</a:t>
            </a:r>
            <a:r>
              <a:rPr lang="en-US" b="1" i="1" baseline="0" dirty="0" smtClean="0"/>
              <a:t> of slide 8: </a:t>
            </a:r>
            <a:r>
              <a:rPr lang="en-US" b="0" i="0" baseline="0" dirty="0" smtClean="0"/>
              <a:t>To determine what the tool measures and when it would be useful</a:t>
            </a:r>
          </a:p>
          <a:p>
            <a:endParaRPr lang="en-US" b="0" i="0" baseline="0" dirty="0" smtClean="0"/>
          </a:p>
          <a:p>
            <a:r>
              <a:rPr lang="en-US" b="1" i="1" baseline="0" dirty="0" smtClean="0"/>
              <a:t>Estimated time: </a:t>
            </a:r>
            <a:r>
              <a:rPr lang="en-US" b="0" i="0" baseline="0" dirty="0" smtClean="0"/>
              <a:t>2 minutes</a:t>
            </a:r>
          </a:p>
          <a:p>
            <a:endParaRPr lang="en-US" b="0" i="0" baseline="0" dirty="0" smtClean="0"/>
          </a:p>
          <a:p>
            <a:r>
              <a:rPr lang="en-US" b="1" i="1" baseline="0" dirty="0" smtClean="0"/>
              <a:t>Facilitator says:</a:t>
            </a:r>
            <a:endParaRPr lang="en-US" b="1" i="1" dirty="0" smtClean="0"/>
          </a:p>
          <a:p>
            <a:pPr marL="171450" indent="-171450">
              <a:buFont typeface="Arial" panose="020B0604020202020204" pitchFamily="34" charset="0"/>
              <a:buChar char="•"/>
            </a:pPr>
            <a:r>
              <a:rPr lang="en-US" dirty="0" smtClean="0"/>
              <a:t>What does this tool measure? When would this tool</a:t>
            </a:r>
            <a:r>
              <a:rPr lang="en-US" baseline="0" dirty="0" smtClean="0"/>
              <a:t> be most useful?</a:t>
            </a:r>
          </a:p>
          <a:p>
            <a:pPr marL="457200" lvl="1" indent="0">
              <a:buFont typeface="Arial" panose="020B0604020202020204" pitchFamily="34" charset="0"/>
              <a:buNone/>
            </a:pPr>
            <a:r>
              <a:rPr lang="en-US" i="0" dirty="0" smtClean="0"/>
              <a:t>[Listen for:</a:t>
            </a:r>
          </a:p>
          <a:p>
            <a:pPr marL="628650" lvl="1" indent="-171450">
              <a:buFont typeface="Arial" panose="020B0604020202020204" pitchFamily="34" charset="0"/>
              <a:buChar char="•"/>
            </a:pPr>
            <a:r>
              <a:rPr lang="en-US" dirty="0" smtClean="0"/>
              <a:t>This</a:t>
            </a:r>
            <a:r>
              <a:rPr lang="en-US" baseline="0" dirty="0" smtClean="0"/>
              <a:t> tool measures how a teacher moves throughout the room during a lesson</a:t>
            </a:r>
          </a:p>
          <a:p>
            <a:pPr marL="628650" lvl="1" indent="-171450">
              <a:buFont typeface="Arial" panose="020B0604020202020204" pitchFamily="34" charset="0"/>
              <a:buChar char="•"/>
            </a:pPr>
            <a:r>
              <a:rPr lang="en-US" baseline="0" dirty="0" smtClean="0"/>
              <a:t>Tool #1 may be useful when a teacher is struggling to use proximity as a classroom management strategy or as an opportunity to circulate and check for understanding]</a:t>
            </a:r>
            <a:endParaRPr lang="en-US" dirty="0"/>
          </a:p>
        </p:txBody>
      </p:sp>
      <p:sp>
        <p:nvSpPr>
          <p:cNvPr id="4" name="Slide Number Placeholder 3"/>
          <p:cNvSpPr>
            <a:spLocks noGrp="1"/>
          </p:cNvSpPr>
          <p:nvPr>
            <p:ph type="sldNum" sz="quarter" idx="10"/>
          </p:nvPr>
        </p:nvSpPr>
        <p:spPr/>
        <p:txBody>
          <a:bodyPr/>
          <a:lstStyle/>
          <a:p>
            <a:fld id="{E69B71AC-FCD3-4367-877D-6152F2370F41}" type="slidenum">
              <a:rPr lang="en-US" smtClean="0">
                <a:solidFill>
                  <a:prstClr val="black"/>
                </a:solidFill>
                <a:latin typeface="Calibri"/>
              </a:rPr>
              <a:pPr/>
              <a:t>8</a:t>
            </a:fld>
            <a:endParaRPr lang="en-US" dirty="0">
              <a:solidFill>
                <a:prstClr val="black"/>
              </a:solidFill>
              <a:latin typeface="Calibri"/>
            </a:endParaRPr>
          </a:p>
        </p:txBody>
      </p:sp>
    </p:spTree>
    <p:extLst>
      <p:ext uri="{BB962C8B-B14F-4D97-AF65-F5344CB8AC3E}">
        <p14:creationId xmlns:p14="http://schemas.microsoft.com/office/powerpoint/2010/main" val="708422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Objective</a:t>
            </a:r>
            <a:r>
              <a:rPr lang="en-US" b="1" i="1" baseline="0" dirty="0" smtClean="0"/>
              <a:t> of slide 9: </a:t>
            </a:r>
            <a:r>
              <a:rPr lang="en-US" b="0" i="0" baseline="0" dirty="0" smtClean="0"/>
              <a:t>To determine what the tool measures and when it would be useful</a:t>
            </a:r>
          </a:p>
          <a:p>
            <a:endParaRPr lang="en-US" b="0" i="0" baseline="0" dirty="0" smtClean="0"/>
          </a:p>
          <a:p>
            <a:r>
              <a:rPr lang="en-US" b="1" i="1" baseline="0" dirty="0" smtClean="0"/>
              <a:t>Estimated time: </a:t>
            </a:r>
            <a:r>
              <a:rPr lang="en-US" b="0" i="0" baseline="0" dirty="0" smtClean="0"/>
              <a:t>2 minutes</a:t>
            </a:r>
          </a:p>
          <a:p>
            <a:endParaRPr lang="en-US" b="0" i="0" baseline="0" dirty="0" smtClean="0"/>
          </a:p>
          <a:p>
            <a:r>
              <a:rPr lang="en-US" b="1" i="1" baseline="0" dirty="0" smtClean="0"/>
              <a:t>Facilitator says:</a:t>
            </a:r>
            <a:endParaRPr lang="en-US" b="1" i="1"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What does this tool measure? When would this tool</a:t>
            </a:r>
            <a:r>
              <a:rPr lang="en-US" baseline="0" dirty="0" smtClean="0"/>
              <a:t> be most useful?</a:t>
            </a:r>
          </a:p>
          <a:p>
            <a:pPr marL="457200" lvl="1" indent="0">
              <a:buFont typeface="Arial" panose="020B0604020202020204" pitchFamily="34" charset="0"/>
              <a:buNone/>
            </a:pPr>
            <a:r>
              <a:rPr lang="en-US" i="0" baseline="0" dirty="0" smtClean="0"/>
              <a:t>[Listen for:</a:t>
            </a:r>
          </a:p>
          <a:p>
            <a:pPr marL="628650" lvl="1" indent="-171450">
              <a:buFont typeface="Arial" panose="020B0604020202020204" pitchFamily="34" charset="0"/>
              <a:buChar char="•"/>
            </a:pPr>
            <a:r>
              <a:rPr lang="en-US" baseline="0" dirty="0" smtClean="0"/>
              <a:t>Tool #2 measures the type and number of questions asked by a teacher</a:t>
            </a:r>
          </a:p>
          <a:p>
            <a:pPr marL="628650" lvl="1" indent="-171450">
              <a:buFont typeface="Arial" panose="020B0604020202020204" pitchFamily="34" charset="0"/>
              <a:buChar char="•"/>
            </a:pPr>
            <a:r>
              <a:rPr lang="en-US" baseline="0" dirty="0" smtClean="0"/>
              <a:t>This tool could collect helpful data for a teacher who needs to increase the complexity or level of questioning in her classroom. It could also be used to help teachers scaffold their questions—asking increasingly complex questions that elicit increasingly complex</a:t>
            </a:r>
            <a:r>
              <a:rPr lang="en-US" dirty="0" smtClean="0"/>
              <a:t> thinking from students</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E69B71AC-FCD3-4367-877D-6152F2370F41}" type="slidenum">
              <a:rPr lang="en-US" smtClean="0">
                <a:solidFill>
                  <a:prstClr val="black"/>
                </a:solidFill>
                <a:latin typeface="Calibri"/>
              </a:rPr>
              <a:pPr/>
              <a:t>9</a:t>
            </a:fld>
            <a:endParaRPr lang="en-US" dirty="0">
              <a:solidFill>
                <a:prstClr val="black"/>
              </a:solidFill>
              <a:latin typeface="Calibri"/>
            </a:endParaRPr>
          </a:p>
        </p:txBody>
      </p:sp>
    </p:spTree>
    <p:extLst>
      <p:ext uri="{BB962C8B-B14F-4D97-AF65-F5344CB8AC3E}">
        <p14:creationId xmlns:p14="http://schemas.microsoft.com/office/powerpoint/2010/main" val="2363699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FC7D27DC-5B25-4E18-AC08-0962095EB421}" type="slidenum">
              <a:rPr lang="en-US" smtClean="0"/>
              <a:pPr/>
              <a:t>‹#›</a:t>
            </a:fld>
            <a:endParaRPr lang="en-US"/>
          </a:p>
        </p:txBody>
      </p:sp>
      <p:sp>
        <p:nvSpPr>
          <p:cNvPr id="7" name="Footer Placeholder 4"/>
          <p:cNvSpPr>
            <a:spLocks noGrp="1"/>
          </p:cNvSpPr>
          <p:nvPr>
            <p:ph type="ftr" sz="quarter" idx="11"/>
          </p:nvPr>
        </p:nvSpPr>
        <p:spPr>
          <a:xfrm>
            <a:off x="533400" y="6340475"/>
            <a:ext cx="7467600" cy="365125"/>
          </a:xfrm>
          <a:prstGeom prst="rect">
            <a:avLst/>
          </a:prstGeom>
        </p:spPr>
        <p:txBody>
          <a:bodyPr/>
          <a:lstStyle>
            <a:lvl1pPr>
              <a:defRPr>
                <a:solidFill>
                  <a:schemeClr val="tx1"/>
                </a:solidFill>
              </a:defRPr>
            </a:lvl1pPr>
          </a:lstStyle>
          <a:p>
            <a:r>
              <a:rPr lang="en-US" dirty="0" smtClean="0"/>
              <a:t>©2015 Public Impact              	</a:t>
            </a:r>
            <a:r>
              <a:rPr lang="en-US" dirty="0" smtClean="0">
                <a:solidFill>
                  <a:prstClr val="black"/>
                </a:solidFill>
              </a:rPr>
              <a:t>OpportunityCulture.org</a:t>
            </a:r>
            <a:endParaRPr lang="en-US" dirty="0">
              <a:solidFill>
                <a:prstClr val="black"/>
              </a:solidFill>
            </a:endParaRPr>
          </a:p>
        </p:txBody>
      </p:sp>
    </p:spTree>
    <p:extLst>
      <p:ext uri="{BB962C8B-B14F-4D97-AF65-F5344CB8AC3E}">
        <p14:creationId xmlns:p14="http://schemas.microsoft.com/office/powerpoint/2010/main" val="567040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FC7D27DC-5B25-4E18-AC08-0962095EB421}" type="slidenum">
              <a:rPr lang="en-US" smtClean="0"/>
              <a:pPr/>
              <a:t>‹#›</a:t>
            </a:fld>
            <a:endParaRPr lang="en-US"/>
          </a:p>
        </p:txBody>
      </p:sp>
      <p:sp>
        <p:nvSpPr>
          <p:cNvPr id="7" name="Footer Placeholder 4"/>
          <p:cNvSpPr>
            <a:spLocks noGrp="1"/>
          </p:cNvSpPr>
          <p:nvPr>
            <p:ph type="ftr" sz="quarter" idx="11"/>
          </p:nvPr>
        </p:nvSpPr>
        <p:spPr>
          <a:xfrm>
            <a:off x="533400" y="6340475"/>
            <a:ext cx="7467600" cy="365125"/>
          </a:xfrm>
          <a:prstGeom prst="rect">
            <a:avLst/>
          </a:prstGeom>
        </p:spPr>
        <p:txBody>
          <a:bodyPr/>
          <a:lstStyle>
            <a:lvl1pPr>
              <a:defRPr>
                <a:solidFill>
                  <a:schemeClr val="tx1"/>
                </a:solidFill>
              </a:defRPr>
            </a:lvl1pPr>
          </a:lstStyle>
          <a:p>
            <a:r>
              <a:rPr lang="en-US" dirty="0" smtClean="0"/>
              <a:t>©2015 Public Impact              	</a:t>
            </a:r>
            <a:r>
              <a:rPr lang="en-US" dirty="0" smtClean="0">
                <a:solidFill>
                  <a:prstClr val="black"/>
                </a:solidFill>
              </a:rPr>
              <a:t>OpportunityCulture.org</a:t>
            </a:r>
            <a:endParaRPr lang="en-US" dirty="0">
              <a:solidFill>
                <a:prstClr val="black"/>
              </a:solidFill>
            </a:endParaRPr>
          </a:p>
        </p:txBody>
      </p:sp>
    </p:spTree>
    <p:extLst>
      <p:ext uri="{BB962C8B-B14F-4D97-AF65-F5344CB8AC3E}">
        <p14:creationId xmlns:p14="http://schemas.microsoft.com/office/powerpoint/2010/main" val="347071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FC7D27DC-5B25-4E18-AC08-0962095EB421}" type="slidenum">
              <a:rPr lang="en-US" smtClean="0"/>
              <a:pPr/>
              <a:t>‹#›</a:t>
            </a:fld>
            <a:endParaRPr lang="en-US"/>
          </a:p>
        </p:txBody>
      </p:sp>
      <p:sp>
        <p:nvSpPr>
          <p:cNvPr id="7" name="Footer Placeholder 4"/>
          <p:cNvSpPr>
            <a:spLocks noGrp="1"/>
          </p:cNvSpPr>
          <p:nvPr>
            <p:ph type="ftr" sz="quarter" idx="11"/>
          </p:nvPr>
        </p:nvSpPr>
        <p:spPr>
          <a:xfrm>
            <a:off x="533400" y="6340475"/>
            <a:ext cx="7467600" cy="365125"/>
          </a:xfrm>
          <a:prstGeom prst="rect">
            <a:avLst/>
          </a:prstGeom>
        </p:spPr>
        <p:txBody>
          <a:bodyPr/>
          <a:lstStyle>
            <a:lvl1pPr>
              <a:defRPr>
                <a:solidFill>
                  <a:schemeClr val="tx1"/>
                </a:solidFill>
              </a:defRPr>
            </a:lvl1pPr>
          </a:lstStyle>
          <a:p>
            <a:r>
              <a:rPr lang="en-US" dirty="0" smtClean="0"/>
              <a:t>©2015 Public Impact              	</a:t>
            </a:r>
            <a:r>
              <a:rPr lang="en-US" dirty="0" smtClean="0">
                <a:solidFill>
                  <a:prstClr val="black"/>
                </a:solidFill>
              </a:rPr>
              <a:t>OpportunityCulture.org</a:t>
            </a:r>
            <a:endParaRPr lang="en-US" dirty="0">
              <a:solidFill>
                <a:prstClr val="black"/>
              </a:solidFill>
            </a:endParaRPr>
          </a:p>
        </p:txBody>
      </p:sp>
    </p:spTree>
    <p:extLst>
      <p:ext uri="{BB962C8B-B14F-4D97-AF65-F5344CB8AC3E}">
        <p14:creationId xmlns:p14="http://schemas.microsoft.com/office/powerpoint/2010/main" val="2748846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_1">
    <p:spTree>
      <p:nvGrpSpPr>
        <p:cNvPr id="1" name=""/>
        <p:cNvGrpSpPr/>
        <p:nvPr/>
      </p:nvGrpSpPr>
      <p:grpSpPr>
        <a:xfrm>
          <a:off x="0" y="0"/>
          <a:ext cx="0" cy="0"/>
          <a:chOff x="0" y="0"/>
          <a:chExt cx="0" cy="0"/>
        </a:xfrm>
      </p:grpSpPr>
      <p:pic>
        <p:nvPicPr>
          <p:cNvPr id="6" name="Picture 5" descr="Public Impact_Horz_V.1a.jpg"/>
          <p:cNvPicPr>
            <a:picLocks noChangeAspect="1"/>
          </p:cNvPicPr>
          <p:nvPr userDrawn="1"/>
        </p:nvPicPr>
        <p:blipFill>
          <a:blip r:embed="rId2" cstate="print"/>
          <a:stretch>
            <a:fillRect/>
          </a:stretch>
        </p:blipFill>
        <p:spPr>
          <a:xfrm>
            <a:off x="106680" y="76200"/>
            <a:ext cx="8961120" cy="6720840"/>
          </a:xfrm>
          <a:prstGeom prst="rect">
            <a:avLst/>
          </a:prstGeom>
        </p:spPr>
      </p:pic>
      <p:sp>
        <p:nvSpPr>
          <p:cNvPr id="9" name="Text Placeholder 10"/>
          <p:cNvSpPr>
            <a:spLocks noGrp="1"/>
          </p:cNvSpPr>
          <p:nvPr>
            <p:ph type="body" sz="quarter" idx="13" hasCustomPrompt="1"/>
          </p:nvPr>
        </p:nvSpPr>
        <p:spPr>
          <a:xfrm>
            <a:off x="152400" y="304800"/>
            <a:ext cx="8001000" cy="533400"/>
          </a:xfrm>
          <a:prstGeom prst="rect">
            <a:avLst/>
          </a:prstGeom>
        </p:spPr>
        <p:txBody>
          <a:bodyPr/>
          <a:lstStyle>
            <a:lvl1pPr>
              <a:buFontTx/>
              <a:buNone/>
              <a:defRPr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Title</a:t>
            </a:r>
            <a:endParaRPr lang="en-US" dirty="0"/>
          </a:p>
        </p:txBody>
      </p:sp>
      <p:sp>
        <p:nvSpPr>
          <p:cNvPr id="10" name="Text Placeholder 10"/>
          <p:cNvSpPr>
            <a:spLocks noGrp="1"/>
          </p:cNvSpPr>
          <p:nvPr>
            <p:ph type="body" sz="quarter" idx="16" hasCustomPrompt="1"/>
          </p:nvPr>
        </p:nvSpPr>
        <p:spPr>
          <a:xfrm>
            <a:off x="228600" y="1066800"/>
            <a:ext cx="8001000" cy="533400"/>
          </a:xfrm>
          <a:prstGeom prst="rect">
            <a:avLst/>
          </a:prstGeom>
        </p:spPr>
        <p:txBody>
          <a:bodyPr>
            <a:normAutofit/>
          </a:bodyPr>
          <a:lstStyle>
            <a:lvl1pPr>
              <a:buFontTx/>
              <a:buNone/>
              <a:defRPr sz="2800"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Subtitle</a:t>
            </a:r>
            <a:endParaRPr lang="en-US" dirty="0"/>
          </a:p>
        </p:txBody>
      </p:sp>
      <p:sp>
        <p:nvSpPr>
          <p:cNvPr id="11" name="Text Placeholder 10"/>
          <p:cNvSpPr>
            <a:spLocks noGrp="1"/>
          </p:cNvSpPr>
          <p:nvPr>
            <p:ph type="body" sz="quarter" idx="17" hasCustomPrompt="1"/>
          </p:nvPr>
        </p:nvSpPr>
        <p:spPr>
          <a:xfrm>
            <a:off x="304800" y="2971800"/>
            <a:ext cx="8001000" cy="457200"/>
          </a:xfrm>
          <a:prstGeom prst="rect">
            <a:avLst/>
          </a:prstGeom>
        </p:spPr>
        <p:txBody>
          <a:bodyPr/>
          <a:lstStyle>
            <a:lvl1pPr>
              <a:buFontTx/>
              <a:buNone/>
              <a:defRPr sz="2400"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Authors</a:t>
            </a:r>
            <a:endParaRPr lang="en-US" dirty="0"/>
          </a:p>
        </p:txBody>
      </p:sp>
      <p:sp>
        <p:nvSpPr>
          <p:cNvPr id="7" name="TextBox 1"/>
          <p:cNvSpPr txBox="1"/>
          <p:nvPr userDrawn="1"/>
        </p:nvSpPr>
        <p:spPr>
          <a:xfrm>
            <a:off x="2895600" y="6019800"/>
            <a:ext cx="2667000" cy="463550"/>
          </a:xfrm>
          <a:prstGeom prst="rect">
            <a:avLst/>
          </a:prstGeom>
          <a:noFill/>
        </p:spPr>
        <p:txBody>
          <a:bodyPr wrap="square" rtlCol="0">
            <a:spAutoFit/>
          </a:bodyPr>
          <a:lstStyle/>
          <a:p>
            <a:pPr marL="0" marR="0">
              <a:spcBef>
                <a:spcPts val="0"/>
              </a:spcBef>
              <a:spcAft>
                <a:spcPts val="0"/>
              </a:spcAft>
            </a:pPr>
            <a:r>
              <a:rPr lang="en-US" sz="1200" kern="1200">
                <a:solidFill>
                  <a:srgbClr val="000000"/>
                </a:solidFill>
                <a:effectLst/>
                <a:latin typeface="Calibri"/>
                <a:ea typeface="Times New Roman"/>
                <a:cs typeface="Times New Roman"/>
              </a:rPr>
              <a:t>To copy or adapt this material, see OpportunityCulture.org/terms-of-use</a:t>
            </a:r>
            <a:endParaRPr lang="en-US" sz="1200">
              <a:effectLst/>
              <a:latin typeface="Times New Roman"/>
              <a:ea typeface="Times New Roman"/>
            </a:endParaRPr>
          </a:p>
        </p:txBody>
      </p:sp>
    </p:spTree>
    <p:extLst>
      <p:ext uri="{BB962C8B-B14F-4D97-AF65-F5344CB8AC3E}">
        <p14:creationId xmlns:p14="http://schemas.microsoft.com/office/powerpoint/2010/main" val="42307813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Small)">
    <p:spTree>
      <p:nvGrpSpPr>
        <p:cNvPr id="1" name=""/>
        <p:cNvGrpSpPr/>
        <p:nvPr/>
      </p:nvGrpSpPr>
      <p:grpSpPr>
        <a:xfrm>
          <a:off x="0" y="0"/>
          <a:ext cx="0" cy="0"/>
          <a:chOff x="0" y="0"/>
          <a:chExt cx="0" cy="0"/>
        </a:xfrm>
      </p:grpSpPr>
      <p:sp>
        <p:nvSpPr>
          <p:cNvPr id="13" name="Rectangle 12"/>
          <p:cNvSpPr/>
          <p:nvPr userDrawn="1"/>
        </p:nvSpPr>
        <p:spPr>
          <a:xfrm>
            <a:off x="108473" y="6507480"/>
            <a:ext cx="8883127" cy="27432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 name="Content Placeholder 2"/>
          <p:cNvSpPr>
            <a:spLocks noGrp="1"/>
          </p:cNvSpPr>
          <p:nvPr>
            <p:ph idx="1"/>
          </p:nvPr>
        </p:nvSpPr>
        <p:spPr>
          <a:xfrm>
            <a:off x="457200" y="914401"/>
            <a:ext cx="8229600" cy="5410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12" name="Picture 11" descr="Public Impact_Horz_V.1a.jpg"/>
          <p:cNvPicPr>
            <a:picLocks noChangeAspect="1"/>
          </p:cNvPicPr>
          <p:nvPr userDrawn="1"/>
        </p:nvPicPr>
        <p:blipFill>
          <a:blip r:embed="rId2" cstate="print"/>
          <a:srcRect t="10204" b="86395"/>
          <a:stretch>
            <a:fillRect/>
          </a:stretch>
        </p:blipFill>
        <p:spPr>
          <a:xfrm>
            <a:off x="106680" y="609600"/>
            <a:ext cx="8961120" cy="228600"/>
          </a:xfrm>
          <a:prstGeom prst="rect">
            <a:avLst/>
          </a:prstGeom>
        </p:spPr>
      </p:pic>
      <p:sp>
        <p:nvSpPr>
          <p:cNvPr id="14"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pic>
        <p:nvPicPr>
          <p:cNvPr id="15" name="Picture 6" descr="http://share.publicimpact.com/Document%20Library/Report%20Production%20Process/Opportunity%20Culture%20Logos/Opportunity%20Culture-plain-white_075.png"/>
          <p:cNvPicPr>
            <a:picLocks noChangeAspect="1" noChangeArrowheads="1"/>
          </p:cNvPicPr>
          <p:nvPr userDrawn="1"/>
        </p:nvPicPr>
        <p:blipFill>
          <a:blip r:embed="rId3" cstate="print"/>
          <a:srcRect/>
          <a:stretch>
            <a:fillRect/>
          </a:stretch>
        </p:blipFill>
        <p:spPr bwMode="auto">
          <a:xfrm>
            <a:off x="0" y="0"/>
            <a:ext cx="1295400" cy="823350"/>
          </a:xfrm>
          <a:prstGeom prst="rect">
            <a:avLst/>
          </a:prstGeom>
          <a:noFill/>
        </p:spPr>
      </p:pic>
      <p:sp>
        <p:nvSpPr>
          <p:cNvPr id="8" name="Slide Number Placeholder 7"/>
          <p:cNvSpPr>
            <a:spLocks noGrp="1"/>
          </p:cNvSpPr>
          <p:nvPr>
            <p:ph type="sldNum" sz="quarter" idx="12"/>
          </p:nvPr>
        </p:nvSpPr>
        <p:spPr>
          <a:xfrm>
            <a:off x="6553200" y="6492875"/>
            <a:ext cx="2133600" cy="365125"/>
          </a:xfrm>
        </p:spPr>
        <p:txBody>
          <a:bodyPr/>
          <a:lstStyle>
            <a:lvl1pPr>
              <a:defRPr>
                <a:solidFill>
                  <a:schemeClr val="tx1"/>
                </a:solidFill>
              </a:defRPr>
            </a:lvl1pPr>
          </a:lstStyle>
          <a:p>
            <a:fld id="{FC7D27DC-5B25-4E18-AC08-0962095EB421}" type="slidenum">
              <a:rPr lang="en-US" smtClean="0"/>
              <a:pPr/>
              <a:t>‹#›</a:t>
            </a:fld>
            <a:endParaRPr lang="en-US" dirty="0"/>
          </a:p>
        </p:txBody>
      </p:sp>
      <p:sp>
        <p:nvSpPr>
          <p:cNvPr id="17" name="Footer Placeholder 4"/>
          <p:cNvSpPr>
            <a:spLocks noGrp="1"/>
          </p:cNvSpPr>
          <p:nvPr>
            <p:ph type="ftr" sz="quarter" idx="11"/>
          </p:nvPr>
        </p:nvSpPr>
        <p:spPr>
          <a:xfrm>
            <a:off x="533400" y="6492875"/>
            <a:ext cx="7467600" cy="365125"/>
          </a:xfrm>
          <a:prstGeom prst="rect">
            <a:avLst/>
          </a:prstGeom>
        </p:spPr>
        <p:txBody>
          <a:bodyPr/>
          <a:lstStyle>
            <a:lvl1pPr>
              <a:defRPr>
                <a:solidFill>
                  <a:schemeClr val="tx1"/>
                </a:solidFill>
              </a:defRPr>
            </a:lvl1pPr>
          </a:lstStyle>
          <a:p>
            <a:r>
              <a:rPr lang="en-US" dirty="0" smtClean="0"/>
              <a:t>©2015 Public Impact              	</a:t>
            </a:r>
            <a:r>
              <a:rPr lang="en-US" dirty="0" smtClean="0">
                <a:solidFill>
                  <a:prstClr val="black"/>
                </a:solidFill>
              </a:rPr>
              <a:t>OpportunityCulture.org</a:t>
            </a:r>
            <a:endParaRPr lang="en-US" dirty="0">
              <a:solidFill>
                <a:prstClr val="black"/>
              </a:solidFill>
            </a:endParaRPr>
          </a:p>
        </p:txBody>
      </p:sp>
    </p:spTree>
    <p:extLst>
      <p:ext uri="{BB962C8B-B14F-4D97-AF65-F5344CB8AC3E}">
        <p14:creationId xmlns:p14="http://schemas.microsoft.com/office/powerpoint/2010/main" val="38289047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Small)">
    <p:spTree>
      <p:nvGrpSpPr>
        <p:cNvPr id="1" name=""/>
        <p:cNvGrpSpPr/>
        <p:nvPr/>
      </p:nvGrpSpPr>
      <p:grpSpPr>
        <a:xfrm>
          <a:off x="0" y="0"/>
          <a:ext cx="0" cy="0"/>
          <a:chOff x="0" y="0"/>
          <a:chExt cx="0" cy="0"/>
        </a:xfrm>
      </p:grpSpPr>
      <p:sp>
        <p:nvSpPr>
          <p:cNvPr id="13" name="Rectangle 12"/>
          <p:cNvSpPr/>
          <p:nvPr userDrawn="1"/>
        </p:nvSpPr>
        <p:spPr>
          <a:xfrm>
            <a:off x="108473" y="6507480"/>
            <a:ext cx="8883127" cy="27432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 name="Content Placeholder 2"/>
          <p:cNvSpPr>
            <a:spLocks noGrp="1"/>
          </p:cNvSpPr>
          <p:nvPr>
            <p:ph idx="1"/>
          </p:nvPr>
        </p:nvSpPr>
        <p:spPr>
          <a:xfrm>
            <a:off x="457200" y="914401"/>
            <a:ext cx="8229600" cy="5410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12" name="Picture 11" descr="Public Impact_Horz_V.1a.jpg"/>
          <p:cNvPicPr>
            <a:picLocks noChangeAspect="1"/>
          </p:cNvPicPr>
          <p:nvPr userDrawn="1"/>
        </p:nvPicPr>
        <p:blipFill>
          <a:blip r:embed="rId2" cstate="print"/>
          <a:srcRect t="10204" b="86395"/>
          <a:stretch>
            <a:fillRect/>
          </a:stretch>
        </p:blipFill>
        <p:spPr>
          <a:xfrm>
            <a:off x="106680" y="609600"/>
            <a:ext cx="8961120" cy="228600"/>
          </a:xfrm>
          <a:prstGeom prst="rect">
            <a:avLst/>
          </a:prstGeom>
        </p:spPr>
      </p:pic>
      <p:sp>
        <p:nvSpPr>
          <p:cNvPr id="14" name="Title 1"/>
          <p:cNvSpPr>
            <a:spLocks noGrp="1"/>
          </p:cNvSpPr>
          <p:nvPr>
            <p:ph type="title"/>
          </p:nvPr>
        </p:nvSpPr>
        <p:spPr>
          <a:xfrm>
            <a:off x="457200" y="228600"/>
            <a:ext cx="8229600" cy="533400"/>
          </a:xfrm>
        </p:spPr>
        <p:txBody>
          <a:bodyPr/>
          <a:lstStyle/>
          <a:p>
            <a:r>
              <a:rPr lang="en-US" smtClean="0"/>
              <a:t>Click to edit Master title style</a:t>
            </a:r>
            <a:endParaRPr lang="en-US"/>
          </a:p>
        </p:txBody>
      </p:sp>
      <p:pic>
        <p:nvPicPr>
          <p:cNvPr id="15" name="Picture 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0" y="2601"/>
            <a:ext cx="1295400" cy="818147"/>
          </a:xfrm>
          <a:prstGeom prst="rect">
            <a:avLst/>
          </a:prstGeom>
          <a:noFill/>
        </p:spPr>
      </p:pic>
      <p:sp>
        <p:nvSpPr>
          <p:cNvPr id="8" name="Slide Number Placeholder 7"/>
          <p:cNvSpPr>
            <a:spLocks noGrp="1"/>
          </p:cNvSpPr>
          <p:nvPr>
            <p:ph type="sldNum" sz="quarter" idx="12"/>
          </p:nvPr>
        </p:nvSpPr>
        <p:spPr>
          <a:xfrm>
            <a:off x="6553200" y="6492875"/>
            <a:ext cx="2133600" cy="365125"/>
          </a:xfrm>
        </p:spPr>
        <p:txBody>
          <a:bodyPr/>
          <a:lstStyle>
            <a:lvl1pPr>
              <a:defRPr>
                <a:solidFill>
                  <a:schemeClr val="tx1"/>
                </a:solidFill>
              </a:defRPr>
            </a:lvl1pPr>
          </a:lstStyle>
          <a:p>
            <a:fld id="{FC7D27DC-5B25-4E18-AC08-0962095EB421}" type="slidenum">
              <a:rPr lang="en-US" smtClean="0"/>
              <a:pPr/>
              <a:t>‹#›</a:t>
            </a:fld>
            <a:endParaRPr lang="en-US" dirty="0"/>
          </a:p>
        </p:txBody>
      </p:sp>
      <p:sp>
        <p:nvSpPr>
          <p:cNvPr id="17" name="Footer Placeholder 4"/>
          <p:cNvSpPr>
            <a:spLocks noGrp="1"/>
          </p:cNvSpPr>
          <p:nvPr>
            <p:ph type="ftr" sz="quarter" idx="11"/>
          </p:nvPr>
        </p:nvSpPr>
        <p:spPr>
          <a:xfrm>
            <a:off x="533400" y="6492875"/>
            <a:ext cx="7467600" cy="365125"/>
          </a:xfrm>
          <a:prstGeom prst="rect">
            <a:avLst/>
          </a:prstGeom>
        </p:spPr>
        <p:txBody>
          <a:bodyPr/>
          <a:lstStyle>
            <a:lvl1pPr>
              <a:defRPr>
                <a:solidFill>
                  <a:schemeClr val="tx1"/>
                </a:solidFill>
              </a:defRPr>
            </a:lvl1pPr>
          </a:lstStyle>
          <a:p>
            <a:r>
              <a:rPr lang="en-US" dirty="0" smtClean="0"/>
              <a:t>©2015 Public Impact              	</a:t>
            </a:r>
            <a:r>
              <a:rPr lang="en-US" dirty="0" smtClean="0">
                <a:solidFill>
                  <a:prstClr val="black"/>
                </a:solidFill>
              </a:rPr>
              <a:t>OpportunityCulture.org</a:t>
            </a:r>
            <a:endParaRPr lang="en-US" dirty="0">
              <a:solidFill>
                <a:prstClr val="black"/>
              </a:solidFill>
            </a:endParaRPr>
          </a:p>
        </p:txBody>
      </p:sp>
    </p:spTree>
    <p:extLst>
      <p:ext uri="{BB962C8B-B14F-4D97-AF65-F5344CB8AC3E}">
        <p14:creationId xmlns:p14="http://schemas.microsoft.com/office/powerpoint/2010/main" val="6071274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FC7D27DC-5B25-4E18-AC08-0962095EB421}" type="slidenum">
              <a:rPr lang="en-US" smtClean="0"/>
              <a:pPr/>
              <a:t>‹#›</a:t>
            </a:fld>
            <a:endParaRPr lang="en-US"/>
          </a:p>
        </p:txBody>
      </p:sp>
      <p:sp>
        <p:nvSpPr>
          <p:cNvPr id="7" name="Footer Placeholder 4"/>
          <p:cNvSpPr>
            <a:spLocks noGrp="1"/>
          </p:cNvSpPr>
          <p:nvPr>
            <p:ph type="ftr" sz="quarter" idx="11"/>
          </p:nvPr>
        </p:nvSpPr>
        <p:spPr>
          <a:xfrm>
            <a:off x="533400" y="6340475"/>
            <a:ext cx="7467600" cy="365125"/>
          </a:xfrm>
          <a:prstGeom prst="rect">
            <a:avLst/>
          </a:prstGeom>
        </p:spPr>
        <p:txBody>
          <a:bodyPr/>
          <a:lstStyle>
            <a:lvl1pPr>
              <a:defRPr>
                <a:solidFill>
                  <a:schemeClr val="tx1"/>
                </a:solidFill>
              </a:defRPr>
            </a:lvl1pPr>
          </a:lstStyle>
          <a:p>
            <a:r>
              <a:rPr lang="en-US" dirty="0" smtClean="0"/>
              <a:t>©2015 Public Impact              	</a:t>
            </a:r>
            <a:r>
              <a:rPr lang="en-US" dirty="0" smtClean="0">
                <a:solidFill>
                  <a:prstClr val="black"/>
                </a:solidFill>
              </a:rPr>
              <a:t>OpportunityCulture.org</a:t>
            </a:r>
            <a:endParaRPr lang="en-US" dirty="0">
              <a:solidFill>
                <a:prstClr val="black"/>
              </a:solidFill>
            </a:endParaRPr>
          </a:p>
        </p:txBody>
      </p:sp>
    </p:spTree>
    <p:extLst>
      <p:ext uri="{BB962C8B-B14F-4D97-AF65-F5344CB8AC3E}">
        <p14:creationId xmlns:p14="http://schemas.microsoft.com/office/powerpoint/2010/main" val="3884654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FC7D27DC-5B25-4E18-AC08-0962095EB421}" type="slidenum">
              <a:rPr lang="en-US" smtClean="0"/>
              <a:pPr/>
              <a:t>‹#›</a:t>
            </a:fld>
            <a:endParaRPr lang="en-US"/>
          </a:p>
        </p:txBody>
      </p:sp>
      <p:sp>
        <p:nvSpPr>
          <p:cNvPr id="7" name="Footer Placeholder 4"/>
          <p:cNvSpPr>
            <a:spLocks noGrp="1"/>
          </p:cNvSpPr>
          <p:nvPr>
            <p:ph type="ftr" sz="quarter" idx="11"/>
          </p:nvPr>
        </p:nvSpPr>
        <p:spPr>
          <a:xfrm>
            <a:off x="533400" y="6340475"/>
            <a:ext cx="7467600" cy="365125"/>
          </a:xfrm>
          <a:prstGeom prst="rect">
            <a:avLst/>
          </a:prstGeom>
        </p:spPr>
        <p:txBody>
          <a:bodyPr/>
          <a:lstStyle>
            <a:lvl1pPr>
              <a:defRPr>
                <a:solidFill>
                  <a:schemeClr val="tx1"/>
                </a:solidFill>
              </a:defRPr>
            </a:lvl1pPr>
          </a:lstStyle>
          <a:p>
            <a:r>
              <a:rPr lang="en-US" dirty="0" smtClean="0"/>
              <a:t>©2015 Public Impact              	</a:t>
            </a:r>
            <a:r>
              <a:rPr lang="en-US" dirty="0" smtClean="0">
                <a:solidFill>
                  <a:prstClr val="black"/>
                </a:solidFill>
              </a:rPr>
              <a:t>OpportunityCulture.org</a:t>
            </a:r>
            <a:endParaRPr lang="en-US" dirty="0">
              <a:solidFill>
                <a:prstClr val="black"/>
              </a:solidFill>
            </a:endParaRPr>
          </a:p>
        </p:txBody>
      </p:sp>
    </p:spTree>
    <p:extLst>
      <p:ext uri="{BB962C8B-B14F-4D97-AF65-F5344CB8AC3E}">
        <p14:creationId xmlns:p14="http://schemas.microsoft.com/office/powerpoint/2010/main" val="1883780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FC7D27DC-5B25-4E18-AC08-0962095EB421}" type="slidenum">
              <a:rPr lang="en-US" smtClean="0"/>
              <a:pPr/>
              <a:t>‹#›</a:t>
            </a:fld>
            <a:endParaRPr lang="en-US"/>
          </a:p>
        </p:txBody>
      </p:sp>
      <p:sp>
        <p:nvSpPr>
          <p:cNvPr id="8" name="Footer Placeholder 4"/>
          <p:cNvSpPr>
            <a:spLocks noGrp="1"/>
          </p:cNvSpPr>
          <p:nvPr>
            <p:ph type="ftr" sz="quarter" idx="11"/>
          </p:nvPr>
        </p:nvSpPr>
        <p:spPr>
          <a:xfrm>
            <a:off x="533400" y="6400800"/>
            <a:ext cx="7467600" cy="365125"/>
          </a:xfrm>
          <a:prstGeom prst="rect">
            <a:avLst/>
          </a:prstGeom>
        </p:spPr>
        <p:txBody>
          <a:bodyPr/>
          <a:lstStyle>
            <a:lvl1pPr>
              <a:defRPr>
                <a:solidFill>
                  <a:schemeClr val="tx1"/>
                </a:solidFill>
              </a:defRPr>
            </a:lvl1pPr>
          </a:lstStyle>
          <a:p>
            <a:r>
              <a:rPr lang="en-US" dirty="0" smtClean="0"/>
              <a:t>©2015 Public Impact              	</a:t>
            </a:r>
            <a:r>
              <a:rPr lang="en-US" dirty="0" smtClean="0">
                <a:solidFill>
                  <a:prstClr val="black"/>
                </a:solidFill>
              </a:rPr>
              <a:t>OpportunityCulture.org</a:t>
            </a:r>
            <a:endParaRPr lang="en-US" dirty="0">
              <a:solidFill>
                <a:prstClr val="black"/>
              </a:solidFill>
            </a:endParaRPr>
          </a:p>
        </p:txBody>
      </p:sp>
    </p:spTree>
    <p:extLst>
      <p:ext uri="{BB962C8B-B14F-4D97-AF65-F5344CB8AC3E}">
        <p14:creationId xmlns:p14="http://schemas.microsoft.com/office/powerpoint/2010/main" val="3317849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FC7D27DC-5B25-4E18-AC08-0962095EB421}" type="slidenum">
              <a:rPr lang="en-US" smtClean="0"/>
              <a:pPr/>
              <a:t>‹#›</a:t>
            </a:fld>
            <a:endParaRPr lang="en-US"/>
          </a:p>
        </p:txBody>
      </p:sp>
      <p:sp>
        <p:nvSpPr>
          <p:cNvPr id="10" name="Footer Placeholder 4"/>
          <p:cNvSpPr>
            <a:spLocks noGrp="1"/>
          </p:cNvSpPr>
          <p:nvPr>
            <p:ph type="ftr" sz="quarter" idx="11"/>
          </p:nvPr>
        </p:nvSpPr>
        <p:spPr>
          <a:xfrm>
            <a:off x="533400" y="6324600"/>
            <a:ext cx="7467600" cy="365125"/>
          </a:xfrm>
          <a:prstGeom prst="rect">
            <a:avLst/>
          </a:prstGeom>
        </p:spPr>
        <p:txBody>
          <a:bodyPr/>
          <a:lstStyle>
            <a:lvl1pPr>
              <a:defRPr>
                <a:solidFill>
                  <a:schemeClr val="tx1"/>
                </a:solidFill>
              </a:defRPr>
            </a:lvl1pPr>
          </a:lstStyle>
          <a:p>
            <a:r>
              <a:rPr lang="en-US" dirty="0" smtClean="0"/>
              <a:t>©2015 Public Impact              	</a:t>
            </a:r>
            <a:r>
              <a:rPr lang="en-US" dirty="0" smtClean="0">
                <a:solidFill>
                  <a:prstClr val="black"/>
                </a:solidFill>
              </a:rPr>
              <a:t>OpportunityCulture.org</a:t>
            </a:r>
            <a:endParaRPr lang="en-US" dirty="0">
              <a:solidFill>
                <a:prstClr val="black"/>
              </a:solidFill>
            </a:endParaRPr>
          </a:p>
        </p:txBody>
      </p:sp>
    </p:spTree>
    <p:extLst>
      <p:ext uri="{BB962C8B-B14F-4D97-AF65-F5344CB8AC3E}">
        <p14:creationId xmlns:p14="http://schemas.microsoft.com/office/powerpoint/2010/main" val="61636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FC7D27DC-5B25-4E18-AC08-0962095EB421}" type="slidenum">
              <a:rPr lang="en-US" smtClean="0"/>
              <a:pPr/>
              <a:t>‹#›</a:t>
            </a:fld>
            <a:endParaRPr lang="en-US"/>
          </a:p>
        </p:txBody>
      </p:sp>
      <p:sp>
        <p:nvSpPr>
          <p:cNvPr id="6" name="Footer Placeholder 4"/>
          <p:cNvSpPr>
            <a:spLocks noGrp="1"/>
          </p:cNvSpPr>
          <p:nvPr>
            <p:ph type="ftr" sz="quarter" idx="11"/>
          </p:nvPr>
        </p:nvSpPr>
        <p:spPr>
          <a:xfrm>
            <a:off x="533400" y="6340475"/>
            <a:ext cx="7467600" cy="365125"/>
          </a:xfrm>
          <a:prstGeom prst="rect">
            <a:avLst/>
          </a:prstGeom>
        </p:spPr>
        <p:txBody>
          <a:bodyPr/>
          <a:lstStyle>
            <a:lvl1pPr>
              <a:defRPr>
                <a:solidFill>
                  <a:schemeClr val="tx1"/>
                </a:solidFill>
              </a:defRPr>
            </a:lvl1pPr>
          </a:lstStyle>
          <a:p>
            <a:r>
              <a:rPr lang="en-US" dirty="0" smtClean="0"/>
              <a:t>©2015 Public Impact              	</a:t>
            </a:r>
            <a:r>
              <a:rPr lang="en-US" dirty="0" smtClean="0">
                <a:solidFill>
                  <a:prstClr val="black"/>
                </a:solidFill>
              </a:rPr>
              <a:t>OpportunityCulture.org</a:t>
            </a:r>
            <a:endParaRPr lang="en-US" dirty="0">
              <a:solidFill>
                <a:prstClr val="black"/>
              </a:solidFill>
            </a:endParaRPr>
          </a:p>
        </p:txBody>
      </p:sp>
    </p:spTree>
    <p:extLst>
      <p:ext uri="{BB962C8B-B14F-4D97-AF65-F5344CB8AC3E}">
        <p14:creationId xmlns:p14="http://schemas.microsoft.com/office/powerpoint/2010/main" val="304380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7D27DC-5B25-4E18-AC08-0962095EB421}" type="slidenum">
              <a:rPr lang="en-US" smtClean="0"/>
              <a:pPr/>
              <a:t>‹#›</a:t>
            </a:fld>
            <a:endParaRPr lang="en-US"/>
          </a:p>
        </p:txBody>
      </p:sp>
      <p:sp>
        <p:nvSpPr>
          <p:cNvPr id="5" name="Footer Placeholder 4"/>
          <p:cNvSpPr>
            <a:spLocks noGrp="1"/>
          </p:cNvSpPr>
          <p:nvPr>
            <p:ph type="ftr" sz="quarter" idx="11"/>
          </p:nvPr>
        </p:nvSpPr>
        <p:spPr>
          <a:xfrm>
            <a:off x="533400" y="6340475"/>
            <a:ext cx="7467600" cy="365125"/>
          </a:xfrm>
          <a:prstGeom prst="rect">
            <a:avLst/>
          </a:prstGeom>
        </p:spPr>
        <p:txBody>
          <a:bodyPr/>
          <a:lstStyle>
            <a:lvl1pPr>
              <a:defRPr>
                <a:solidFill>
                  <a:schemeClr val="tx1"/>
                </a:solidFill>
              </a:defRPr>
            </a:lvl1pPr>
          </a:lstStyle>
          <a:p>
            <a:r>
              <a:rPr lang="en-US" dirty="0" smtClean="0"/>
              <a:t>©2015 Public Impact              	</a:t>
            </a:r>
            <a:r>
              <a:rPr lang="en-US" dirty="0" smtClean="0">
                <a:solidFill>
                  <a:prstClr val="black"/>
                </a:solidFill>
              </a:rPr>
              <a:t>OpportunityCulture.org</a:t>
            </a:r>
            <a:endParaRPr lang="en-US" dirty="0">
              <a:solidFill>
                <a:prstClr val="black"/>
              </a:solidFill>
            </a:endParaRPr>
          </a:p>
        </p:txBody>
      </p:sp>
    </p:spTree>
    <p:extLst>
      <p:ext uri="{BB962C8B-B14F-4D97-AF65-F5344CB8AC3E}">
        <p14:creationId xmlns:p14="http://schemas.microsoft.com/office/powerpoint/2010/main" val="201829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FC7D27DC-5B25-4E18-AC08-0962095EB421}" type="slidenum">
              <a:rPr lang="en-US" smtClean="0"/>
              <a:pPr/>
              <a:t>‹#›</a:t>
            </a:fld>
            <a:endParaRPr lang="en-US"/>
          </a:p>
        </p:txBody>
      </p:sp>
      <p:sp>
        <p:nvSpPr>
          <p:cNvPr id="8" name="Footer Placeholder 4"/>
          <p:cNvSpPr>
            <a:spLocks noGrp="1"/>
          </p:cNvSpPr>
          <p:nvPr>
            <p:ph type="ftr" sz="quarter" idx="11"/>
          </p:nvPr>
        </p:nvSpPr>
        <p:spPr>
          <a:xfrm>
            <a:off x="533400" y="6340475"/>
            <a:ext cx="7467600" cy="365125"/>
          </a:xfrm>
          <a:prstGeom prst="rect">
            <a:avLst/>
          </a:prstGeom>
        </p:spPr>
        <p:txBody>
          <a:bodyPr/>
          <a:lstStyle>
            <a:lvl1pPr>
              <a:defRPr>
                <a:solidFill>
                  <a:schemeClr val="tx1"/>
                </a:solidFill>
              </a:defRPr>
            </a:lvl1pPr>
          </a:lstStyle>
          <a:p>
            <a:r>
              <a:rPr lang="en-US" dirty="0" smtClean="0"/>
              <a:t>©2015 Public Impact              	</a:t>
            </a:r>
            <a:r>
              <a:rPr lang="en-US" dirty="0" smtClean="0">
                <a:solidFill>
                  <a:prstClr val="black"/>
                </a:solidFill>
              </a:rPr>
              <a:t>OpportunityCulture.org</a:t>
            </a:r>
            <a:endParaRPr lang="en-US" dirty="0">
              <a:solidFill>
                <a:prstClr val="black"/>
              </a:solidFill>
            </a:endParaRPr>
          </a:p>
        </p:txBody>
      </p:sp>
    </p:spTree>
    <p:extLst>
      <p:ext uri="{BB962C8B-B14F-4D97-AF65-F5344CB8AC3E}">
        <p14:creationId xmlns:p14="http://schemas.microsoft.com/office/powerpoint/2010/main" val="2895904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FC7D27DC-5B25-4E18-AC08-0962095EB421}" type="slidenum">
              <a:rPr lang="en-US" smtClean="0"/>
              <a:pPr/>
              <a:t>‹#›</a:t>
            </a:fld>
            <a:endParaRPr lang="en-US"/>
          </a:p>
        </p:txBody>
      </p:sp>
      <p:sp>
        <p:nvSpPr>
          <p:cNvPr id="8" name="Footer Placeholder 4"/>
          <p:cNvSpPr>
            <a:spLocks noGrp="1"/>
          </p:cNvSpPr>
          <p:nvPr>
            <p:ph type="ftr" sz="quarter" idx="11"/>
          </p:nvPr>
        </p:nvSpPr>
        <p:spPr>
          <a:xfrm>
            <a:off x="533400" y="6340475"/>
            <a:ext cx="7467600" cy="365125"/>
          </a:xfrm>
          <a:prstGeom prst="rect">
            <a:avLst/>
          </a:prstGeom>
        </p:spPr>
        <p:txBody>
          <a:bodyPr/>
          <a:lstStyle>
            <a:lvl1pPr>
              <a:defRPr>
                <a:solidFill>
                  <a:schemeClr val="tx1"/>
                </a:solidFill>
              </a:defRPr>
            </a:lvl1pPr>
          </a:lstStyle>
          <a:p>
            <a:r>
              <a:rPr lang="en-US" dirty="0" smtClean="0"/>
              <a:t>©2015 Public Impact              	</a:t>
            </a:r>
            <a:r>
              <a:rPr lang="en-US" dirty="0" smtClean="0">
                <a:solidFill>
                  <a:prstClr val="black"/>
                </a:solidFill>
              </a:rPr>
              <a:t>OpportunityCulture.org</a:t>
            </a:r>
            <a:endParaRPr lang="en-US" dirty="0">
              <a:solidFill>
                <a:prstClr val="black"/>
              </a:solidFill>
            </a:endParaRPr>
          </a:p>
        </p:txBody>
      </p:sp>
    </p:spTree>
    <p:extLst>
      <p:ext uri="{BB962C8B-B14F-4D97-AF65-F5344CB8AC3E}">
        <p14:creationId xmlns:p14="http://schemas.microsoft.com/office/powerpoint/2010/main" val="2282846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D27DC-5B25-4E18-AC08-0962095EB421}" type="slidenum">
              <a:rPr lang="en-US" smtClean="0"/>
              <a:pPr/>
              <a:t>‹#›</a:t>
            </a:fld>
            <a:endParaRPr lang="en-US"/>
          </a:p>
        </p:txBody>
      </p:sp>
      <p:sp>
        <p:nvSpPr>
          <p:cNvPr id="7" name="Footer Placeholder 4"/>
          <p:cNvSpPr>
            <a:spLocks noGrp="1"/>
          </p:cNvSpPr>
          <p:nvPr>
            <p:ph type="ftr" sz="quarter" idx="3"/>
          </p:nvPr>
        </p:nvSpPr>
        <p:spPr>
          <a:xfrm>
            <a:off x="533400" y="6340475"/>
            <a:ext cx="7467600" cy="365125"/>
          </a:xfrm>
          <a:prstGeom prst="rect">
            <a:avLst/>
          </a:prstGeom>
        </p:spPr>
        <p:txBody>
          <a:bodyPr/>
          <a:lstStyle>
            <a:lvl1pPr>
              <a:defRPr>
                <a:solidFill>
                  <a:schemeClr val="tx1"/>
                </a:solidFill>
              </a:defRPr>
            </a:lvl1pPr>
          </a:lstStyle>
          <a:p>
            <a:r>
              <a:rPr lang="en-US" dirty="0" smtClean="0"/>
              <a:t>©2015 Public Impact              	</a:t>
            </a:r>
            <a:r>
              <a:rPr lang="en-US" dirty="0" smtClean="0">
                <a:solidFill>
                  <a:prstClr val="black"/>
                </a:solidFill>
              </a:rPr>
              <a:t>OpportunityCulture.org</a:t>
            </a:r>
            <a:endParaRPr lang="en-US" dirty="0">
              <a:solidFill>
                <a:prstClr val="black"/>
              </a:solidFill>
            </a:endParaRPr>
          </a:p>
        </p:txBody>
      </p:sp>
    </p:spTree>
    <p:extLst>
      <p:ext uri="{BB962C8B-B14F-4D97-AF65-F5344CB8AC3E}">
        <p14:creationId xmlns:p14="http://schemas.microsoft.com/office/powerpoint/2010/main" val="1873984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http://assist.educ.msu.edu/ASSIST/school/mentor/workwith/toolobservation.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peekskillcsd.org/cms/lib07/NY01913880/Centricity/Domain/31/RubricsEnhancingProfessionalPrac.doc"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www.teachingchannel.org/videos/how-lesson-plans-fail"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hyperlink" Target="http://apps.ksbe.edu/kapiina/forms/danielson-framework-implementation-forms" TargetMode="External"/><Relationship Id="rId3" Type="http://schemas.openxmlformats.org/officeDocument/2006/relationships/hyperlink" Target="https://www.google.com/url?sa=t&amp;rct=j&amp;q=&amp;esrc=s&amp;source=web&amp;cd=42&amp;cad=rja&amp;uact=8&amp;ved=0CDIQFjABOCg&amp;url=https://www.edb.utexas.edu/education/assets/files/edServices/field/coordhandbook/17CH-AppenD-ObsPlnConf.doc&amp;ei=_4xGU4r-D6nA2gXx5IDoBg&amp;usg=AFQjCNFDT96HYyjwlYqUInj19RzLDw8Qnw&amp;sig2=M0iLPJmoXMgx7s5FWmwmsA&amp;bvm=bv.64507335,d.b2I" TargetMode="External"/><Relationship Id="rId7" Type="http://schemas.openxmlformats.org/officeDocument/2006/relationships/hyperlink" Target="https://www.youtube.com/watch?v=EBBlhoFfqwk"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hyperlink" Target="https://www.engageny.org/resource/july-2013-nti-turnkey-kit-managing-appr-session-3" TargetMode="External"/><Relationship Id="rId5" Type="http://schemas.openxmlformats.org/officeDocument/2006/relationships/hyperlink" Target="http://curry.virginia.edu/uploads/resourceLibrary/CASTL_practioner_Part3_single.pdf" TargetMode="External"/><Relationship Id="rId4" Type="http://schemas.openxmlformats.org/officeDocument/2006/relationships/hyperlink" Target="http://www1.umn.edu/ohr/teachlearn/resources/peer/guidelines/feedback/index.html" TargetMode="External"/><Relationship Id="rId9" Type="http://schemas.openxmlformats.org/officeDocument/2006/relationships/hyperlink" Target="http://www1.umn.edu/ohr/prod/groups/ohr/@pub/@ohr/documents/asset/ohr_46445.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www.marywood.edu/dotAsset/191876.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hyperlink" Target="http://assist.educ.msu.edu/ASSIST/school/mentor/workwith/toolobservation.pdf" TargetMode="External"/><Relationship Id="rId4" Type="http://schemas.openxmlformats.org/officeDocument/2006/relationships/hyperlink" Target="http://thesecondprinciple.com/teaching-essentials/five-basic-types-ques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6200" y="381000"/>
            <a:ext cx="6629400" cy="2743200"/>
          </a:xfrm>
        </p:spPr>
        <p:txBody>
          <a:bodyPr anchor="ctr">
            <a:noAutofit/>
          </a:bodyPr>
          <a:lstStyle/>
          <a:p>
            <a:r>
              <a:rPr lang="en-US" sz="3600" b="1" dirty="0" smtClean="0">
                <a:solidFill>
                  <a:schemeClr val="tx2"/>
                </a:solidFill>
              </a:rPr>
              <a:t>Multi-Classroom Leadership</a:t>
            </a:r>
          </a:p>
          <a:p>
            <a:endParaRPr lang="en-US" sz="3600" b="1" dirty="0" smtClean="0">
              <a:solidFill>
                <a:schemeClr val="tx2"/>
              </a:solidFill>
            </a:endParaRPr>
          </a:p>
          <a:p>
            <a:endParaRPr lang="en-US" sz="3600" b="1" dirty="0" smtClean="0">
              <a:solidFill>
                <a:schemeClr val="tx2"/>
              </a:solidFill>
            </a:endParaRPr>
          </a:p>
          <a:p>
            <a:r>
              <a:rPr lang="en-US" sz="3600" b="1" dirty="0" smtClean="0">
                <a:solidFill>
                  <a:schemeClr val="tx2"/>
                </a:solidFill>
              </a:rPr>
              <a:t>Reviewing Instructional Practices</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91300" y="7935"/>
            <a:ext cx="2552700" cy="1833913"/>
          </a:xfrm>
          <a:prstGeom prst="rect">
            <a:avLst/>
          </a:prstGeom>
          <a:noFill/>
        </p:spPr>
      </p:pic>
    </p:spTree>
    <p:extLst>
      <p:ext uri="{BB962C8B-B14F-4D97-AF65-F5344CB8AC3E}">
        <p14:creationId xmlns:p14="http://schemas.microsoft.com/office/powerpoint/2010/main" val="1761371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0" y="228600"/>
            <a:ext cx="7391400" cy="533400"/>
          </a:xfrm>
        </p:spPr>
        <p:txBody>
          <a:bodyPr>
            <a:noAutofit/>
          </a:bodyPr>
          <a:lstStyle/>
          <a:p>
            <a:r>
              <a:rPr lang="en-US" sz="3600" b="1" dirty="0" smtClean="0">
                <a:solidFill>
                  <a:schemeClr val="tx2"/>
                </a:solidFill>
              </a:rPr>
              <a:t>Tool #3</a:t>
            </a:r>
            <a:endParaRPr lang="en-US" sz="3600" b="1" dirty="0">
              <a:solidFill>
                <a:schemeClr val="tx2"/>
              </a:solidFill>
            </a:endParaRPr>
          </a:p>
        </p:txBody>
      </p:sp>
      <p:sp>
        <p:nvSpPr>
          <p:cNvPr id="2" name="Footer Placeholder 1"/>
          <p:cNvSpPr>
            <a:spLocks noGrp="1"/>
          </p:cNvSpPr>
          <p:nvPr>
            <p:ph type="ftr" sz="quarter" idx="11"/>
          </p:nvPr>
        </p:nvSpPr>
        <p:spPr>
          <a:xfrm>
            <a:off x="533400" y="6477000"/>
            <a:ext cx="7620000" cy="365125"/>
          </a:xfrm>
          <a:prstGeom prst="rect">
            <a:avLst/>
          </a:prstGeom>
        </p:spPr>
        <p:txBody>
          <a:bodyPr/>
          <a:lstStyle/>
          <a:p>
            <a:r>
              <a:rPr lang="en-US">
                <a:solidFill>
                  <a:prstClr val="black"/>
                </a:solidFill>
                <a:latin typeface="Calibri"/>
              </a:rPr>
              <a:t> </a:t>
            </a:r>
            <a:r>
              <a:rPr lang="en-US" smtClean="0">
                <a:solidFill>
                  <a:prstClr val="black"/>
                </a:solidFill>
                <a:latin typeface="Calibri"/>
              </a:rPr>
              <a:t>2015 </a:t>
            </a:r>
            <a:r>
              <a:rPr lang="en-US">
                <a:solidFill>
                  <a:prstClr val="black"/>
                </a:solidFill>
                <a:latin typeface="Calibri"/>
              </a:rPr>
              <a:t>Public Impact   </a:t>
            </a:r>
            <a:r>
              <a:rPr lang="en-US"/>
              <a:t>           	</a:t>
            </a:r>
            <a:r>
              <a:rPr lang="en-US">
                <a:solidFill>
                  <a:prstClr val="black"/>
                </a:solidFill>
              </a:rPr>
              <a:t>OpportunityCulture.org</a:t>
            </a:r>
            <a:endParaRPr lang="en-US" dirty="0">
              <a:solidFill>
                <a:prstClr val="black"/>
              </a:solidFill>
            </a:endParaRPr>
          </a:p>
        </p:txBody>
      </p:sp>
      <p:sp>
        <p:nvSpPr>
          <p:cNvPr id="6" name="Content Placeholder 5"/>
          <p:cNvSpPr>
            <a:spLocks noGrp="1"/>
          </p:cNvSpPr>
          <p:nvPr>
            <p:ph idx="1"/>
          </p:nvPr>
        </p:nvSpPr>
        <p:spPr>
          <a:xfrm>
            <a:off x="457200" y="914401"/>
            <a:ext cx="8382000" cy="5410200"/>
          </a:xfrm>
        </p:spPr>
        <p:txBody>
          <a:bodyPr>
            <a:normAutofit/>
          </a:bodyPr>
          <a:lstStyle/>
          <a:p>
            <a:pPr marL="0" indent="0">
              <a:buNone/>
            </a:pPr>
            <a:endParaRPr lang="en-US" sz="4000" dirty="0" smtClean="0"/>
          </a:p>
          <a:p>
            <a:pPr lvl="0"/>
            <a:endParaRPr lang="en-US" sz="4000" dirty="0"/>
          </a:p>
        </p:txBody>
      </p:sp>
      <p:sp>
        <p:nvSpPr>
          <p:cNvPr id="3" name="Slide Number Placeholder 2"/>
          <p:cNvSpPr>
            <a:spLocks noGrp="1"/>
          </p:cNvSpPr>
          <p:nvPr>
            <p:ph type="sldNum" sz="quarter" idx="12"/>
          </p:nvPr>
        </p:nvSpPr>
        <p:spPr/>
        <p:txBody>
          <a:bodyPr/>
          <a:lstStyle/>
          <a:p>
            <a:fld id="{FC7D27DC-5B25-4E18-AC08-0962095EB421}" type="slidenum">
              <a:rPr lang="en-US" smtClean="0"/>
              <a:pPr/>
              <a:t>10</a:t>
            </a:fld>
            <a:endParaRPr lang="en-US" dirty="0"/>
          </a:p>
        </p:txBody>
      </p:sp>
      <p:pic>
        <p:nvPicPr>
          <p:cNvPr id="4" name="Picture 3" descr="2.1 Verbal Flow Observation Data Collection Form.docx [Read-Only] - Microsoft Word"/>
          <p:cNvPicPr>
            <a:picLocks noChangeAspect="1"/>
          </p:cNvPicPr>
          <p:nvPr/>
        </p:nvPicPr>
        <p:blipFill rotWithShape="1">
          <a:blip r:embed="rId3">
            <a:extLst>
              <a:ext uri="{28A0092B-C50C-407E-A947-70E740481C1C}">
                <a14:useLocalDpi xmlns:a14="http://schemas.microsoft.com/office/drawing/2010/main" val="0"/>
              </a:ext>
            </a:extLst>
          </a:blip>
          <a:srcRect l="20834" t="20590" r="21666" b="3561"/>
          <a:stretch/>
        </p:blipFill>
        <p:spPr>
          <a:xfrm>
            <a:off x="762000" y="914400"/>
            <a:ext cx="7792616" cy="5533888"/>
          </a:xfrm>
          <a:prstGeom prst="rect">
            <a:avLst/>
          </a:prstGeom>
        </p:spPr>
      </p:pic>
      <p:sp>
        <p:nvSpPr>
          <p:cNvPr id="7" name="Rectangle 6"/>
          <p:cNvSpPr/>
          <p:nvPr/>
        </p:nvSpPr>
        <p:spPr>
          <a:xfrm>
            <a:off x="533400" y="6193582"/>
            <a:ext cx="7995816" cy="276999"/>
          </a:xfrm>
          <a:prstGeom prst="rect">
            <a:avLst/>
          </a:prstGeom>
          <a:solidFill>
            <a:schemeClr val="bg1"/>
          </a:solidFill>
        </p:spPr>
        <p:txBody>
          <a:bodyPr wrap="squar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Adapted from </a:t>
            </a:r>
            <a:r>
              <a:rPr lang="en-US"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http://assist.educ.msu.edu/ASSIST/school/mentor/workwith/toolobservation.pdf</a:t>
            </a:r>
            <a:endParaRPr lang="en-US" sz="1200" dirty="0"/>
          </a:p>
        </p:txBody>
      </p:sp>
    </p:spTree>
    <p:extLst>
      <p:ext uri="{BB962C8B-B14F-4D97-AF65-F5344CB8AC3E}">
        <p14:creationId xmlns:p14="http://schemas.microsoft.com/office/powerpoint/2010/main" val="1062219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0" y="228600"/>
            <a:ext cx="7391400" cy="533400"/>
          </a:xfrm>
        </p:spPr>
        <p:txBody>
          <a:bodyPr>
            <a:noAutofit/>
          </a:bodyPr>
          <a:lstStyle/>
          <a:p>
            <a:r>
              <a:rPr lang="en-US" sz="3600" b="1" dirty="0" smtClean="0">
                <a:solidFill>
                  <a:schemeClr val="tx2"/>
                </a:solidFill>
              </a:rPr>
              <a:t>Tool #4</a:t>
            </a:r>
            <a:endParaRPr lang="en-US" sz="3600" b="1" dirty="0">
              <a:solidFill>
                <a:schemeClr val="tx2"/>
              </a:solidFill>
            </a:endParaRPr>
          </a:p>
        </p:txBody>
      </p:sp>
      <p:sp>
        <p:nvSpPr>
          <p:cNvPr id="2" name="Footer Placeholder 1"/>
          <p:cNvSpPr>
            <a:spLocks noGrp="1"/>
          </p:cNvSpPr>
          <p:nvPr>
            <p:ph type="ftr" sz="quarter" idx="11"/>
          </p:nvPr>
        </p:nvSpPr>
        <p:spPr>
          <a:xfrm>
            <a:off x="533400" y="6477000"/>
            <a:ext cx="7620000" cy="365125"/>
          </a:xfrm>
          <a:prstGeom prst="rect">
            <a:avLst/>
          </a:prstGeom>
        </p:spPr>
        <p:txBody>
          <a:bodyPr/>
          <a:lstStyle/>
          <a:p>
            <a:r>
              <a:rPr lang="en-US">
                <a:solidFill>
                  <a:prstClr val="black"/>
                </a:solidFill>
                <a:latin typeface="Calibri"/>
              </a:rPr>
              <a:t> </a:t>
            </a:r>
            <a:r>
              <a:rPr lang="en-US" smtClean="0">
                <a:solidFill>
                  <a:prstClr val="black"/>
                </a:solidFill>
                <a:latin typeface="Calibri"/>
              </a:rPr>
              <a:t>2015 </a:t>
            </a:r>
            <a:r>
              <a:rPr lang="en-US">
                <a:solidFill>
                  <a:prstClr val="black"/>
                </a:solidFill>
                <a:latin typeface="Calibri"/>
              </a:rPr>
              <a:t>Public Impact   </a:t>
            </a:r>
            <a:r>
              <a:rPr lang="en-US"/>
              <a:t>           	</a:t>
            </a:r>
            <a:r>
              <a:rPr lang="en-US">
                <a:solidFill>
                  <a:prstClr val="black"/>
                </a:solidFill>
              </a:rPr>
              <a:t>OpportunityCulture.org</a:t>
            </a:r>
            <a:endParaRPr lang="en-US" dirty="0">
              <a:solidFill>
                <a:prstClr val="black"/>
              </a:solidFill>
            </a:endParaRPr>
          </a:p>
        </p:txBody>
      </p:sp>
      <p:sp>
        <p:nvSpPr>
          <p:cNvPr id="3" name="Slide Number Placeholder 2"/>
          <p:cNvSpPr>
            <a:spLocks noGrp="1"/>
          </p:cNvSpPr>
          <p:nvPr>
            <p:ph type="sldNum" sz="quarter" idx="12"/>
          </p:nvPr>
        </p:nvSpPr>
        <p:spPr/>
        <p:txBody>
          <a:bodyPr/>
          <a:lstStyle/>
          <a:p>
            <a:fld id="{FC7D27DC-5B25-4E18-AC08-0962095EB421}" type="slidenum">
              <a:rPr lang="en-US" smtClean="0"/>
              <a:pPr/>
              <a:t>11</a:t>
            </a:fld>
            <a:endParaRPr lang="en-US" dirty="0"/>
          </a:p>
        </p:txBody>
      </p:sp>
      <p:sp>
        <p:nvSpPr>
          <p:cNvPr id="4" name="Rectangle 3"/>
          <p:cNvSpPr/>
          <p:nvPr/>
        </p:nvSpPr>
        <p:spPr>
          <a:xfrm>
            <a:off x="228600" y="5789394"/>
            <a:ext cx="8686800" cy="646331"/>
          </a:xfrm>
          <a:prstGeom prst="rect">
            <a:avLst/>
          </a:prstGeom>
          <a:solidFill>
            <a:schemeClr val="bg1"/>
          </a:solidFill>
        </p:spPr>
        <p:txBody>
          <a:bodyPr wrap="square">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Adapted from Danielson, Charlotte (2008). </a:t>
            </a:r>
            <a:r>
              <a:rPr lang="en-US" sz="1200" i="1" dirty="0">
                <a:latin typeface="Calibri" panose="020F0502020204030204" pitchFamily="34" charset="0"/>
                <a:ea typeface="Calibri" panose="020F0502020204030204" pitchFamily="34" charset="0"/>
                <a:cs typeface="Calibri" panose="020F0502020204030204" pitchFamily="34" charset="0"/>
              </a:rPr>
              <a:t>Electronic Forms and Rubrics for Enhancing Professional Practice: A Framework for Teaching,</a:t>
            </a:r>
            <a:r>
              <a:rPr lang="en-US" sz="1200" dirty="0">
                <a:latin typeface="Calibri" panose="020F0502020204030204" pitchFamily="34" charset="0"/>
                <a:ea typeface="Calibri" panose="020F0502020204030204" pitchFamily="34" charset="0"/>
                <a:cs typeface="Calibri" panose="020F0502020204030204" pitchFamily="34" charset="0"/>
              </a:rPr>
              <a:t> by Charlotte Danielson. Alexandria: ASCD. Retrieved from </a:t>
            </a:r>
            <a:r>
              <a:rPr lang="en-US"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http://www.peekskillcsd.org/cms/lib07/NY01913880/Centricity/Domain/31/RubricsEnhancingProfessionalPrac.doc</a:t>
            </a: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265" y="966591"/>
            <a:ext cx="6325470" cy="4645425"/>
          </a:xfrm>
          <a:prstGeom prst="rect">
            <a:avLst/>
          </a:prstGeom>
        </p:spPr>
      </p:pic>
    </p:spTree>
    <p:extLst>
      <p:ext uri="{BB962C8B-B14F-4D97-AF65-F5344CB8AC3E}">
        <p14:creationId xmlns:p14="http://schemas.microsoft.com/office/powerpoint/2010/main" val="647427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are.publicimpact.com/Consulting%20Tools/Reach%20Extension%20Tools/Graphics--Extending%20the%20Reach/Infographic%20Components%20For%20Presentations/High-Resolution%20PNG%20files/06c.ladder_red_tall.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3433"/>
          <a:stretch/>
        </p:blipFill>
        <p:spPr bwMode="auto">
          <a:xfrm>
            <a:off x="304800" y="1066799"/>
            <a:ext cx="1993914" cy="546020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txBox="1">
            <a:spLocks/>
          </p:cNvSpPr>
          <p:nvPr/>
        </p:nvSpPr>
        <p:spPr>
          <a:xfrm>
            <a:off x="1371600" y="228600"/>
            <a:ext cx="76962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2"/>
                </a:solidFill>
              </a:rPr>
              <a:t>Steps to Review Instructional Practices</a:t>
            </a:r>
            <a:endParaRPr lang="en-US" sz="3600" dirty="0"/>
          </a:p>
        </p:txBody>
      </p:sp>
      <p:sp>
        <p:nvSpPr>
          <p:cNvPr id="6" name="Content Placeholder 1"/>
          <p:cNvSpPr txBox="1">
            <a:spLocks/>
          </p:cNvSpPr>
          <p:nvPr/>
        </p:nvSpPr>
        <p:spPr>
          <a:xfrm>
            <a:off x="2514600" y="838200"/>
            <a:ext cx="6400800" cy="571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AutoNum type="arabicPeriod"/>
            </a:pPr>
            <a:endParaRPr lang="en-US" sz="2800" b="1" dirty="0" smtClean="0">
              <a:solidFill>
                <a:srgbClr val="FF0000"/>
              </a:solidFill>
            </a:endParaRPr>
          </a:p>
          <a:p>
            <a:pPr marL="514350" indent="-514350">
              <a:buAutoNum type="arabicPeriod"/>
            </a:pPr>
            <a:endParaRPr lang="en-US" sz="2800" b="1" dirty="0">
              <a:solidFill>
                <a:srgbClr val="FF0000"/>
              </a:solidFill>
            </a:endParaRPr>
          </a:p>
          <a:p>
            <a:pPr marL="514350" indent="-514350">
              <a:buAutoNum type="arabicPeriod"/>
            </a:pPr>
            <a:r>
              <a:rPr lang="en-US" sz="2800" b="1" dirty="0" smtClean="0"/>
              <a:t>Preparing </a:t>
            </a:r>
            <a:r>
              <a:rPr lang="en-US" sz="2800" b="1" dirty="0"/>
              <a:t>to teach</a:t>
            </a:r>
          </a:p>
          <a:p>
            <a:pPr marL="514350" indent="-514350">
              <a:buAutoNum type="arabicPeriod"/>
            </a:pPr>
            <a:endParaRPr lang="en-US" sz="2800" b="1" dirty="0"/>
          </a:p>
          <a:p>
            <a:pPr marL="514350" indent="-514350">
              <a:buAutoNum type="arabicPeriod"/>
            </a:pPr>
            <a:r>
              <a:rPr lang="en-US" sz="2800" b="1" dirty="0">
                <a:solidFill>
                  <a:srgbClr val="FF0000"/>
                </a:solidFill>
              </a:rPr>
              <a:t>Watching the team teacher teach</a:t>
            </a:r>
          </a:p>
          <a:p>
            <a:pPr marL="514350" indent="-514350">
              <a:buAutoNum type="arabicPeriod"/>
            </a:pPr>
            <a:endParaRPr lang="en-US" sz="2800" b="1" dirty="0"/>
          </a:p>
          <a:p>
            <a:pPr marL="514350" indent="-514350">
              <a:buAutoNum type="arabicPeriod"/>
            </a:pPr>
            <a:r>
              <a:rPr lang="en-US" sz="2800" b="1" dirty="0"/>
              <a:t>Delivering feedback</a:t>
            </a:r>
          </a:p>
        </p:txBody>
      </p:sp>
      <p:sp>
        <p:nvSpPr>
          <p:cNvPr id="7" name="Content Placeholder 6"/>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endParaRPr lang="en-US"/>
          </a:p>
        </p:txBody>
      </p:sp>
      <p:sp>
        <p:nvSpPr>
          <p:cNvPr id="2" name="Slide Number Placeholder 1"/>
          <p:cNvSpPr>
            <a:spLocks noGrp="1"/>
          </p:cNvSpPr>
          <p:nvPr>
            <p:ph type="sldNum" sz="quarter" idx="12"/>
          </p:nvPr>
        </p:nvSpPr>
        <p:spPr/>
        <p:txBody>
          <a:bodyPr/>
          <a:lstStyle/>
          <a:p>
            <a:fld id="{FC7D27DC-5B25-4E18-AC08-0962095EB421}" type="slidenum">
              <a:rPr lang="en-US" smtClean="0"/>
              <a:pPr/>
              <a:t>12</a:t>
            </a:fld>
            <a:endParaRPr lang="en-US" dirty="0"/>
          </a:p>
        </p:txBody>
      </p:sp>
      <p:sp>
        <p:nvSpPr>
          <p:cNvPr id="9" name="Footer Placeholder 4"/>
          <p:cNvSpPr>
            <a:spLocks noGrp="1"/>
          </p:cNvSpPr>
          <p:nvPr>
            <p:ph type="ftr" sz="quarter" idx="11"/>
          </p:nvPr>
        </p:nvSpPr>
        <p:spPr>
          <a:prstGeom prst="rect">
            <a:avLst/>
          </a:prstGeom>
        </p:spPr>
        <p:txBody>
          <a:bodyPr/>
          <a:lstStyle>
            <a:lvl1pPr>
              <a:defRPr>
                <a:solidFill>
                  <a:schemeClr val="tx1"/>
                </a:solidFill>
              </a:defRPr>
            </a:lvl1pPr>
          </a:lstStyle>
          <a:p>
            <a:r>
              <a:rPr lang="en-US" smtClean="0"/>
              <a:t>©2015 Public Impact              	</a:t>
            </a:r>
            <a:r>
              <a:rPr lang="en-US" smtClean="0">
                <a:solidFill>
                  <a:prstClr val="black"/>
                </a:solidFill>
              </a:rPr>
              <a:t>OpportunityCulture.org</a:t>
            </a:r>
            <a:endParaRPr lang="en-US" dirty="0">
              <a:solidFill>
                <a:prstClr val="black"/>
              </a:solidFill>
            </a:endParaRPr>
          </a:p>
        </p:txBody>
      </p:sp>
    </p:spTree>
    <p:extLst>
      <p:ext uri="{BB962C8B-B14F-4D97-AF65-F5344CB8AC3E}">
        <p14:creationId xmlns:p14="http://schemas.microsoft.com/office/powerpoint/2010/main" val="779508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800" dirty="0" smtClean="0"/>
          </a:p>
          <a:p>
            <a:pPr marL="0" indent="0">
              <a:buNone/>
            </a:pPr>
            <a:r>
              <a:rPr lang="en-US" sz="2800" dirty="0" smtClean="0"/>
              <a:t>Make sure to:</a:t>
            </a:r>
          </a:p>
          <a:p>
            <a:r>
              <a:rPr lang="en-US" sz="2800" dirty="0" smtClean="0"/>
              <a:t>Be timely.</a:t>
            </a:r>
          </a:p>
          <a:p>
            <a:r>
              <a:rPr lang="en-US" sz="2800" dirty="0" smtClean="0"/>
              <a:t>Stay in the designated place.</a:t>
            </a:r>
          </a:p>
          <a:p>
            <a:r>
              <a:rPr lang="en-US" sz="2800" dirty="0" smtClean="0"/>
              <a:t>Bring the tool.</a:t>
            </a:r>
          </a:p>
          <a:p>
            <a:r>
              <a:rPr lang="en-US" sz="2800" dirty="0" smtClean="0"/>
              <a:t>Focus on the goal.</a:t>
            </a:r>
            <a:endParaRPr lang="en-US" sz="2800" dirty="0"/>
          </a:p>
          <a:p>
            <a:r>
              <a:rPr lang="en-US" sz="2800" dirty="0" smtClean="0"/>
              <a:t>Take notes for specific feedback.</a:t>
            </a:r>
          </a:p>
          <a:p>
            <a:endParaRPr lang="en-US" dirty="0"/>
          </a:p>
        </p:txBody>
      </p:sp>
      <p:sp>
        <p:nvSpPr>
          <p:cNvPr id="3" name="Title 2"/>
          <p:cNvSpPr>
            <a:spLocks noGrp="1"/>
          </p:cNvSpPr>
          <p:nvPr>
            <p:ph type="title"/>
          </p:nvPr>
        </p:nvSpPr>
        <p:spPr>
          <a:xfrm>
            <a:off x="1371600" y="228600"/>
            <a:ext cx="7315200" cy="533400"/>
          </a:xfrm>
        </p:spPr>
        <p:txBody>
          <a:bodyPr>
            <a:noAutofit/>
          </a:bodyPr>
          <a:lstStyle/>
          <a:p>
            <a:r>
              <a:rPr lang="en-US" sz="3600" b="1" dirty="0" smtClean="0">
                <a:solidFill>
                  <a:srgbClr val="1F497D"/>
                </a:solidFill>
              </a:rPr>
              <a:t>Watching the Team Teacher Teach</a:t>
            </a:r>
            <a:endParaRPr lang="en-US" sz="3600" b="1" dirty="0">
              <a:solidFill>
                <a:srgbClr val="1F497D"/>
              </a:solidFill>
            </a:endParaRPr>
          </a:p>
        </p:txBody>
      </p:sp>
      <p:sp>
        <p:nvSpPr>
          <p:cNvPr id="6" name="Slide Number Placeholder 5"/>
          <p:cNvSpPr>
            <a:spLocks noGrp="1"/>
          </p:cNvSpPr>
          <p:nvPr>
            <p:ph type="sldNum" sz="quarter" idx="12"/>
          </p:nvPr>
        </p:nvSpPr>
        <p:spPr/>
        <p:txBody>
          <a:bodyPr/>
          <a:lstStyle/>
          <a:p>
            <a:fld id="{FC7D27DC-5B25-4E18-AC08-0962095EB421}" type="slidenum">
              <a:rPr lang="en-US" smtClean="0"/>
              <a:pPr/>
              <a:t>13</a:t>
            </a:fld>
            <a:endParaRPr lang="en-US" dirty="0"/>
          </a:p>
        </p:txBody>
      </p:sp>
      <p:sp>
        <p:nvSpPr>
          <p:cNvPr id="7" name="Footer Placeholder 4"/>
          <p:cNvSpPr>
            <a:spLocks noGrp="1"/>
          </p:cNvSpPr>
          <p:nvPr>
            <p:ph type="ftr" sz="quarter" idx="11"/>
          </p:nvPr>
        </p:nvSpPr>
        <p:spPr>
          <a:prstGeom prst="rect">
            <a:avLst/>
          </a:prstGeom>
        </p:spPr>
        <p:txBody>
          <a:bodyPr/>
          <a:lstStyle>
            <a:lvl1pPr>
              <a:defRPr>
                <a:solidFill>
                  <a:schemeClr val="tx1"/>
                </a:solidFill>
              </a:defRPr>
            </a:lvl1pPr>
          </a:lstStyle>
          <a:p>
            <a:r>
              <a:rPr lang="en-US" smtClean="0"/>
              <a:t>©2015 Public Impact              	</a:t>
            </a:r>
            <a:r>
              <a:rPr lang="en-US" smtClean="0">
                <a:solidFill>
                  <a:prstClr val="black"/>
                </a:solidFill>
              </a:rPr>
              <a:t>OpportunityCulture.org</a:t>
            </a:r>
            <a:endParaRPr lang="en-US" dirty="0">
              <a:solidFill>
                <a:prstClr val="black"/>
              </a:solidFill>
            </a:endParaRPr>
          </a:p>
        </p:txBody>
      </p:sp>
    </p:spTree>
    <p:extLst>
      <p:ext uri="{BB962C8B-B14F-4D97-AF65-F5344CB8AC3E}">
        <p14:creationId xmlns:p14="http://schemas.microsoft.com/office/powerpoint/2010/main" val="578304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3"/>
              </a:rPr>
              <a:t>Review a lesson</a:t>
            </a:r>
            <a:r>
              <a:rPr lang="en-US" dirty="0" smtClean="0"/>
              <a:t>!</a:t>
            </a:r>
          </a:p>
          <a:p>
            <a:pPr lvl="1"/>
            <a:r>
              <a:rPr lang="en-US" dirty="0" smtClean="0"/>
              <a:t>10</a:t>
            </a:r>
            <a:r>
              <a:rPr lang="en-US" baseline="30000" dirty="0" smtClean="0"/>
              <a:t>th</a:t>
            </a:r>
            <a:r>
              <a:rPr lang="en-US" dirty="0" smtClean="0"/>
              <a:t>-Grade </a:t>
            </a:r>
            <a:r>
              <a:rPr lang="en-US" dirty="0" smtClean="0"/>
              <a:t>ELA Class</a:t>
            </a:r>
          </a:p>
          <a:p>
            <a:pPr lvl="1"/>
            <a:r>
              <a:rPr lang="en-US" dirty="0" smtClean="0"/>
              <a:t>Lesson Focus: </a:t>
            </a:r>
            <a:r>
              <a:rPr lang="en-US" dirty="0" smtClean="0"/>
              <a:t>Character reputation</a:t>
            </a:r>
            <a:endParaRPr lang="en-US" dirty="0" smtClean="0"/>
          </a:p>
          <a:p>
            <a:pPr lvl="1"/>
            <a:r>
              <a:rPr lang="en-US" dirty="0" smtClean="0"/>
              <a:t>Teacher Behavior Focus: Using teacher proximity to increase student engagement and focus</a:t>
            </a:r>
          </a:p>
          <a:p>
            <a:pPr marL="457200" lvl="1" indent="0">
              <a:buNone/>
            </a:pPr>
            <a:endParaRPr lang="en-US" dirty="0"/>
          </a:p>
          <a:p>
            <a:pPr marL="457200" lvl="1" indent="0">
              <a:buNone/>
            </a:pPr>
            <a:endParaRPr lang="en-US" sz="1600" dirty="0"/>
          </a:p>
          <a:p>
            <a:pPr marL="457200" lvl="1" indent="0">
              <a:buNone/>
            </a:pPr>
            <a:endParaRPr lang="en-US" sz="1600" dirty="0"/>
          </a:p>
          <a:p>
            <a:pPr marL="457200" lvl="1" indent="0">
              <a:buNone/>
            </a:pPr>
            <a:endParaRPr lang="en-US" sz="1600" dirty="0"/>
          </a:p>
          <a:p>
            <a:pPr marL="457200" lvl="1" indent="0">
              <a:buNone/>
            </a:pPr>
            <a:endParaRPr lang="en-US" sz="1600" dirty="0"/>
          </a:p>
          <a:p>
            <a:pPr marL="457200" lvl="1" indent="0">
              <a:buNone/>
            </a:pPr>
            <a:r>
              <a:rPr lang="en-US" sz="1600" dirty="0" smtClean="0"/>
              <a:t>Video Source:</a:t>
            </a:r>
          </a:p>
          <a:p>
            <a:pPr lvl="2"/>
            <a:r>
              <a:rPr lang="en-US" sz="1600" dirty="0" smtClean="0"/>
              <a:t>California Beginning Teacher Support and Assessment Induction (BTSA)</a:t>
            </a:r>
          </a:p>
          <a:p>
            <a:pPr lvl="2"/>
            <a:r>
              <a:rPr lang="en-US" sz="1600" dirty="0" smtClean="0"/>
              <a:t>Formative Assessment for California Teachers (FACT)</a:t>
            </a:r>
          </a:p>
          <a:p>
            <a:pPr lvl="2"/>
            <a:r>
              <a:rPr lang="en-US" sz="1600" dirty="0"/>
              <a:t>Retrieved </a:t>
            </a:r>
            <a:r>
              <a:rPr lang="en-US" sz="1600" dirty="0" smtClean="0"/>
              <a:t>from </a:t>
            </a:r>
            <a:r>
              <a:rPr lang="en-US" sz="1600" dirty="0" smtClean="0">
                <a:hlinkClick r:id="rId3"/>
              </a:rPr>
              <a:t>https://www.teachingchannel.org/videos/how-lesson-plans-fail#</a:t>
            </a:r>
            <a:r>
              <a:rPr lang="en-US" sz="1600" dirty="0" smtClean="0"/>
              <a:t> </a:t>
            </a:r>
          </a:p>
        </p:txBody>
      </p:sp>
      <p:sp>
        <p:nvSpPr>
          <p:cNvPr id="3" name="Title 2"/>
          <p:cNvSpPr>
            <a:spLocks noGrp="1"/>
          </p:cNvSpPr>
          <p:nvPr>
            <p:ph type="title"/>
          </p:nvPr>
        </p:nvSpPr>
        <p:spPr/>
        <p:txBody>
          <a:bodyPr>
            <a:noAutofit/>
          </a:bodyPr>
          <a:lstStyle/>
          <a:p>
            <a:r>
              <a:rPr lang="en-US" sz="3600" b="1" dirty="0" smtClean="0">
                <a:solidFill>
                  <a:srgbClr val="1F497D"/>
                </a:solidFill>
              </a:rPr>
              <a:t>Practice Review</a:t>
            </a:r>
            <a:endParaRPr lang="en-US" sz="3600" b="1" dirty="0">
              <a:solidFill>
                <a:srgbClr val="1F497D"/>
              </a:solidFill>
            </a:endParaRPr>
          </a:p>
        </p:txBody>
      </p:sp>
      <p:sp>
        <p:nvSpPr>
          <p:cNvPr id="4" name="Slide Number Placeholder 3"/>
          <p:cNvSpPr>
            <a:spLocks noGrp="1"/>
          </p:cNvSpPr>
          <p:nvPr>
            <p:ph type="sldNum" sz="quarter" idx="12"/>
          </p:nvPr>
        </p:nvSpPr>
        <p:spPr/>
        <p:txBody>
          <a:bodyPr/>
          <a:lstStyle/>
          <a:p>
            <a:fld id="{FC7D27DC-5B25-4E18-AC08-0962095EB421}" type="slidenum">
              <a:rPr lang="en-US" smtClean="0"/>
              <a:pPr/>
              <a:t>14</a:t>
            </a:fld>
            <a:endParaRPr lang="en-US" dirty="0"/>
          </a:p>
        </p:txBody>
      </p:sp>
      <p:sp>
        <p:nvSpPr>
          <p:cNvPr id="7" name="Footer Placeholder 4"/>
          <p:cNvSpPr>
            <a:spLocks noGrp="1"/>
          </p:cNvSpPr>
          <p:nvPr>
            <p:ph type="ftr" sz="quarter" idx="11"/>
          </p:nvPr>
        </p:nvSpPr>
        <p:spPr>
          <a:prstGeom prst="rect">
            <a:avLst/>
          </a:prstGeom>
        </p:spPr>
        <p:txBody>
          <a:bodyPr/>
          <a:lstStyle>
            <a:lvl1pPr>
              <a:defRPr>
                <a:solidFill>
                  <a:schemeClr val="tx1"/>
                </a:solidFill>
              </a:defRPr>
            </a:lvl1pPr>
          </a:lstStyle>
          <a:p>
            <a:r>
              <a:rPr lang="en-US" smtClean="0"/>
              <a:t>©2015 Public Impact              	</a:t>
            </a:r>
            <a:r>
              <a:rPr lang="en-US" smtClean="0">
                <a:solidFill>
                  <a:prstClr val="black"/>
                </a:solidFill>
              </a:rPr>
              <a:t>OpportunityCulture.org</a:t>
            </a:r>
            <a:endParaRPr lang="en-US" dirty="0">
              <a:solidFill>
                <a:prstClr val="black"/>
              </a:solidFill>
            </a:endParaRPr>
          </a:p>
        </p:txBody>
      </p:sp>
    </p:spTree>
    <p:extLst>
      <p:ext uri="{BB962C8B-B14F-4D97-AF65-F5344CB8AC3E}">
        <p14:creationId xmlns:p14="http://schemas.microsoft.com/office/powerpoint/2010/main" val="3232865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are.publicimpact.com/Consulting%20Tools/Reach%20Extension%20Tools/Graphics--Extending%20the%20Reach/Infographic%20Components%20For%20Presentations/High-Resolution%20PNG%20files/06c.ladder_red_tall.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3433"/>
          <a:stretch/>
        </p:blipFill>
        <p:spPr bwMode="auto">
          <a:xfrm>
            <a:off x="304800" y="1066799"/>
            <a:ext cx="1993914" cy="546020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txBox="1">
            <a:spLocks/>
          </p:cNvSpPr>
          <p:nvPr/>
        </p:nvSpPr>
        <p:spPr>
          <a:xfrm>
            <a:off x="1371600" y="228600"/>
            <a:ext cx="76962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2"/>
                </a:solidFill>
              </a:rPr>
              <a:t>Steps to Review Instructional Practices</a:t>
            </a:r>
            <a:endParaRPr lang="en-US" sz="3600" dirty="0"/>
          </a:p>
        </p:txBody>
      </p:sp>
      <p:sp>
        <p:nvSpPr>
          <p:cNvPr id="6" name="Content Placeholder 1"/>
          <p:cNvSpPr txBox="1">
            <a:spLocks/>
          </p:cNvSpPr>
          <p:nvPr/>
        </p:nvSpPr>
        <p:spPr>
          <a:xfrm>
            <a:off x="2514600" y="838200"/>
            <a:ext cx="6400800" cy="571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AutoNum type="arabicPeriod"/>
            </a:pPr>
            <a:endParaRPr lang="en-US" sz="2800" b="1" dirty="0" smtClean="0"/>
          </a:p>
          <a:p>
            <a:pPr marL="514350" indent="-514350">
              <a:buAutoNum type="arabicPeriod"/>
            </a:pPr>
            <a:r>
              <a:rPr lang="en-US" sz="2800" b="1" dirty="0"/>
              <a:t>Preparing to teach</a:t>
            </a:r>
          </a:p>
          <a:p>
            <a:pPr marL="514350" indent="-514350">
              <a:buAutoNum type="arabicPeriod"/>
            </a:pPr>
            <a:endParaRPr lang="en-US" sz="2800" b="1" dirty="0"/>
          </a:p>
          <a:p>
            <a:pPr marL="514350" indent="-514350">
              <a:buAutoNum type="arabicPeriod"/>
            </a:pPr>
            <a:r>
              <a:rPr lang="en-US" sz="2800" b="1" dirty="0"/>
              <a:t>Watching the team teacher teach</a:t>
            </a:r>
          </a:p>
          <a:p>
            <a:pPr marL="514350" indent="-514350">
              <a:buAutoNum type="arabicPeriod"/>
            </a:pPr>
            <a:endParaRPr lang="en-US" sz="2800" b="1" dirty="0"/>
          </a:p>
          <a:p>
            <a:pPr marL="514350" indent="-514350">
              <a:buAutoNum type="arabicPeriod"/>
            </a:pPr>
            <a:r>
              <a:rPr lang="en-US" sz="2800" b="1" dirty="0">
                <a:solidFill>
                  <a:srgbClr val="FF0000"/>
                </a:solidFill>
              </a:rPr>
              <a:t>Delivering feedback</a:t>
            </a:r>
          </a:p>
        </p:txBody>
      </p:sp>
      <p:sp>
        <p:nvSpPr>
          <p:cNvPr id="8" name="Content Placeholder 7"/>
          <p:cNvSpPr>
            <a:spLocks noGrp="1"/>
          </p:cNvSpPr>
          <p:nvPr>
            <p:ph idx="1"/>
          </p:nvPr>
        </p:nvSpPr>
        <p:spPr/>
        <p:txBody>
          <a:bodyPr/>
          <a:lstStyle/>
          <a:p>
            <a:endParaRPr lang="en-US"/>
          </a:p>
        </p:txBody>
      </p:sp>
      <p:sp>
        <p:nvSpPr>
          <p:cNvPr id="7" name="Title 6"/>
          <p:cNvSpPr>
            <a:spLocks noGrp="1"/>
          </p:cNvSpPr>
          <p:nvPr>
            <p:ph type="title"/>
          </p:nvPr>
        </p:nvSpPr>
        <p:spPr/>
        <p:txBody>
          <a:bodyPr>
            <a:normAutofit fontScale="90000"/>
          </a:bodyPr>
          <a:lstStyle/>
          <a:p>
            <a:endParaRPr lang="en-US"/>
          </a:p>
        </p:txBody>
      </p:sp>
      <p:sp>
        <p:nvSpPr>
          <p:cNvPr id="2" name="Footer Placeholder 1"/>
          <p:cNvSpPr>
            <a:spLocks noGrp="1"/>
          </p:cNvSpPr>
          <p:nvPr>
            <p:ph type="ftr" sz="quarter" idx="11"/>
          </p:nvPr>
        </p:nvSpPr>
        <p:spPr>
          <a:xfrm>
            <a:off x="533400" y="6477000"/>
            <a:ext cx="7620000" cy="365125"/>
          </a:xfrm>
          <a:prstGeom prst="rect">
            <a:avLst/>
          </a:prstGeom>
        </p:spPr>
        <p:txBody>
          <a:bodyPr/>
          <a:lstStyle/>
          <a:p>
            <a:r>
              <a:rPr lang="en-US"/>
              <a:t> </a:t>
            </a:r>
            <a:r>
              <a:rPr lang="en-US" smtClean="0"/>
              <a:t>2015 </a:t>
            </a:r>
            <a:r>
              <a:rPr lang="en-US"/>
              <a:t>Public Impact              	</a:t>
            </a:r>
            <a:r>
              <a:rPr lang="en-US">
                <a:solidFill>
                  <a:prstClr val="black"/>
                </a:solidFill>
              </a:rPr>
              <a:t>OpportunityCulture.org</a:t>
            </a:r>
            <a:endParaRPr lang="en-US" dirty="0">
              <a:solidFill>
                <a:prstClr val="black"/>
              </a:solidFill>
            </a:endParaRPr>
          </a:p>
        </p:txBody>
      </p:sp>
      <p:sp>
        <p:nvSpPr>
          <p:cNvPr id="3" name="Slide Number Placeholder 2"/>
          <p:cNvSpPr>
            <a:spLocks noGrp="1"/>
          </p:cNvSpPr>
          <p:nvPr>
            <p:ph type="sldNum" sz="quarter" idx="12"/>
          </p:nvPr>
        </p:nvSpPr>
        <p:spPr/>
        <p:txBody>
          <a:bodyPr/>
          <a:lstStyle/>
          <a:p>
            <a:fld id="{FC7D27DC-5B25-4E18-AC08-0962095EB421}" type="slidenum">
              <a:rPr lang="en-US" smtClean="0"/>
              <a:pPr/>
              <a:t>15</a:t>
            </a:fld>
            <a:endParaRPr lang="en-US" dirty="0"/>
          </a:p>
        </p:txBody>
      </p:sp>
    </p:spTree>
    <p:extLst>
      <p:ext uri="{BB962C8B-B14F-4D97-AF65-F5344CB8AC3E}">
        <p14:creationId xmlns:p14="http://schemas.microsoft.com/office/powerpoint/2010/main" val="3187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7400" y="990600"/>
            <a:ext cx="7696199" cy="1981200"/>
          </a:xfrm>
        </p:spPr>
        <p:txBody>
          <a:bodyPr>
            <a:normAutofit/>
          </a:bodyPr>
          <a:lstStyle/>
          <a:p>
            <a:pPr marL="0" indent="0">
              <a:buNone/>
            </a:pPr>
            <a:r>
              <a:rPr lang="en-US" sz="2800" dirty="0" smtClean="0"/>
              <a:t>Provide team teacher with a self-reflection form.</a:t>
            </a:r>
          </a:p>
          <a:p>
            <a:pPr marL="0" indent="0" algn="r">
              <a:buNone/>
            </a:pPr>
            <a:endParaRPr lang="en-US" dirty="0"/>
          </a:p>
          <a:p>
            <a:pPr marL="0" indent="0" algn="r">
              <a:buNone/>
            </a:pPr>
            <a:endParaRPr lang="en-US" dirty="0" smtClean="0"/>
          </a:p>
          <a:p>
            <a:pPr marL="0" indent="0" algn="r">
              <a:buNone/>
            </a:pPr>
            <a:endParaRPr lang="en-US" dirty="0"/>
          </a:p>
        </p:txBody>
      </p:sp>
      <p:sp>
        <p:nvSpPr>
          <p:cNvPr id="3" name="Title 2"/>
          <p:cNvSpPr>
            <a:spLocks noGrp="1"/>
          </p:cNvSpPr>
          <p:nvPr>
            <p:ph type="title"/>
          </p:nvPr>
        </p:nvSpPr>
        <p:spPr/>
        <p:txBody>
          <a:bodyPr>
            <a:noAutofit/>
          </a:bodyPr>
          <a:lstStyle/>
          <a:p>
            <a:r>
              <a:rPr lang="en-US" sz="3600" b="1" dirty="0" smtClean="0">
                <a:solidFill>
                  <a:srgbClr val="1F497D"/>
                </a:solidFill>
              </a:rPr>
              <a:t>Before Delivering Feedback</a:t>
            </a:r>
            <a:endParaRPr lang="en-US" sz="3600" b="1" dirty="0">
              <a:solidFill>
                <a:srgbClr val="1F497D"/>
              </a:solidFill>
            </a:endParaRPr>
          </a:p>
        </p:txBody>
      </p:sp>
      <p:sp>
        <p:nvSpPr>
          <p:cNvPr id="4" name="Slide Number Placeholder 3"/>
          <p:cNvSpPr>
            <a:spLocks noGrp="1"/>
          </p:cNvSpPr>
          <p:nvPr>
            <p:ph type="sldNum" sz="quarter" idx="12"/>
          </p:nvPr>
        </p:nvSpPr>
        <p:spPr/>
        <p:txBody>
          <a:bodyPr/>
          <a:lstStyle/>
          <a:p>
            <a:fld id="{FC7D27DC-5B25-4E18-AC08-0962095EB421}" type="slidenum">
              <a:rPr lang="en-US" smtClean="0"/>
              <a:pPr/>
              <a:t>16</a:t>
            </a:fld>
            <a:endParaRPr lang="en-US" dirty="0"/>
          </a:p>
        </p:txBody>
      </p:sp>
      <p:sp>
        <p:nvSpPr>
          <p:cNvPr id="8" name="Footer Placeholder 4"/>
          <p:cNvSpPr>
            <a:spLocks noGrp="1"/>
          </p:cNvSpPr>
          <p:nvPr>
            <p:ph type="ftr" sz="quarter" idx="11"/>
          </p:nvPr>
        </p:nvSpPr>
        <p:spPr>
          <a:prstGeom prst="rect">
            <a:avLst/>
          </a:prstGeom>
        </p:spPr>
        <p:txBody>
          <a:bodyPr/>
          <a:lstStyle>
            <a:lvl1pPr>
              <a:defRPr>
                <a:solidFill>
                  <a:schemeClr val="tx1"/>
                </a:solidFill>
              </a:defRPr>
            </a:lvl1pPr>
          </a:lstStyle>
          <a:p>
            <a:r>
              <a:rPr lang="en-US" smtClean="0"/>
              <a:t>©2015 Public Impact              	</a:t>
            </a:r>
            <a:r>
              <a:rPr lang="en-US" smtClean="0">
                <a:solidFill>
                  <a:prstClr val="black"/>
                </a:solidFill>
              </a:rPr>
              <a:t>OpportunityCulture.org</a:t>
            </a:r>
            <a:endParaRPr lang="en-US" dirty="0">
              <a:solidFill>
                <a:prstClr val="black"/>
              </a:solidFill>
            </a:endParaRPr>
          </a:p>
        </p:txBody>
      </p:sp>
      <p:pic>
        <p:nvPicPr>
          <p:cNvPr id="6" name="Picture 5" descr="2.1 Team Teacher Post-Review Reflection.docx [Read-Only] - Microsoft Word"/>
          <p:cNvPicPr>
            <a:picLocks noChangeAspect="1"/>
          </p:cNvPicPr>
          <p:nvPr/>
        </p:nvPicPr>
        <p:blipFill rotWithShape="1">
          <a:blip r:embed="rId3">
            <a:extLst>
              <a:ext uri="{28A0092B-C50C-407E-A947-70E740481C1C}">
                <a14:useLocalDpi xmlns:a14="http://schemas.microsoft.com/office/drawing/2010/main" val="0"/>
              </a:ext>
            </a:extLst>
          </a:blip>
          <a:srcRect l="20000" t="20589" r="22780" b="4425"/>
          <a:stretch/>
        </p:blipFill>
        <p:spPr>
          <a:xfrm>
            <a:off x="978400" y="1508969"/>
            <a:ext cx="6717800" cy="4739431"/>
          </a:xfrm>
          <a:prstGeom prst="rect">
            <a:avLst/>
          </a:prstGeom>
        </p:spPr>
      </p:pic>
    </p:spTree>
    <p:extLst>
      <p:ext uri="{BB962C8B-B14F-4D97-AF65-F5344CB8AC3E}">
        <p14:creationId xmlns:p14="http://schemas.microsoft.com/office/powerpoint/2010/main" val="3424476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7401" y="990600"/>
            <a:ext cx="4508000" cy="5181600"/>
          </a:xfrm>
        </p:spPr>
        <p:txBody>
          <a:bodyPr>
            <a:normAutofit/>
          </a:bodyPr>
          <a:lstStyle/>
          <a:p>
            <a:pPr marL="0" indent="0">
              <a:buNone/>
            </a:pPr>
            <a:r>
              <a:rPr lang="en-US" sz="2800" dirty="0" smtClean="0"/>
              <a:t>Review and organize your notes.</a:t>
            </a:r>
          </a:p>
          <a:p>
            <a:pPr marL="0" indent="0">
              <a:buNone/>
            </a:pPr>
            <a:endParaRPr lang="en-US" sz="2800" dirty="0"/>
          </a:p>
          <a:p>
            <a:pPr marL="0" indent="0">
              <a:buNone/>
            </a:pPr>
            <a:r>
              <a:rPr lang="en-US" sz="2800" dirty="0" smtClean="0"/>
              <a:t>Be sure to:</a:t>
            </a:r>
          </a:p>
          <a:p>
            <a:r>
              <a:rPr lang="en-US" sz="2400" dirty="0" smtClean="0"/>
              <a:t>Determine what the data show.</a:t>
            </a:r>
          </a:p>
          <a:p>
            <a:r>
              <a:rPr lang="en-US" sz="2400" dirty="0" smtClean="0"/>
              <a:t>Identify strengths, areas for improvement, and questions.</a:t>
            </a:r>
            <a:endParaRPr lang="en-US" sz="2400" dirty="0"/>
          </a:p>
          <a:p>
            <a:pPr marL="0" indent="0">
              <a:buNone/>
            </a:pPr>
            <a:endParaRPr lang="en-US" dirty="0" smtClean="0"/>
          </a:p>
          <a:p>
            <a:pPr marL="0" indent="0" algn="r">
              <a:buNone/>
            </a:pPr>
            <a:endParaRPr lang="en-US" dirty="0"/>
          </a:p>
        </p:txBody>
      </p:sp>
      <p:sp>
        <p:nvSpPr>
          <p:cNvPr id="3" name="Title 2"/>
          <p:cNvSpPr>
            <a:spLocks noGrp="1"/>
          </p:cNvSpPr>
          <p:nvPr>
            <p:ph type="title"/>
          </p:nvPr>
        </p:nvSpPr>
        <p:spPr/>
        <p:txBody>
          <a:bodyPr>
            <a:noAutofit/>
          </a:bodyPr>
          <a:lstStyle/>
          <a:p>
            <a:r>
              <a:rPr lang="en-US" sz="3600" b="1" dirty="0" smtClean="0">
                <a:solidFill>
                  <a:srgbClr val="1F497D"/>
                </a:solidFill>
              </a:rPr>
              <a:t>Before Delivering Feedback</a:t>
            </a:r>
            <a:endParaRPr lang="en-US" sz="3600" b="1" dirty="0">
              <a:solidFill>
                <a:srgbClr val="1F497D"/>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198" y="1522989"/>
            <a:ext cx="2736476" cy="4116822"/>
          </a:xfrm>
          <a:prstGeom prst="rect">
            <a:avLst/>
          </a:prstGeom>
        </p:spPr>
      </p:pic>
      <p:sp>
        <p:nvSpPr>
          <p:cNvPr id="5" name="Slide Number Placeholder 4"/>
          <p:cNvSpPr>
            <a:spLocks noGrp="1"/>
          </p:cNvSpPr>
          <p:nvPr>
            <p:ph type="sldNum" sz="quarter" idx="12"/>
          </p:nvPr>
        </p:nvSpPr>
        <p:spPr/>
        <p:txBody>
          <a:bodyPr/>
          <a:lstStyle/>
          <a:p>
            <a:fld id="{FC7D27DC-5B25-4E18-AC08-0962095EB421}" type="slidenum">
              <a:rPr lang="en-US" smtClean="0"/>
              <a:pPr/>
              <a:t>17</a:t>
            </a:fld>
            <a:endParaRPr lang="en-US" dirty="0"/>
          </a:p>
        </p:txBody>
      </p:sp>
      <p:sp>
        <p:nvSpPr>
          <p:cNvPr id="8" name="Footer Placeholder 4"/>
          <p:cNvSpPr>
            <a:spLocks noGrp="1"/>
          </p:cNvSpPr>
          <p:nvPr>
            <p:ph type="ftr" sz="quarter" idx="11"/>
          </p:nvPr>
        </p:nvSpPr>
        <p:spPr>
          <a:prstGeom prst="rect">
            <a:avLst/>
          </a:prstGeom>
        </p:spPr>
        <p:txBody>
          <a:bodyPr/>
          <a:lstStyle>
            <a:lvl1pPr>
              <a:defRPr>
                <a:solidFill>
                  <a:schemeClr val="tx1"/>
                </a:solidFill>
              </a:defRPr>
            </a:lvl1pPr>
          </a:lstStyle>
          <a:p>
            <a:r>
              <a:rPr lang="en-US" smtClean="0"/>
              <a:t>©2015 Public Impact              	</a:t>
            </a:r>
            <a:r>
              <a:rPr lang="en-US" smtClean="0">
                <a:solidFill>
                  <a:prstClr val="black"/>
                </a:solidFill>
              </a:rPr>
              <a:t>OpportunityCulture.org</a:t>
            </a:r>
            <a:endParaRPr lang="en-US" dirty="0">
              <a:solidFill>
                <a:prstClr val="black"/>
              </a:solidFill>
            </a:endParaRPr>
          </a:p>
        </p:txBody>
      </p:sp>
    </p:spTree>
    <p:extLst>
      <p:ext uri="{BB962C8B-B14F-4D97-AF65-F5344CB8AC3E}">
        <p14:creationId xmlns:p14="http://schemas.microsoft.com/office/powerpoint/2010/main" val="2908763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7401" y="990600"/>
            <a:ext cx="4508000" cy="5181600"/>
          </a:xfrm>
        </p:spPr>
        <p:txBody>
          <a:bodyPr>
            <a:normAutofit/>
          </a:bodyPr>
          <a:lstStyle/>
          <a:p>
            <a:pPr marL="0" indent="0">
              <a:buNone/>
            </a:pPr>
            <a:endParaRPr lang="en-US" sz="2800" dirty="0" smtClean="0"/>
          </a:p>
          <a:p>
            <a:pPr marL="0" indent="0">
              <a:buNone/>
            </a:pPr>
            <a:r>
              <a:rPr lang="en-US" sz="2800" dirty="0" smtClean="0"/>
              <a:t>Write:</a:t>
            </a:r>
          </a:p>
          <a:p>
            <a:r>
              <a:rPr lang="en-US" sz="2800" dirty="0" smtClean="0"/>
              <a:t>One  main point you will remember when you review the instructional practices of team teachers.</a:t>
            </a:r>
            <a:endParaRPr lang="en-US" sz="2400" dirty="0"/>
          </a:p>
          <a:p>
            <a:pPr marL="0" indent="0">
              <a:buNone/>
            </a:pPr>
            <a:endParaRPr lang="en-US" dirty="0" smtClean="0"/>
          </a:p>
          <a:p>
            <a:pPr marL="0" indent="0" algn="r">
              <a:buNone/>
            </a:pPr>
            <a:endParaRPr lang="en-US" dirty="0"/>
          </a:p>
        </p:txBody>
      </p:sp>
      <p:sp>
        <p:nvSpPr>
          <p:cNvPr id="3" name="Title 2"/>
          <p:cNvSpPr>
            <a:spLocks noGrp="1"/>
          </p:cNvSpPr>
          <p:nvPr>
            <p:ph type="title"/>
          </p:nvPr>
        </p:nvSpPr>
        <p:spPr/>
        <p:txBody>
          <a:bodyPr>
            <a:noAutofit/>
          </a:bodyPr>
          <a:lstStyle/>
          <a:p>
            <a:r>
              <a:rPr lang="en-US" sz="3600" b="1" dirty="0" smtClean="0">
                <a:solidFill>
                  <a:srgbClr val="1F497D"/>
                </a:solidFill>
              </a:rPr>
              <a:t>Reflection</a:t>
            </a:r>
            <a:endParaRPr lang="en-US" sz="3600" b="1" dirty="0">
              <a:solidFill>
                <a:srgbClr val="1F497D"/>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295400"/>
            <a:ext cx="2609088" cy="3657600"/>
          </a:xfrm>
          <a:prstGeom prst="rect">
            <a:avLst/>
          </a:prstGeom>
        </p:spPr>
      </p:pic>
      <p:sp>
        <p:nvSpPr>
          <p:cNvPr id="4" name="Slide Number Placeholder 3"/>
          <p:cNvSpPr>
            <a:spLocks noGrp="1"/>
          </p:cNvSpPr>
          <p:nvPr>
            <p:ph type="sldNum" sz="quarter" idx="12"/>
          </p:nvPr>
        </p:nvSpPr>
        <p:spPr/>
        <p:txBody>
          <a:bodyPr/>
          <a:lstStyle/>
          <a:p>
            <a:fld id="{FC7D27DC-5B25-4E18-AC08-0962095EB421}" type="slidenum">
              <a:rPr lang="en-US" smtClean="0"/>
              <a:pPr/>
              <a:t>18</a:t>
            </a:fld>
            <a:endParaRPr lang="en-US" dirty="0"/>
          </a:p>
        </p:txBody>
      </p:sp>
      <p:sp>
        <p:nvSpPr>
          <p:cNvPr id="8" name="Footer Placeholder 4"/>
          <p:cNvSpPr>
            <a:spLocks noGrp="1"/>
          </p:cNvSpPr>
          <p:nvPr>
            <p:ph type="ftr" sz="quarter" idx="11"/>
          </p:nvPr>
        </p:nvSpPr>
        <p:spPr>
          <a:prstGeom prst="rect">
            <a:avLst/>
          </a:prstGeom>
        </p:spPr>
        <p:txBody>
          <a:bodyPr/>
          <a:lstStyle>
            <a:lvl1pPr>
              <a:defRPr>
                <a:solidFill>
                  <a:schemeClr val="tx1"/>
                </a:solidFill>
              </a:defRPr>
            </a:lvl1pPr>
          </a:lstStyle>
          <a:p>
            <a:r>
              <a:rPr lang="en-US" smtClean="0"/>
              <a:t>©2015 Public Impact              	</a:t>
            </a:r>
            <a:r>
              <a:rPr lang="en-US" smtClean="0">
                <a:solidFill>
                  <a:prstClr val="black"/>
                </a:solidFill>
              </a:rPr>
              <a:t>OpportunityCulture.org</a:t>
            </a:r>
            <a:endParaRPr lang="en-US" dirty="0">
              <a:solidFill>
                <a:prstClr val="black"/>
              </a:solidFill>
            </a:endParaRPr>
          </a:p>
        </p:txBody>
      </p:sp>
    </p:spTree>
    <p:extLst>
      <p:ext uri="{BB962C8B-B14F-4D97-AF65-F5344CB8AC3E}">
        <p14:creationId xmlns:p14="http://schemas.microsoft.com/office/powerpoint/2010/main" val="4007660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7400" y="990600"/>
            <a:ext cx="7708399" cy="5181600"/>
          </a:xfrm>
        </p:spPr>
        <p:txBody>
          <a:bodyPr>
            <a:normAutofit fontScale="85000" lnSpcReduction="10000"/>
          </a:bodyPr>
          <a:lstStyle/>
          <a:p>
            <a:r>
              <a:rPr lang="en-US" dirty="0" err="1"/>
              <a:t>Bambrick-Santoyo</a:t>
            </a:r>
            <a:r>
              <a:rPr lang="en-US" dirty="0"/>
              <a:t>, P. (2012). </a:t>
            </a:r>
            <a:r>
              <a:rPr lang="en-US" i="1" dirty="0"/>
              <a:t>Leverage leadership: A practical guide to building exceptional schools. </a:t>
            </a:r>
            <a:r>
              <a:rPr lang="en-US"/>
              <a:t>San Francisco</a:t>
            </a:r>
            <a:r>
              <a:rPr lang="en-US" dirty="0"/>
              <a:t>,</a:t>
            </a:r>
            <a:r>
              <a:rPr lang="en-US"/>
              <a:t> CA : </a:t>
            </a:r>
            <a:r>
              <a:rPr lang="en-US" dirty="0" err="1"/>
              <a:t>Jossey</a:t>
            </a:r>
            <a:r>
              <a:rPr lang="en-US" dirty="0"/>
              <a:t>-Bass.</a:t>
            </a:r>
            <a:endParaRPr lang="en-US" u="sng" dirty="0">
              <a:hlinkClick r:id="rId3"/>
            </a:endParaRPr>
          </a:p>
          <a:p>
            <a:r>
              <a:rPr lang="en-US" u="sng" dirty="0">
                <a:hlinkClick r:id="rId3"/>
              </a:rPr>
              <a:t>Observing and Planning Effective Conferences with Beginning Teachers</a:t>
            </a:r>
            <a:endParaRPr lang="en-US" dirty="0"/>
          </a:p>
          <a:p>
            <a:r>
              <a:rPr lang="en-US" u="sng" dirty="0">
                <a:hlinkClick r:id="rId4"/>
              </a:rPr>
              <a:t>Characteristics of Useful Feedback</a:t>
            </a:r>
            <a:endParaRPr lang="en-US" dirty="0"/>
          </a:p>
          <a:p>
            <a:r>
              <a:rPr lang="en-US" u="sng" dirty="0">
                <a:hlinkClick r:id="rId5"/>
              </a:rPr>
              <a:t>How to Select the Right Classroom Observation Tool</a:t>
            </a:r>
            <a:endParaRPr lang="en-US" dirty="0"/>
          </a:p>
          <a:p>
            <a:r>
              <a:rPr lang="en-US" u="sng" dirty="0">
                <a:hlinkClick r:id="rId6"/>
              </a:rPr>
              <a:t>Coaching Protocol for Post-Observation</a:t>
            </a:r>
            <a:endParaRPr lang="en-US" dirty="0"/>
          </a:p>
          <a:p>
            <a:r>
              <a:rPr lang="en-US" u="sng" dirty="0">
                <a:hlinkClick r:id="rId7"/>
              </a:rPr>
              <a:t>Reflection Meeting Video</a:t>
            </a:r>
            <a:endParaRPr lang="en-US" dirty="0"/>
          </a:p>
          <a:p>
            <a:r>
              <a:rPr lang="en-US" u="sng" dirty="0">
                <a:hlinkClick r:id="rId8"/>
              </a:rPr>
              <a:t>Danielson Framework Implementation Forms</a:t>
            </a:r>
            <a:endParaRPr lang="en-US" u="sng" dirty="0"/>
          </a:p>
          <a:p>
            <a:r>
              <a:rPr lang="en-US" dirty="0">
                <a:hlinkClick r:id="rId9"/>
              </a:rPr>
              <a:t>Classroom Peer Observation</a:t>
            </a:r>
            <a:endParaRPr lang="en-US" dirty="0"/>
          </a:p>
          <a:p>
            <a:endParaRPr lang="en-US" dirty="0"/>
          </a:p>
          <a:p>
            <a:pPr marL="0" indent="0" algn="r">
              <a:buNone/>
            </a:pPr>
            <a:endParaRPr lang="en-US" dirty="0"/>
          </a:p>
        </p:txBody>
      </p:sp>
      <p:sp>
        <p:nvSpPr>
          <p:cNvPr id="3" name="Title 2"/>
          <p:cNvSpPr>
            <a:spLocks noGrp="1"/>
          </p:cNvSpPr>
          <p:nvPr>
            <p:ph type="title"/>
          </p:nvPr>
        </p:nvSpPr>
        <p:spPr/>
        <p:txBody>
          <a:bodyPr>
            <a:noAutofit/>
          </a:bodyPr>
          <a:lstStyle/>
          <a:p>
            <a:r>
              <a:rPr lang="en-US" sz="3600" b="1" dirty="0" smtClean="0">
                <a:solidFill>
                  <a:srgbClr val="1F497D"/>
                </a:solidFill>
              </a:rPr>
              <a:t>Sources</a:t>
            </a:r>
            <a:endParaRPr lang="en-US" sz="3600" b="1" dirty="0">
              <a:solidFill>
                <a:srgbClr val="1F497D"/>
              </a:solidFill>
            </a:endParaRPr>
          </a:p>
        </p:txBody>
      </p:sp>
      <p:sp>
        <p:nvSpPr>
          <p:cNvPr id="4" name="Slide Number Placeholder 3"/>
          <p:cNvSpPr>
            <a:spLocks noGrp="1"/>
          </p:cNvSpPr>
          <p:nvPr>
            <p:ph type="sldNum" sz="quarter" idx="12"/>
          </p:nvPr>
        </p:nvSpPr>
        <p:spPr/>
        <p:txBody>
          <a:bodyPr/>
          <a:lstStyle/>
          <a:p>
            <a:fld id="{FC7D27DC-5B25-4E18-AC08-0962095EB421}" type="slidenum">
              <a:rPr lang="en-US" smtClean="0"/>
              <a:pPr/>
              <a:t>19</a:t>
            </a:fld>
            <a:endParaRPr lang="en-US" dirty="0"/>
          </a:p>
        </p:txBody>
      </p:sp>
      <p:sp>
        <p:nvSpPr>
          <p:cNvPr id="8" name="Footer Placeholder 4"/>
          <p:cNvSpPr>
            <a:spLocks noGrp="1"/>
          </p:cNvSpPr>
          <p:nvPr>
            <p:ph type="ftr" sz="quarter" idx="11"/>
          </p:nvPr>
        </p:nvSpPr>
        <p:spPr>
          <a:prstGeom prst="rect">
            <a:avLst/>
          </a:prstGeom>
        </p:spPr>
        <p:txBody>
          <a:bodyPr/>
          <a:lstStyle>
            <a:lvl1pPr>
              <a:defRPr>
                <a:solidFill>
                  <a:schemeClr val="tx1"/>
                </a:solidFill>
              </a:defRPr>
            </a:lvl1pPr>
          </a:lstStyle>
          <a:p>
            <a:r>
              <a:rPr lang="en-US" smtClean="0"/>
              <a:t>©2015 Public Impact              	</a:t>
            </a:r>
            <a:r>
              <a:rPr lang="en-US" smtClean="0">
                <a:solidFill>
                  <a:prstClr val="black"/>
                </a:solidFill>
              </a:rPr>
              <a:t>OpportunityCulture.org</a:t>
            </a:r>
            <a:endParaRPr lang="en-US" dirty="0">
              <a:solidFill>
                <a:prstClr val="black"/>
              </a:solidFill>
            </a:endParaRPr>
          </a:p>
        </p:txBody>
      </p:sp>
    </p:spTree>
    <p:extLst>
      <p:ext uri="{BB962C8B-B14F-4D97-AF65-F5344CB8AC3E}">
        <p14:creationId xmlns:p14="http://schemas.microsoft.com/office/powerpoint/2010/main" val="4111028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D</a:t>
            </a:r>
            <a:r>
              <a:rPr lang="en-US" sz="2800" dirty="0" smtClean="0"/>
              <a:t>emonstrate understanding of the positive impact that reviews of instructional practice can have on a team teacher’s growth.</a:t>
            </a:r>
          </a:p>
          <a:p>
            <a:endParaRPr lang="en-US" sz="2800" dirty="0" smtClean="0"/>
          </a:p>
          <a:p>
            <a:r>
              <a:rPr lang="en-US" sz="2800" dirty="0"/>
              <a:t>D</a:t>
            </a:r>
            <a:r>
              <a:rPr lang="en-US" sz="2800" dirty="0" smtClean="0"/>
              <a:t>efine the process and tools used in the steps for a review of instructional practice.</a:t>
            </a:r>
          </a:p>
          <a:p>
            <a:endParaRPr lang="en-US" sz="2800" dirty="0" smtClean="0"/>
          </a:p>
          <a:p>
            <a:r>
              <a:rPr lang="en-US" sz="2800" dirty="0"/>
              <a:t>S</a:t>
            </a:r>
            <a:r>
              <a:rPr lang="en-US" sz="2800" dirty="0" smtClean="0"/>
              <a:t>elect the appropriate tools for collecting data in a review of instructional practice.</a:t>
            </a:r>
            <a:endParaRPr lang="en-US" sz="2800" dirty="0"/>
          </a:p>
        </p:txBody>
      </p:sp>
      <p:sp>
        <p:nvSpPr>
          <p:cNvPr id="3" name="Title 2"/>
          <p:cNvSpPr>
            <a:spLocks noGrp="1"/>
          </p:cNvSpPr>
          <p:nvPr>
            <p:ph type="title"/>
          </p:nvPr>
        </p:nvSpPr>
        <p:spPr/>
        <p:txBody>
          <a:bodyPr>
            <a:normAutofit fontScale="90000"/>
          </a:bodyPr>
          <a:lstStyle/>
          <a:p>
            <a:r>
              <a:rPr lang="en-US" b="1" dirty="0" smtClean="0">
                <a:solidFill>
                  <a:srgbClr val="1F497D"/>
                </a:solidFill>
              </a:rPr>
              <a:t> </a:t>
            </a:r>
            <a:r>
              <a:rPr lang="en-US" sz="4000" b="1" dirty="0" smtClean="0">
                <a:solidFill>
                  <a:srgbClr val="1F497D"/>
                </a:solidFill>
              </a:rPr>
              <a:t>Learning Objectives</a:t>
            </a:r>
            <a:endParaRPr lang="en-US" sz="4000" b="1" dirty="0">
              <a:solidFill>
                <a:srgbClr val="1F497D"/>
              </a:solidFill>
            </a:endParaRPr>
          </a:p>
        </p:txBody>
      </p:sp>
      <p:sp>
        <p:nvSpPr>
          <p:cNvPr id="6" name="Slide Number Placeholder 5"/>
          <p:cNvSpPr>
            <a:spLocks noGrp="1"/>
          </p:cNvSpPr>
          <p:nvPr>
            <p:ph type="sldNum" sz="quarter" idx="12"/>
          </p:nvPr>
        </p:nvSpPr>
        <p:spPr/>
        <p:txBody>
          <a:bodyPr/>
          <a:lstStyle/>
          <a:p>
            <a:fld id="{FC7D27DC-5B25-4E18-AC08-0962095EB421}" type="slidenum">
              <a:rPr lang="en-US" smtClean="0"/>
              <a:pPr/>
              <a:t>2</a:t>
            </a:fld>
            <a:endParaRPr lang="en-US" dirty="0"/>
          </a:p>
        </p:txBody>
      </p:sp>
      <p:sp>
        <p:nvSpPr>
          <p:cNvPr id="7" name="Footer Placeholder 4"/>
          <p:cNvSpPr>
            <a:spLocks noGrp="1"/>
          </p:cNvSpPr>
          <p:nvPr>
            <p:ph type="ftr" sz="quarter" idx="11"/>
          </p:nvPr>
        </p:nvSpPr>
        <p:spPr>
          <a:prstGeom prst="rect">
            <a:avLst/>
          </a:prstGeom>
        </p:spPr>
        <p:txBody>
          <a:bodyPr/>
          <a:lstStyle>
            <a:lvl1pPr>
              <a:defRPr>
                <a:solidFill>
                  <a:schemeClr val="tx1"/>
                </a:solidFill>
              </a:defRPr>
            </a:lvl1pPr>
          </a:lstStyle>
          <a:p>
            <a:r>
              <a:rPr lang="en-US" smtClean="0"/>
              <a:t>©2015 Public Impact              	</a:t>
            </a:r>
            <a:r>
              <a:rPr lang="en-US" smtClean="0">
                <a:solidFill>
                  <a:prstClr val="black"/>
                </a:solidFill>
              </a:rPr>
              <a:t>OpportunityCulture.org</a:t>
            </a:r>
            <a:endParaRPr lang="en-US" dirty="0">
              <a:solidFill>
                <a:prstClr val="black"/>
              </a:solidFill>
            </a:endParaRPr>
          </a:p>
        </p:txBody>
      </p:sp>
    </p:spTree>
    <p:extLst>
      <p:ext uri="{BB962C8B-B14F-4D97-AF65-F5344CB8AC3E}">
        <p14:creationId xmlns:p14="http://schemas.microsoft.com/office/powerpoint/2010/main" val="369010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1"/>
            <a:ext cx="8229600" cy="2666999"/>
          </a:xfrm>
        </p:spPr>
        <p:txBody>
          <a:bodyPr/>
          <a:lstStyle/>
          <a:p>
            <a:r>
              <a:rPr lang="en-US" dirty="0" smtClean="0"/>
              <a:t>In your groups, discuss the importance of reviewing instructional practices.</a:t>
            </a:r>
          </a:p>
          <a:p>
            <a:r>
              <a:rPr lang="en-US" dirty="0" smtClean="0"/>
              <a:t>Create a snazzy news headline that captures the importance of  reviewing instructional practices.</a:t>
            </a:r>
          </a:p>
        </p:txBody>
      </p:sp>
      <p:sp>
        <p:nvSpPr>
          <p:cNvPr id="4" name="Title 2"/>
          <p:cNvSpPr>
            <a:spLocks noGrp="1"/>
          </p:cNvSpPr>
          <p:nvPr>
            <p:ph type="title"/>
          </p:nvPr>
        </p:nvSpPr>
        <p:spPr/>
        <p:txBody>
          <a:bodyPr>
            <a:noAutofit/>
          </a:bodyPr>
          <a:lstStyle/>
          <a:p>
            <a:r>
              <a:rPr lang="en-US" sz="3600" b="1" dirty="0" smtClean="0">
                <a:solidFill>
                  <a:srgbClr val="1F497D"/>
                </a:solidFill>
              </a:rPr>
              <a:t>Making Headlines</a:t>
            </a:r>
            <a:endParaRPr lang="en-US" sz="3600" b="1" dirty="0">
              <a:solidFill>
                <a:srgbClr val="1F497D"/>
              </a:solidFill>
            </a:endParaRPr>
          </a:p>
        </p:txBody>
      </p:sp>
      <p:sp>
        <p:nvSpPr>
          <p:cNvPr id="6" name="Content Placeholder 1"/>
          <p:cNvSpPr txBox="1">
            <a:spLocks/>
          </p:cNvSpPr>
          <p:nvPr/>
        </p:nvSpPr>
        <p:spPr>
          <a:xfrm>
            <a:off x="457200" y="3581400"/>
            <a:ext cx="6858000" cy="2666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smtClean="0"/>
              <a:t>Examples:</a:t>
            </a:r>
          </a:p>
          <a:p>
            <a:pPr lvl="1"/>
            <a:r>
              <a:rPr lang="en-US" sz="2400" dirty="0" smtClean="0"/>
              <a:t>“Beginning Teacher Makes Two Year’s Progress: Credit to Coaching”</a:t>
            </a:r>
          </a:p>
          <a:p>
            <a:pPr lvl="1"/>
            <a:r>
              <a:rPr lang="en-US" sz="2400" dirty="0" smtClean="0"/>
              <a:t>“Saved by Experience! </a:t>
            </a:r>
            <a:r>
              <a:rPr lang="en-US" sz="2400" dirty="0"/>
              <a:t>Because of New </a:t>
            </a:r>
            <a:r>
              <a:rPr lang="en-US" sz="2400" dirty="0" smtClean="0"/>
              <a:t>Team Leadership Strategy, Team Teacher Doesn’t Quit”</a:t>
            </a:r>
          </a:p>
        </p:txBody>
      </p:sp>
      <p:sp>
        <p:nvSpPr>
          <p:cNvPr id="9" name="Oval 8"/>
          <p:cNvSpPr/>
          <p:nvPr/>
        </p:nvSpPr>
        <p:spPr>
          <a:xfrm>
            <a:off x="7147629" y="4294448"/>
            <a:ext cx="1386771" cy="1469504"/>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3" name="Slide Number Placeholder 2"/>
          <p:cNvSpPr>
            <a:spLocks noGrp="1"/>
          </p:cNvSpPr>
          <p:nvPr>
            <p:ph type="sldNum" sz="quarter" idx="12"/>
          </p:nvPr>
        </p:nvSpPr>
        <p:spPr/>
        <p:txBody>
          <a:bodyPr/>
          <a:lstStyle/>
          <a:p>
            <a:fld id="{FC7D27DC-5B25-4E18-AC08-0962095EB421}" type="slidenum">
              <a:rPr lang="en-US" smtClean="0"/>
              <a:pPr/>
              <a:t>3</a:t>
            </a:fld>
            <a:endParaRPr lang="en-US" dirty="0"/>
          </a:p>
        </p:txBody>
      </p:sp>
      <p:sp>
        <p:nvSpPr>
          <p:cNvPr id="10" name="Footer Placeholder 4"/>
          <p:cNvSpPr>
            <a:spLocks noGrp="1"/>
          </p:cNvSpPr>
          <p:nvPr>
            <p:ph type="ftr" sz="quarter" idx="11"/>
          </p:nvPr>
        </p:nvSpPr>
        <p:spPr>
          <a:prstGeom prst="rect">
            <a:avLst/>
          </a:prstGeom>
        </p:spPr>
        <p:txBody>
          <a:bodyPr/>
          <a:lstStyle>
            <a:lvl1pPr>
              <a:defRPr>
                <a:solidFill>
                  <a:schemeClr val="tx1"/>
                </a:solidFill>
              </a:defRPr>
            </a:lvl1pPr>
          </a:lstStyle>
          <a:p>
            <a:r>
              <a:rPr lang="en-US" smtClean="0"/>
              <a:t>©2015 Public Impact              	</a:t>
            </a:r>
            <a:r>
              <a:rPr lang="en-US" smtClean="0">
                <a:solidFill>
                  <a:prstClr val="black"/>
                </a:solidFill>
              </a:rPr>
              <a:t>OpportunityCulture.org</a:t>
            </a:r>
            <a:endParaRPr lang="en-US" dirty="0">
              <a:solidFill>
                <a:prstClr val="black"/>
              </a:solidFill>
            </a:endParaRPr>
          </a:p>
        </p:txBody>
      </p:sp>
    </p:spTree>
    <p:extLst>
      <p:ext uri="{BB962C8B-B14F-4D97-AF65-F5344CB8AC3E}">
        <p14:creationId xmlns:p14="http://schemas.microsoft.com/office/powerpoint/2010/main" val="85200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300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are.publicimpact.com/Consulting%20Tools/Reach%20Extension%20Tools/Graphics--Extending%20the%20Reach/Infographic%20Components%20For%20Presentations/High-Resolution%20PNG%20files/06c.ladder_red_tall.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3433"/>
          <a:stretch/>
        </p:blipFill>
        <p:spPr bwMode="auto">
          <a:xfrm>
            <a:off x="304800" y="1066799"/>
            <a:ext cx="1993914" cy="546020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txBox="1">
            <a:spLocks/>
          </p:cNvSpPr>
          <p:nvPr/>
        </p:nvSpPr>
        <p:spPr>
          <a:xfrm>
            <a:off x="1371600" y="228600"/>
            <a:ext cx="76962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2"/>
                </a:solidFill>
              </a:rPr>
              <a:t>Steps to Review Instructional Practices</a:t>
            </a:r>
            <a:endParaRPr lang="en-US" sz="3600" dirty="0"/>
          </a:p>
        </p:txBody>
      </p:sp>
      <p:sp>
        <p:nvSpPr>
          <p:cNvPr id="6" name="Content Placeholder 1"/>
          <p:cNvSpPr txBox="1">
            <a:spLocks/>
          </p:cNvSpPr>
          <p:nvPr/>
        </p:nvSpPr>
        <p:spPr>
          <a:xfrm>
            <a:off x="2514600" y="838200"/>
            <a:ext cx="6400800" cy="571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AutoNum type="arabicPeriod"/>
            </a:pPr>
            <a:endParaRPr lang="en-US" sz="2800" b="1" dirty="0" smtClean="0"/>
          </a:p>
          <a:p>
            <a:pPr marL="514350" indent="-514350">
              <a:buAutoNum type="arabicPeriod"/>
            </a:pPr>
            <a:endParaRPr lang="en-US" sz="2800" b="1" dirty="0"/>
          </a:p>
          <a:p>
            <a:pPr marL="514350" indent="-514350">
              <a:buAutoNum type="arabicPeriod"/>
            </a:pPr>
            <a:r>
              <a:rPr lang="en-US" sz="2800" b="1" dirty="0" smtClean="0"/>
              <a:t>Preparing to teach</a:t>
            </a:r>
          </a:p>
          <a:p>
            <a:pPr marL="514350" indent="-514350">
              <a:buAutoNum type="arabicPeriod"/>
            </a:pPr>
            <a:endParaRPr lang="en-US" sz="2800" b="1" dirty="0"/>
          </a:p>
          <a:p>
            <a:pPr marL="514350" indent="-514350">
              <a:buAutoNum type="arabicPeriod"/>
            </a:pPr>
            <a:r>
              <a:rPr lang="en-US" sz="2800" b="1" dirty="0" smtClean="0"/>
              <a:t>Watching the team teacher teach</a:t>
            </a:r>
          </a:p>
          <a:p>
            <a:pPr marL="514350" indent="-514350">
              <a:buAutoNum type="arabicPeriod"/>
            </a:pPr>
            <a:endParaRPr lang="en-US" sz="2800" b="1" dirty="0"/>
          </a:p>
          <a:p>
            <a:pPr marL="514350" indent="-514350">
              <a:buAutoNum type="arabicPeriod"/>
            </a:pPr>
            <a:r>
              <a:rPr lang="en-US" sz="2800" b="1" dirty="0" smtClean="0"/>
              <a:t>Delivering feedback</a:t>
            </a:r>
            <a:endParaRPr lang="en-US" sz="2800" b="1" dirty="0"/>
          </a:p>
        </p:txBody>
      </p:sp>
      <p:sp>
        <p:nvSpPr>
          <p:cNvPr id="2" name="Slide Number Placeholder 1"/>
          <p:cNvSpPr>
            <a:spLocks noGrp="1"/>
          </p:cNvSpPr>
          <p:nvPr>
            <p:ph type="sldNum" sz="quarter" idx="12"/>
          </p:nvPr>
        </p:nvSpPr>
        <p:spPr/>
        <p:txBody>
          <a:bodyPr/>
          <a:lstStyle/>
          <a:p>
            <a:fld id="{FC7D27DC-5B25-4E18-AC08-0962095EB421}" type="slidenum">
              <a:rPr lang="en-US" smtClean="0"/>
              <a:pPr/>
              <a:t>4</a:t>
            </a:fld>
            <a:endParaRPr lang="en-US" dirty="0"/>
          </a:p>
        </p:txBody>
      </p:sp>
      <p:sp>
        <p:nvSpPr>
          <p:cNvPr id="9" name="Footer Placeholder 4"/>
          <p:cNvSpPr>
            <a:spLocks noGrp="1"/>
          </p:cNvSpPr>
          <p:nvPr>
            <p:ph type="ftr" sz="quarter" idx="11"/>
          </p:nvPr>
        </p:nvSpPr>
        <p:spPr>
          <a:prstGeom prst="rect">
            <a:avLst/>
          </a:prstGeom>
        </p:spPr>
        <p:txBody>
          <a:bodyPr/>
          <a:lstStyle>
            <a:lvl1pPr>
              <a:defRPr>
                <a:solidFill>
                  <a:schemeClr val="tx1"/>
                </a:solidFill>
              </a:defRPr>
            </a:lvl1pPr>
          </a:lstStyle>
          <a:p>
            <a:r>
              <a:rPr lang="en-US" smtClean="0"/>
              <a:t>©2015 Public Impact              	</a:t>
            </a:r>
            <a:r>
              <a:rPr lang="en-US" smtClean="0">
                <a:solidFill>
                  <a:prstClr val="black"/>
                </a:solidFill>
              </a:rPr>
              <a:t>OpportunityCulture.org</a:t>
            </a:r>
            <a:endParaRPr lang="en-US" dirty="0">
              <a:solidFill>
                <a:prstClr val="black"/>
              </a:solidFill>
            </a:endParaRPr>
          </a:p>
        </p:txBody>
      </p:sp>
    </p:spTree>
    <p:extLst>
      <p:ext uri="{BB962C8B-B14F-4D97-AF65-F5344CB8AC3E}">
        <p14:creationId xmlns:p14="http://schemas.microsoft.com/office/powerpoint/2010/main" val="4265353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are.publicimpact.com/Consulting%20Tools/Reach%20Extension%20Tools/Graphics--Extending%20the%20Reach/Infographic%20Components%20For%20Presentations/High-Resolution%20PNG%20files/06c.ladder_red_tall.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3433"/>
          <a:stretch/>
        </p:blipFill>
        <p:spPr bwMode="auto">
          <a:xfrm>
            <a:off x="304800" y="1066799"/>
            <a:ext cx="1993914" cy="546020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txBox="1">
            <a:spLocks/>
          </p:cNvSpPr>
          <p:nvPr/>
        </p:nvSpPr>
        <p:spPr>
          <a:xfrm>
            <a:off x="1371600" y="228600"/>
            <a:ext cx="76962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2"/>
                </a:solidFill>
              </a:rPr>
              <a:t>Steps to Review Instructional Practices</a:t>
            </a:r>
            <a:endParaRPr lang="en-US" sz="3600" dirty="0"/>
          </a:p>
        </p:txBody>
      </p:sp>
      <p:sp>
        <p:nvSpPr>
          <p:cNvPr id="6" name="Content Placeholder 1"/>
          <p:cNvSpPr txBox="1">
            <a:spLocks/>
          </p:cNvSpPr>
          <p:nvPr/>
        </p:nvSpPr>
        <p:spPr>
          <a:xfrm>
            <a:off x="2514600" y="838200"/>
            <a:ext cx="6400800" cy="571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AutoNum type="arabicPeriod"/>
            </a:pPr>
            <a:endParaRPr lang="en-US" sz="2800" b="1" dirty="0" smtClean="0">
              <a:solidFill>
                <a:srgbClr val="FF0000"/>
              </a:solidFill>
            </a:endParaRPr>
          </a:p>
          <a:p>
            <a:pPr marL="514350" indent="-514350">
              <a:buAutoNum type="arabicPeriod"/>
            </a:pPr>
            <a:endParaRPr lang="en-US" sz="2800" b="1" dirty="0">
              <a:solidFill>
                <a:srgbClr val="FF0000"/>
              </a:solidFill>
            </a:endParaRPr>
          </a:p>
          <a:p>
            <a:pPr marL="514350" indent="-514350">
              <a:buAutoNum type="arabicPeriod"/>
            </a:pPr>
            <a:r>
              <a:rPr lang="en-US" sz="2800" b="1" dirty="0" smtClean="0">
                <a:solidFill>
                  <a:srgbClr val="FF0000"/>
                </a:solidFill>
              </a:rPr>
              <a:t>Preparing to teach</a:t>
            </a:r>
          </a:p>
          <a:p>
            <a:pPr marL="514350" indent="-514350">
              <a:buAutoNum type="arabicPeriod"/>
            </a:pPr>
            <a:endParaRPr lang="en-US" sz="2800" b="1" dirty="0"/>
          </a:p>
          <a:p>
            <a:pPr marL="514350" indent="-514350">
              <a:buAutoNum type="arabicPeriod"/>
            </a:pPr>
            <a:r>
              <a:rPr lang="en-US" sz="2800" b="1" dirty="0" smtClean="0"/>
              <a:t>Watching the team teacher teach</a:t>
            </a:r>
          </a:p>
          <a:p>
            <a:pPr marL="514350" indent="-514350">
              <a:buAutoNum type="arabicPeriod"/>
            </a:pPr>
            <a:endParaRPr lang="en-US" sz="2800" b="1" dirty="0"/>
          </a:p>
          <a:p>
            <a:pPr marL="514350" indent="-514350">
              <a:buAutoNum type="arabicPeriod"/>
            </a:pPr>
            <a:r>
              <a:rPr lang="en-US" sz="2800" b="1" dirty="0" smtClean="0"/>
              <a:t>Delivering feedback</a:t>
            </a:r>
            <a:endParaRPr lang="en-US" sz="2800" b="1" dirty="0"/>
          </a:p>
        </p:txBody>
      </p:sp>
      <p:sp>
        <p:nvSpPr>
          <p:cNvPr id="2" name="Slide Number Placeholder 1"/>
          <p:cNvSpPr>
            <a:spLocks noGrp="1"/>
          </p:cNvSpPr>
          <p:nvPr>
            <p:ph type="sldNum" sz="quarter" idx="12"/>
          </p:nvPr>
        </p:nvSpPr>
        <p:spPr/>
        <p:txBody>
          <a:bodyPr/>
          <a:lstStyle/>
          <a:p>
            <a:fld id="{FC7D27DC-5B25-4E18-AC08-0962095EB421}" type="slidenum">
              <a:rPr lang="en-US" smtClean="0"/>
              <a:pPr/>
              <a:t>5</a:t>
            </a:fld>
            <a:endParaRPr lang="en-US" dirty="0"/>
          </a:p>
        </p:txBody>
      </p:sp>
      <p:sp>
        <p:nvSpPr>
          <p:cNvPr id="9" name="Footer Placeholder 4"/>
          <p:cNvSpPr>
            <a:spLocks noGrp="1"/>
          </p:cNvSpPr>
          <p:nvPr>
            <p:ph type="ftr" sz="quarter" idx="11"/>
          </p:nvPr>
        </p:nvSpPr>
        <p:spPr>
          <a:prstGeom prst="rect">
            <a:avLst/>
          </a:prstGeom>
        </p:spPr>
        <p:txBody>
          <a:bodyPr/>
          <a:lstStyle>
            <a:lvl1pPr>
              <a:defRPr>
                <a:solidFill>
                  <a:schemeClr val="tx1"/>
                </a:solidFill>
              </a:defRPr>
            </a:lvl1pPr>
          </a:lstStyle>
          <a:p>
            <a:r>
              <a:rPr lang="en-US" smtClean="0"/>
              <a:t>©2015 Public Impact              	</a:t>
            </a:r>
            <a:r>
              <a:rPr lang="en-US" smtClean="0">
                <a:solidFill>
                  <a:prstClr val="black"/>
                </a:solidFill>
              </a:rPr>
              <a:t>OpportunityCulture.org</a:t>
            </a:r>
            <a:endParaRPr lang="en-US" dirty="0">
              <a:solidFill>
                <a:prstClr val="black"/>
              </a:solidFill>
            </a:endParaRPr>
          </a:p>
        </p:txBody>
      </p:sp>
    </p:spTree>
    <p:extLst>
      <p:ext uri="{BB962C8B-B14F-4D97-AF65-F5344CB8AC3E}">
        <p14:creationId xmlns:p14="http://schemas.microsoft.com/office/powerpoint/2010/main" val="1970397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0" y="228600"/>
            <a:ext cx="7391400" cy="533400"/>
          </a:xfrm>
        </p:spPr>
        <p:txBody>
          <a:bodyPr>
            <a:noAutofit/>
          </a:bodyPr>
          <a:lstStyle/>
          <a:p>
            <a:r>
              <a:rPr lang="en-US" sz="3600" b="1" dirty="0" smtClean="0">
                <a:solidFill>
                  <a:schemeClr val="tx2"/>
                </a:solidFill>
              </a:rPr>
              <a:t>Preparing to Teach</a:t>
            </a:r>
            <a:endParaRPr lang="en-US" sz="3600" b="1" dirty="0">
              <a:solidFill>
                <a:schemeClr val="tx2"/>
              </a:solidFill>
            </a:endParaRPr>
          </a:p>
        </p:txBody>
      </p:sp>
      <p:sp>
        <p:nvSpPr>
          <p:cNvPr id="2" name="Footer Placeholder 1"/>
          <p:cNvSpPr>
            <a:spLocks noGrp="1"/>
          </p:cNvSpPr>
          <p:nvPr>
            <p:ph type="ftr" sz="quarter" idx="11"/>
          </p:nvPr>
        </p:nvSpPr>
        <p:spPr>
          <a:xfrm>
            <a:off x="533400" y="6477000"/>
            <a:ext cx="7620000" cy="365125"/>
          </a:xfrm>
          <a:prstGeom prst="rect">
            <a:avLst/>
          </a:prstGeom>
        </p:spPr>
        <p:txBody>
          <a:bodyPr/>
          <a:lstStyle/>
          <a:p>
            <a:r>
              <a:rPr lang="en-US">
                <a:solidFill>
                  <a:prstClr val="black"/>
                </a:solidFill>
                <a:latin typeface="Calibri"/>
              </a:rPr>
              <a:t> </a:t>
            </a:r>
            <a:r>
              <a:rPr lang="en-US" smtClean="0">
                <a:solidFill>
                  <a:prstClr val="black"/>
                </a:solidFill>
                <a:latin typeface="Calibri"/>
              </a:rPr>
              <a:t>2015 </a:t>
            </a:r>
            <a:r>
              <a:rPr lang="en-US">
                <a:solidFill>
                  <a:prstClr val="black"/>
                </a:solidFill>
                <a:latin typeface="Calibri"/>
              </a:rPr>
              <a:t>Public Impact   </a:t>
            </a:r>
            <a:r>
              <a:rPr lang="en-US"/>
              <a:t>           	</a:t>
            </a:r>
            <a:r>
              <a:rPr lang="en-US">
                <a:solidFill>
                  <a:prstClr val="black"/>
                </a:solidFill>
              </a:rPr>
              <a:t>OpportunityCulture.org</a:t>
            </a:r>
            <a:endParaRPr lang="en-US" dirty="0">
              <a:solidFill>
                <a:prstClr val="black"/>
              </a:solidFill>
            </a:endParaRPr>
          </a:p>
        </p:txBody>
      </p:sp>
      <p:sp>
        <p:nvSpPr>
          <p:cNvPr id="6" name="Content Placeholder 5"/>
          <p:cNvSpPr>
            <a:spLocks noGrp="1"/>
          </p:cNvSpPr>
          <p:nvPr>
            <p:ph idx="1"/>
          </p:nvPr>
        </p:nvSpPr>
        <p:spPr>
          <a:xfrm>
            <a:off x="457200" y="914401"/>
            <a:ext cx="8382000" cy="5410200"/>
          </a:xfrm>
        </p:spPr>
        <p:txBody>
          <a:bodyPr>
            <a:normAutofit/>
          </a:bodyPr>
          <a:lstStyle/>
          <a:p>
            <a:endParaRPr lang="en-US" sz="3000" dirty="0" smtClean="0"/>
          </a:p>
          <a:p>
            <a:r>
              <a:rPr lang="en-US" sz="2800" dirty="0" smtClean="0"/>
              <a:t>Approach </a:t>
            </a:r>
            <a:r>
              <a:rPr lang="en-US" sz="2800" dirty="0"/>
              <a:t>the review as a </a:t>
            </a:r>
            <a:r>
              <a:rPr lang="en-US" sz="2800" dirty="0" smtClean="0"/>
              <a:t>dialogue. </a:t>
            </a:r>
            <a:endParaRPr lang="en-US" sz="2800" dirty="0"/>
          </a:p>
          <a:p>
            <a:r>
              <a:rPr lang="en-US" sz="2800" dirty="0" smtClean="0"/>
              <a:t>Choose </a:t>
            </a:r>
            <a:r>
              <a:rPr lang="en-US" sz="2800" dirty="0"/>
              <a:t>a </a:t>
            </a:r>
            <a:r>
              <a:rPr lang="en-US" sz="2800" dirty="0" smtClean="0"/>
              <a:t>comfortable space.</a:t>
            </a:r>
            <a:endParaRPr lang="en-US" sz="2800" dirty="0"/>
          </a:p>
          <a:p>
            <a:r>
              <a:rPr lang="en-US" sz="2800" dirty="0" smtClean="0"/>
              <a:t>Discuss </a:t>
            </a:r>
            <a:r>
              <a:rPr lang="en-US" sz="2800" dirty="0"/>
              <a:t>the </a:t>
            </a:r>
            <a:r>
              <a:rPr lang="en-US" sz="2800" dirty="0" smtClean="0"/>
              <a:t>lesson with </a:t>
            </a:r>
            <a:r>
              <a:rPr lang="en-US" sz="2800" b="1" dirty="0" smtClean="0"/>
              <a:t>success indicators and potential challenges.</a:t>
            </a:r>
          </a:p>
          <a:p>
            <a:r>
              <a:rPr lang="en-US" sz="2800" dirty="0" smtClean="0"/>
              <a:t>Set </a:t>
            </a:r>
            <a:r>
              <a:rPr lang="en-US" sz="2800" b="1" dirty="0" smtClean="0"/>
              <a:t>one</a:t>
            </a:r>
            <a:r>
              <a:rPr lang="en-US" sz="2800" dirty="0" smtClean="0"/>
              <a:t> focus.</a:t>
            </a:r>
            <a:endParaRPr lang="en-US" sz="2800" dirty="0"/>
          </a:p>
          <a:p>
            <a:r>
              <a:rPr lang="en-US" sz="2800" dirty="0"/>
              <a:t>Decide on tools or </a:t>
            </a:r>
            <a:r>
              <a:rPr lang="en-US" sz="2800" dirty="0" smtClean="0"/>
              <a:t>methods.</a:t>
            </a:r>
            <a:endParaRPr lang="en-US" sz="2800" dirty="0"/>
          </a:p>
          <a:p>
            <a:r>
              <a:rPr lang="en-US" sz="2800" dirty="0" smtClean="0"/>
              <a:t>Agree </a:t>
            </a:r>
            <a:r>
              <a:rPr lang="en-US" sz="2800" dirty="0"/>
              <a:t>on </a:t>
            </a:r>
            <a:r>
              <a:rPr lang="en-US" sz="2800" dirty="0" smtClean="0"/>
              <a:t>MCL behavior.</a:t>
            </a:r>
            <a:endParaRPr lang="en-US" sz="2800" dirty="0"/>
          </a:p>
          <a:p>
            <a:pPr lvl="0"/>
            <a:endParaRPr lang="en-US" sz="3600" dirty="0"/>
          </a:p>
        </p:txBody>
      </p:sp>
      <p:sp>
        <p:nvSpPr>
          <p:cNvPr id="3" name="Slide Number Placeholder 2"/>
          <p:cNvSpPr>
            <a:spLocks noGrp="1"/>
          </p:cNvSpPr>
          <p:nvPr>
            <p:ph type="sldNum" sz="quarter" idx="12"/>
          </p:nvPr>
        </p:nvSpPr>
        <p:spPr/>
        <p:txBody>
          <a:bodyPr/>
          <a:lstStyle/>
          <a:p>
            <a:fld id="{FC7D27DC-5B25-4E18-AC08-0962095EB421}" type="slidenum">
              <a:rPr lang="en-US" smtClean="0"/>
              <a:pPr/>
              <a:t>6</a:t>
            </a:fld>
            <a:endParaRPr lang="en-US" dirty="0"/>
          </a:p>
        </p:txBody>
      </p:sp>
    </p:spTree>
    <p:extLst>
      <p:ext uri="{BB962C8B-B14F-4D97-AF65-F5344CB8AC3E}">
        <p14:creationId xmlns:p14="http://schemas.microsoft.com/office/powerpoint/2010/main" val="423461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0" y="228600"/>
            <a:ext cx="7391400" cy="533400"/>
          </a:xfrm>
        </p:spPr>
        <p:txBody>
          <a:bodyPr>
            <a:noAutofit/>
          </a:bodyPr>
          <a:lstStyle/>
          <a:p>
            <a:r>
              <a:rPr lang="en-US" sz="3600" b="1" dirty="0" smtClean="0">
                <a:solidFill>
                  <a:schemeClr val="tx2"/>
                </a:solidFill>
              </a:rPr>
              <a:t>Selecting the Right Tool</a:t>
            </a:r>
            <a:endParaRPr lang="en-US" sz="3600" b="1" dirty="0">
              <a:solidFill>
                <a:schemeClr val="tx2"/>
              </a:solidFill>
            </a:endParaRPr>
          </a:p>
        </p:txBody>
      </p:sp>
      <p:sp>
        <p:nvSpPr>
          <p:cNvPr id="2" name="Footer Placeholder 1"/>
          <p:cNvSpPr>
            <a:spLocks noGrp="1"/>
          </p:cNvSpPr>
          <p:nvPr>
            <p:ph type="ftr" sz="quarter" idx="11"/>
          </p:nvPr>
        </p:nvSpPr>
        <p:spPr>
          <a:xfrm>
            <a:off x="533400" y="6477000"/>
            <a:ext cx="7620000" cy="365125"/>
          </a:xfrm>
          <a:prstGeom prst="rect">
            <a:avLst/>
          </a:prstGeom>
        </p:spPr>
        <p:txBody>
          <a:bodyPr/>
          <a:lstStyle/>
          <a:p>
            <a:r>
              <a:rPr lang="en-US">
                <a:solidFill>
                  <a:prstClr val="black"/>
                </a:solidFill>
                <a:latin typeface="Calibri"/>
              </a:rPr>
              <a:t> </a:t>
            </a:r>
            <a:r>
              <a:rPr lang="en-US" smtClean="0">
                <a:solidFill>
                  <a:prstClr val="black"/>
                </a:solidFill>
                <a:latin typeface="Calibri"/>
              </a:rPr>
              <a:t>2015 </a:t>
            </a:r>
            <a:r>
              <a:rPr lang="en-US">
                <a:solidFill>
                  <a:prstClr val="black"/>
                </a:solidFill>
                <a:latin typeface="Calibri"/>
              </a:rPr>
              <a:t>Public Impact   </a:t>
            </a:r>
            <a:r>
              <a:rPr lang="en-US"/>
              <a:t>           	</a:t>
            </a:r>
            <a:r>
              <a:rPr lang="en-US">
                <a:solidFill>
                  <a:prstClr val="black"/>
                </a:solidFill>
              </a:rPr>
              <a:t>OpportunityCulture.org</a:t>
            </a:r>
            <a:endParaRPr lang="en-US" dirty="0">
              <a:solidFill>
                <a:prstClr val="black"/>
              </a:solidFill>
            </a:endParaRPr>
          </a:p>
        </p:txBody>
      </p:sp>
      <p:sp>
        <p:nvSpPr>
          <p:cNvPr id="6" name="Content Placeholder 5"/>
          <p:cNvSpPr>
            <a:spLocks noGrp="1"/>
          </p:cNvSpPr>
          <p:nvPr>
            <p:ph idx="1"/>
          </p:nvPr>
        </p:nvSpPr>
        <p:spPr>
          <a:xfrm>
            <a:off x="457200" y="914401"/>
            <a:ext cx="8382000" cy="5410200"/>
          </a:xfrm>
        </p:spPr>
        <p:txBody>
          <a:bodyPr>
            <a:normAutofit/>
          </a:bodyPr>
          <a:lstStyle/>
          <a:p>
            <a:endParaRPr lang="en-US" sz="2800" dirty="0" smtClean="0"/>
          </a:p>
          <a:p>
            <a:r>
              <a:rPr lang="en-US" sz="2800" dirty="0" smtClean="0"/>
              <a:t>Does </a:t>
            </a:r>
            <a:r>
              <a:rPr lang="en-US" sz="2800" dirty="0"/>
              <a:t>the </a:t>
            </a:r>
            <a:r>
              <a:rPr lang="en-US" sz="2800" dirty="0" smtClean="0"/>
              <a:t>tool:</a:t>
            </a:r>
          </a:p>
          <a:p>
            <a:pPr lvl="1"/>
            <a:r>
              <a:rPr lang="en-US" sz="2400" dirty="0" smtClean="0"/>
              <a:t>Match </a:t>
            </a:r>
            <a:r>
              <a:rPr lang="en-US" sz="2400" dirty="0"/>
              <a:t>the </a:t>
            </a:r>
            <a:r>
              <a:rPr lang="en-US" sz="2400" dirty="0" smtClean="0"/>
              <a:t>focus?</a:t>
            </a:r>
          </a:p>
          <a:p>
            <a:pPr lvl="1"/>
            <a:r>
              <a:rPr lang="en-US" sz="2400" dirty="0" smtClean="0"/>
              <a:t>Align with the goals for improving practice?</a:t>
            </a:r>
          </a:p>
          <a:p>
            <a:pPr lvl="1"/>
            <a:r>
              <a:rPr lang="en-US" sz="2400" dirty="0" smtClean="0"/>
              <a:t>Have </a:t>
            </a:r>
            <a:r>
              <a:rPr lang="en-US" sz="2400" dirty="0"/>
              <a:t>standardized and </a:t>
            </a:r>
            <a:r>
              <a:rPr lang="en-US" sz="2400" dirty="0" smtClean="0"/>
              <a:t>clear protocols?</a:t>
            </a:r>
          </a:p>
          <a:p>
            <a:pPr lvl="1"/>
            <a:r>
              <a:rPr lang="en-US" sz="2400" dirty="0"/>
              <a:t>I</a:t>
            </a:r>
            <a:r>
              <a:rPr lang="en-US" sz="2400" dirty="0" smtClean="0"/>
              <a:t>nclude guidelines </a:t>
            </a:r>
            <a:r>
              <a:rPr lang="en-US" sz="2400" dirty="0"/>
              <a:t>for </a:t>
            </a:r>
            <a:r>
              <a:rPr lang="en-US" sz="2400" dirty="0" smtClean="0"/>
              <a:t>turning data into feedback?</a:t>
            </a:r>
          </a:p>
          <a:p>
            <a:pPr lvl="1"/>
            <a:r>
              <a:rPr lang="en-US" sz="2400" dirty="0" smtClean="0"/>
              <a:t>Require a feasible amount of time?</a:t>
            </a:r>
          </a:p>
          <a:p>
            <a:pPr marL="0" indent="0">
              <a:buNone/>
            </a:pPr>
            <a:endParaRPr lang="en-US" sz="4000" dirty="0" smtClean="0"/>
          </a:p>
          <a:p>
            <a:pPr lvl="0"/>
            <a:endParaRPr lang="en-US" sz="4000" dirty="0"/>
          </a:p>
        </p:txBody>
      </p:sp>
      <p:sp>
        <p:nvSpPr>
          <p:cNvPr id="3" name="Slide Number Placeholder 2"/>
          <p:cNvSpPr>
            <a:spLocks noGrp="1"/>
          </p:cNvSpPr>
          <p:nvPr>
            <p:ph type="sldNum" sz="quarter" idx="12"/>
          </p:nvPr>
        </p:nvSpPr>
        <p:spPr/>
        <p:txBody>
          <a:bodyPr/>
          <a:lstStyle/>
          <a:p>
            <a:fld id="{FC7D27DC-5B25-4E18-AC08-0962095EB421}" type="slidenum">
              <a:rPr lang="en-US" smtClean="0"/>
              <a:pPr/>
              <a:t>7</a:t>
            </a:fld>
            <a:endParaRPr lang="en-US" dirty="0"/>
          </a:p>
        </p:txBody>
      </p:sp>
    </p:spTree>
    <p:extLst>
      <p:ext uri="{BB962C8B-B14F-4D97-AF65-F5344CB8AC3E}">
        <p14:creationId xmlns:p14="http://schemas.microsoft.com/office/powerpoint/2010/main" val="199008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0" y="228600"/>
            <a:ext cx="7391400" cy="533400"/>
          </a:xfrm>
        </p:spPr>
        <p:txBody>
          <a:bodyPr>
            <a:noAutofit/>
          </a:bodyPr>
          <a:lstStyle/>
          <a:p>
            <a:r>
              <a:rPr lang="en-US" sz="3600" b="1" dirty="0" smtClean="0">
                <a:solidFill>
                  <a:schemeClr val="tx2"/>
                </a:solidFill>
              </a:rPr>
              <a:t>Tool #1</a:t>
            </a:r>
            <a:endParaRPr lang="en-US" sz="3600" b="1" dirty="0">
              <a:solidFill>
                <a:schemeClr val="tx2"/>
              </a:solidFill>
            </a:endParaRPr>
          </a:p>
        </p:txBody>
      </p:sp>
      <p:sp>
        <p:nvSpPr>
          <p:cNvPr id="2" name="Footer Placeholder 1"/>
          <p:cNvSpPr>
            <a:spLocks noGrp="1"/>
          </p:cNvSpPr>
          <p:nvPr>
            <p:ph type="ftr" sz="quarter" idx="11"/>
          </p:nvPr>
        </p:nvSpPr>
        <p:spPr>
          <a:xfrm>
            <a:off x="533400" y="6477000"/>
            <a:ext cx="7620000" cy="365125"/>
          </a:xfrm>
          <a:prstGeom prst="rect">
            <a:avLst/>
          </a:prstGeom>
        </p:spPr>
        <p:txBody>
          <a:bodyPr/>
          <a:lstStyle/>
          <a:p>
            <a:r>
              <a:rPr lang="en-US">
                <a:solidFill>
                  <a:prstClr val="black"/>
                </a:solidFill>
                <a:latin typeface="Calibri"/>
              </a:rPr>
              <a:t> </a:t>
            </a:r>
            <a:r>
              <a:rPr lang="en-US" smtClean="0">
                <a:solidFill>
                  <a:prstClr val="black"/>
                </a:solidFill>
                <a:latin typeface="Calibri"/>
              </a:rPr>
              <a:t>2015 </a:t>
            </a:r>
            <a:r>
              <a:rPr lang="en-US">
                <a:solidFill>
                  <a:prstClr val="black"/>
                </a:solidFill>
                <a:latin typeface="Calibri"/>
              </a:rPr>
              <a:t>Public Impact   </a:t>
            </a:r>
            <a:r>
              <a:rPr lang="en-US"/>
              <a:t>           	</a:t>
            </a:r>
            <a:r>
              <a:rPr lang="en-US">
                <a:solidFill>
                  <a:prstClr val="black"/>
                </a:solidFill>
              </a:rPr>
              <a:t>OpportunityCulture.org</a:t>
            </a:r>
            <a:endParaRPr lang="en-US" dirty="0">
              <a:solidFill>
                <a:prstClr val="black"/>
              </a:solidFill>
            </a:endParaRPr>
          </a:p>
        </p:txBody>
      </p:sp>
      <p:sp>
        <p:nvSpPr>
          <p:cNvPr id="6" name="Content Placeholder 5"/>
          <p:cNvSpPr>
            <a:spLocks noGrp="1"/>
          </p:cNvSpPr>
          <p:nvPr>
            <p:ph idx="1"/>
          </p:nvPr>
        </p:nvSpPr>
        <p:spPr>
          <a:xfrm>
            <a:off x="457200" y="914401"/>
            <a:ext cx="8382000" cy="5410200"/>
          </a:xfrm>
        </p:spPr>
        <p:txBody>
          <a:bodyPr>
            <a:normAutofit/>
          </a:bodyPr>
          <a:lstStyle/>
          <a:p>
            <a:pPr marL="0" indent="0">
              <a:buNone/>
            </a:pPr>
            <a:endParaRPr lang="en-US" sz="4000" dirty="0" smtClean="0"/>
          </a:p>
          <a:p>
            <a:pPr lvl="0"/>
            <a:endParaRPr lang="en-US" sz="4000" dirty="0"/>
          </a:p>
        </p:txBody>
      </p:sp>
      <p:sp>
        <p:nvSpPr>
          <p:cNvPr id="3" name="Slide Number Placeholder 2"/>
          <p:cNvSpPr>
            <a:spLocks noGrp="1"/>
          </p:cNvSpPr>
          <p:nvPr>
            <p:ph type="sldNum" sz="quarter" idx="12"/>
          </p:nvPr>
        </p:nvSpPr>
        <p:spPr/>
        <p:txBody>
          <a:bodyPr/>
          <a:lstStyle/>
          <a:p>
            <a:fld id="{FC7D27DC-5B25-4E18-AC08-0962095EB421}" type="slidenum">
              <a:rPr lang="en-US" smtClean="0"/>
              <a:pPr/>
              <a:t>8</a:t>
            </a:fld>
            <a:endParaRPr lang="en-US" dirty="0"/>
          </a:p>
        </p:txBody>
      </p:sp>
      <p:pic>
        <p:nvPicPr>
          <p:cNvPr id="4" name="Picture 3" descr="2.1 Teacher Movement Data Collection Form.docx [Read-Only] - Microsoft Word"/>
          <p:cNvPicPr>
            <a:picLocks noChangeAspect="1"/>
          </p:cNvPicPr>
          <p:nvPr/>
        </p:nvPicPr>
        <p:blipFill rotWithShape="1">
          <a:blip r:embed="rId3">
            <a:extLst>
              <a:ext uri="{28A0092B-C50C-407E-A947-70E740481C1C}">
                <a14:useLocalDpi xmlns:a14="http://schemas.microsoft.com/office/drawing/2010/main" val="0"/>
              </a:ext>
            </a:extLst>
          </a:blip>
          <a:srcRect l="23333" t="23687" r="24167" b="3561"/>
          <a:stretch/>
        </p:blipFill>
        <p:spPr>
          <a:xfrm>
            <a:off x="914400" y="826105"/>
            <a:ext cx="7370325" cy="5498496"/>
          </a:xfrm>
          <a:prstGeom prst="rect">
            <a:avLst/>
          </a:prstGeom>
        </p:spPr>
      </p:pic>
      <p:sp>
        <p:nvSpPr>
          <p:cNvPr id="7" name="Rectangle 6"/>
          <p:cNvSpPr/>
          <p:nvPr/>
        </p:nvSpPr>
        <p:spPr>
          <a:xfrm>
            <a:off x="256162" y="6123801"/>
            <a:ext cx="8686800" cy="276999"/>
          </a:xfrm>
          <a:prstGeom prst="rect">
            <a:avLst/>
          </a:prstGeom>
          <a:solidFill>
            <a:schemeClr val="bg1"/>
          </a:solidFill>
        </p:spPr>
        <p:txBody>
          <a:bodyPr wrap="squar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Adapted </a:t>
            </a:r>
            <a:r>
              <a:rPr lang="en-US" sz="1200" dirty="0" smtClean="0">
                <a:latin typeface="Calibri" panose="020F0502020204030204" pitchFamily="34" charset="0"/>
                <a:ea typeface="Calibri" panose="020F0502020204030204" pitchFamily="34" charset="0"/>
                <a:cs typeface="Times New Roman" panose="02020603050405020304" pitchFamily="18" charset="0"/>
              </a:rPr>
              <a:t>from: </a:t>
            </a:r>
            <a:r>
              <a:rPr lang="en-US" sz="1200" i="1" dirty="0" smtClean="0">
                <a:latin typeface="Calibri" panose="020F0502020204030204" pitchFamily="34" charset="0"/>
                <a:ea typeface="Calibri" panose="020F0502020204030204" pitchFamily="34" charset="0"/>
                <a:cs typeface="Times New Roman" panose="02020603050405020304" pitchFamily="18" charset="0"/>
              </a:rPr>
              <a:t>Maywood </a:t>
            </a:r>
            <a:r>
              <a:rPr lang="en-US" sz="1200" i="1" dirty="0">
                <a:latin typeface="Calibri" panose="020F0502020204030204" pitchFamily="34" charset="0"/>
                <a:ea typeface="Calibri" panose="020F0502020204030204" pitchFamily="34" charset="0"/>
                <a:cs typeface="Times New Roman" panose="02020603050405020304" pitchFamily="18" charset="0"/>
              </a:rPr>
              <a:t>University Clinical Supervision Handbook.</a:t>
            </a:r>
            <a:r>
              <a:rPr lang="en-US" sz="1200" dirty="0">
                <a:latin typeface="Calibri" panose="020F0502020204030204" pitchFamily="34" charset="0"/>
                <a:ea typeface="Calibri" panose="020F0502020204030204" pitchFamily="34" charset="0"/>
                <a:cs typeface="Times New Roman" panose="02020603050405020304" pitchFamily="18" charset="0"/>
              </a:rPr>
              <a:t> Retrieved from </a:t>
            </a:r>
            <a:r>
              <a:rPr lang="en-US"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http://www.marywood.edu/dotAsset/191876.pdf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8462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0" y="228600"/>
            <a:ext cx="7391400" cy="533400"/>
          </a:xfrm>
        </p:spPr>
        <p:txBody>
          <a:bodyPr>
            <a:noAutofit/>
          </a:bodyPr>
          <a:lstStyle/>
          <a:p>
            <a:r>
              <a:rPr lang="en-US" sz="3600" b="1" dirty="0" smtClean="0">
                <a:solidFill>
                  <a:schemeClr val="tx2"/>
                </a:solidFill>
              </a:rPr>
              <a:t>Tool #2</a:t>
            </a:r>
            <a:endParaRPr lang="en-US" sz="3600" b="1" dirty="0">
              <a:solidFill>
                <a:schemeClr val="tx2"/>
              </a:solidFill>
            </a:endParaRPr>
          </a:p>
        </p:txBody>
      </p:sp>
      <p:sp>
        <p:nvSpPr>
          <p:cNvPr id="2" name="Footer Placeholder 1"/>
          <p:cNvSpPr>
            <a:spLocks noGrp="1"/>
          </p:cNvSpPr>
          <p:nvPr>
            <p:ph type="ftr" sz="quarter" idx="11"/>
          </p:nvPr>
        </p:nvSpPr>
        <p:spPr>
          <a:xfrm>
            <a:off x="533400" y="6477000"/>
            <a:ext cx="7620000" cy="365125"/>
          </a:xfrm>
          <a:prstGeom prst="rect">
            <a:avLst/>
          </a:prstGeom>
        </p:spPr>
        <p:txBody>
          <a:bodyPr/>
          <a:lstStyle/>
          <a:p>
            <a:r>
              <a:rPr lang="en-US">
                <a:solidFill>
                  <a:prstClr val="black"/>
                </a:solidFill>
                <a:latin typeface="Calibri"/>
              </a:rPr>
              <a:t> </a:t>
            </a:r>
            <a:r>
              <a:rPr lang="en-US" smtClean="0">
                <a:solidFill>
                  <a:prstClr val="black"/>
                </a:solidFill>
                <a:latin typeface="Calibri"/>
              </a:rPr>
              <a:t>2015 </a:t>
            </a:r>
            <a:r>
              <a:rPr lang="en-US">
                <a:solidFill>
                  <a:prstClr val="black"/>
                </a:solidFill>
                <a:latin typeface="Calibri"/>
              </a:rPr>
              <a:t>Public Impact   </a:t>
            </a:r>
            <a:r>
              <a:rPr lang="en-US"/>
              <a:t>           	</a:t>
            </a:r>
            <a:r>
              <a:rPr lang="en-US">
                <a:solidFill>
                  <a:prstClr val="black"/>
                </a:solidFill>
              </a:rPr>
              <a:t>OpportunityCulture.org</a:t>
            </a:r>
            <a:endParaRPr lang="en-US" dirty="0">
              <a:solidFill>
                <a:prstClr val="black"/>
              </a:solidFill>
            </a:endParaRPr>
          </a:p>
        </p:txBody>
      </p:sp>
      <p:sp>
        <p:nvSpPr>
          <p:cNvPr id="6" name="Content Placeholder 5"/>
          <p:cNvSpPr>
            <a:spLocks noGrp="1"/>
          </p:cNvSpPr>
          <p:nvPr>
            <p:ph idx="1"/>
          </p:nvPr>
        </p:nvSpPr>
        <p:spPr>
          <a:xfrm>
            <a:off x="457200" y="914401"/>
            <a:ext cx="8382000" cy="5410200"/>
          </a:xfrm>
        </p:spPr>
        <p:txBody>
          <a:bodyPr>
            <a:normAutofit/>
          </a:bodyPr>
          <a:lstStyle/>
          <a:p>
            <a:pPr marL="0" indent="0">
              <a:buNone/>
            </a:pPr>
            <a:endParaRPr lang="en-US" sz="4000" dirty="0" smtClean="0"/>
          </a:p>
          <a:p>
            <a:pPr lvl="0"/>
            <a:endParaRPr lang="en-US" sz="4000" dirty="0"/>
          </a:p>
        </p:txBody>
      </p:sp>
      <p:sp>
        <p:nvSpPr>
          <p:cNvPr id="3" name="Slide Number Placeholder 2"/>
          <p:cNvSpPr>
            <a:spLocks noGrp="1"/>
          </p:cNvSpPr>
          <p:nvPr>
            <p:ph type="sldNum" sz="quarter" idx="12"/>
          </p:nvPr>
        </p:nvSpPr>
        <p:spPr/>
        <p:txBody>
          <a:bodyPr/>
          <a:lstStyle/>
          <a:p>
            <a:fld id="{FC7D27DC-5B25-4E18-AC08-0962095EB421}" type="slidenum">
              <a:rPr lang="en-US" smtClean="0"/>
              <a:pPr/>
              <a:t>9</a:t>
            </a:fld>
            <a:endParaRPr lang="en-US" dirty="0"/>
          </a:p>
        </p:txBody>
      </p:sp>
      <p:pic>
        <p:nvPicPr>
          <p:cNvPr id="4" name="Picture 3" descr="2.1 Teacher Questioning Data Collection Form.docx [Read-Only] - Microsoft Word"/>
          <p:cNvPicPr>
            <a:picLocks noChangeAspect="1"/>
          </p:cNvPicPr>
          <p:nvPr/>
        </p:nvPicPr>
        <p:blipFill rotWithShape="1">
          <a:blip r:embed="rId3">
            <a:extLst>
              <a:ext uri="{28A0092B-C50C-407E-A947-70E740481C1C}">
                <a14:useLocalDpi xmlns:a14="http://schemas.microsoft.com/office/drawing/2010/main" val="0"/>
              </a:ext>
            </a:extLst>
          </a:blip>
          <a:srcRect l="20424" t="23717" r="21667" b="3807"/>
          <a:stretch/>
        </p:blipFill>
        <p:spPr>
          <a:xfrm>
            <a:off x="533401" y="858186"/>
            <a:ext cx="7773864" cy="5237814"/>
          </a:xfrm>
          <a:prstGeom prst="rect">
            <a:avLst/>
          </a:prstGeom>
        </p:spPr>
      </p:pic>
      <p:sp>
        <p:nvSpPr>
          <p:cNvPr id="7" name="Rectangle 6"/>
          <p:cNvSpPr/>
          <p:nvPr/>
        </p:nvSpPr>
        <p:spPr>
          <a:xfrm>
            <a:off x="425450" y="5814794"/>
            <a:ext cx="8445500" cy="646331"/>
          </a:xfrm>
          <a:prstGeom prst="rect">
            <a:avLst/>
          </a:prstGeom>
          <a:solidFill>
            <a:schemeClr val="bg1"/>
          </a:solidFill>
        </p:spPr>
        <p:txBody>
          <a:bodyPr wrap="squar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Adapted from </a:t>
            </a:r>
            <a:r>
              <a:rPr lang="en-US" sz="1200" i="1" dirty="0">
                <a:latin typeface="Calibri" panose="020F0502020204030204" pitchFamily="34" charset="0"/>
                <a:ea typeface="Calibri" panose="020F0502020204030204" pitchFamily="34" charset="0"/>
                <a:cs typeface="Times New Roman" panose="02020603050405020304" pitchFamily="18" charset="0"/>
              </a:rPr>
              <a:t>Five Basic Types of Questions</a:t>
            </a:r>
            <a:r>
              <a:rPr lang="en-US" sz="1200" dirty="0">
                <a:latin typeface="Calibri" panose="020F0502020204030204" pitchFamily="34" charset="0"/>
                <a:ea typeface="Calibri" panose="020F0502020204030204" pitchFamily="34" charset="0"/>
                <a:cs typeface="Times New Roman" panose="02020603050405020304" pitchFamily="18" charset="0"/>
              </a:rPr>
              <a:t>, by Leslie Wilson. Retrieved from </a:t>
            </a:r>
            <a:r>
              <a:rPr lang="en-US"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http://thesecondprinciple.com/teaching-essentials/five-basic-types-questions</a:t>
            </a:r>
            <a:r>
              <a:rPr lang="en-US" sz="1200"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Calibri" panose="020F0502020204030204" pitchFamily="34" charset="0"/>
                <a:ea typeface="Calibri" panose="020F0502020204030204" pitchFamily="34" charset="0"/>
                <a:cs typeface="Times New Roman" panose="02020603050405020304" pitchFamily="18" charset="0"/>
              </a:rPr>
              <a:t>Sample Observation Techniques Tool, retrieved from </a:t>
            </a:r>
            <a:r>
              <a:rPr lang="en-US" sz="1200"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ttp</a:t>
            </a:r>
            <a:r>
              <a:rPr lang="en-US"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://assist.educ.msu.edu/ASSIST/school/mentor/workwith/toolobservation.pdf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025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bf88c96-2400-42d8-8ed9-06e8d33894c2">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60AB12AD9E0D488AD1AC91F932817F" ma:contentTypeVersion="6" ma:contentTypeDescription="Create a new document." ma:contentTypeScope="" ma:versionID="e937ae5ce1536aed6b843a795fc4f431">
  <xsd:schema xmlns:xsd="http://www.w3.org/2001/XMLSchema" xmlns:xs="http://www.w3.org/2001/XMLSchema" xmlns:p="http://schemas.microsoft.com/office/2006/metadata/properties" xmlns:ns2="fbf88c96-2400-42d8-8ed9-06e8d33894c2" targetNamespace="http://schemas.microsoft.com/office/2006/metadata/properties" ma:root="true" ma:fieldsID="89f8d146b25851115320c6fbdf65a508" ns2:_="">
    <xsd:import namespace="fbf88c96-2400-42d8-8ed9-06e8d33894c2"/>
    <xsd:element name="properties">
      <xsd:complexType>
        <xsd:sequence>
          <xsd:element name="documentManagement">
            <xsd:complexType>
              <xsd:all>
                <xsd:element ref="ns2:SharedWithUsers" minOccurs="0"/>
                <xsd:element ref="ns2:SharedWithDetail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88c96-2400-42d8-8ed9-06e8d33894c2"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8EB9D0-31BC-4937-B71A-E07DAE42EE2C}">
  <ds:schemaRefs>
    <ds:schemaRef ds:uri="http://schemas.microsoft.com/sharepoint/v3/contenttype/forms"/>
  </ds:schemaRefs>
</ds:datastoreItem>
</file>

<file path=customXml/itemProps2.xml><?xml version="1.0" encoding="utf-8"?>
<ds:datastoreItem xmlns:ds="http://schemas.openxmlformats.org/officeDocument/2006/customXml" ds:itemID="{9A938D71-874F-4245-A2E9-AB3992D58AF1}">
  <ds:schemaRefs>
    <ds:schemaRef ds:uri="http://www.w3.org/XML/1998/namespace"/>
    <ds:schemaRef ds:uri="fbf88c96-2400-42d8-8ed9-06e8d33894c2"/>
    <ds:schemaRef ds:uri="http://schemas.openxmlformats.org/package/2006/metadata/core-properties"/>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577A9ED1-E6F3-4371-8CCE-1E565DA4D3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88c96-2400-42d8-8ed9-06e8d33894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17888</TotalTime>
  <Words>3344</Words>
  <Application>Microsoft Office PowerPoint</Application>
  <PresentationFormat>On-screen Show (4:3)</PresentationFormat>
  <Paragraphs>384</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Office Theme</vt:lpstr>
      <vt:lpstr>PowerPoint Presentation</vt:lpstr>
      <vt:lpstr> Learning Objectives</vt:lpstr>
      <vt:lpstr>Making Headlines</vt:lpstr>
      <vt:lpstr>PowerPoint Presentation</vt:lpstr>
      <vt:lpstr>PowerPoint Presentation</vt:lpstr>
      <vt:lpstr>Preparing to Teach</vt:lpstr>
      <vt:lpstr>Selecting the Right Tool</vt:lpstr>
      <vt:lpstr>Tool #1</vt:lpstr>
      <vt:lpstr>Tool #2</vt:lpstr>
      <vt:lpstr>Tool #3</vt:lpstr>
      <vt:lpstr>Tool #4</vt:lpstr>
      <vt:lpstr>PowerPoint Presentation</vt:lpstr>
      <vt:lpstr>Watching the Team Teacher Teach</vt:lpstr>
      <vt:lpstr>Practice Review</vt:lpstr>
      <vt:lpstr>PowerPoint Presentation</vt:lpstr>
      <vt:lpstr>Before Delivering Feedback</vt:lpstr>
      <vt:lpstr>Before Delivering Feedback</vt:lpstr>
      <vt:lpstr>Reflection</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Beverley Tyndall</cp:lastModifiedBy>
  <cp:revision>249</cp:revision>
  <dcterms:created xsi:type="dcterms:W3CDTF">2014-01-21T13:55:53Z</dcterms:created>
  <dcterms:modified xsi:type="dcterms:W3CDTF">2015-08-05T18:29:28Z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0x010100D160AB12AD9E0D488AD1AC91F932817F</vt:lpwstr>
  </property>
</Properties>
</file>